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71"/>
  </p:notesMasterIdLst>
  <p:handoutMasterIdLst>
    <p:handoutMasterId r:id="rId372"/>
  </p:handoutMasterIdLst>
  <p:sldIdLst>
    <p:sldId id="256" r:id="rId2"/>
    <p:sldId id="272" r:id="rId3"/>
    <p:sldId id="257" r:id="rId4"/>
    <p:sldId id="258" r:id="rId5"/>
    <p:sldId id="273" r:id="rId6"/>
    <p:sldId id="259" r:id="rId7"/>
    <p:sldId id="260" r:id="rId8"/>
    <p:sldId id="265" r:id="rId9"/>
    <p:sldId id="264" r:id="rId10"/>
    <p:sldId id="261" r:id="rId11"/>
    <p:sldId id="266" r:id="rId12"/>
    <p:sldId id="271" r:id="rId13"/>
    <p:sldId id="277" r:id="rId14"/>
    <p:sldId id="278" r:id="rId15"/>
    <p:sldId id="279" r:id="rId16"/>
    <p:sldId id="280" r:id="rId17"/>
    <p:sldId id="281" r:id="rId18"/>
    <p:sldId id="282" r:id="rId19"/>
    <p:sldId id="283" r:id="rId20"/>
    <p:sldId id="284" r:id="rId21"/>
    <p:sldId id="285" r:id="rId22"/>
    <p:sldId id="262" r:id="rId23"/>
    <p:sldId id="267" r:id="rId24"/>
    <p:sldId id="268" r:id="rId25"/>
    <p:sldId id="269" r:id="rId26"/>
    <p:sldId id="270" r:id="rId27"/>
    <p:sldId id="263" r:id="rId28"/>
    <p:sldId id="276" r:id="rId29"/>
    <p:sldId id="286" r:id="rId30"/>
    <p:sldId id="275"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274"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 id="519" r:id="rId265"/>
    <p:sldId id="520" r:id="rId266"/>
    <p:sldId id="521" r:id="rId267"/>
    <p:sldId id="522" r:id="rId268"/>
    <p:sldId id="523" r:id="rId269"/>
    <p:sldId id="524" r:id="rId270"/>
    <p:sldId id="525" r:id="rId271"/>
    <p:sldId id="526" r:id="rId272"/>
    <p:sldId id="527" r:id="rId273"/>
    <p:sldId id="528" r:id="rId274"/>
    <p:sldId id="529" r:id="rId275"/>
    <p:sldId id="530" r:id="rId276"/>
    <p:sldId id="531" r:id="rId277"/>
    <p:sldId id="532" r:id="rId278"/>
    <p:sldId id="533" r:id="rId279"/>
    <p:sldId id="534" r:id="rId280"/>
    <p:sldId id="535" r:id="rId281"/>
    <p:sldId id="536" r:id="rId282"/>
    <p:sldId id="537" r:id="rId283"/>
    <p:sldId id="538" r:id="rId284"/>
    <p:sldId id="539" r:id="rId285"/>
    <p:sldId id="540" r:id="rId286"/>
    <p:sldId id="541" r:id="rId287"/>
    <p:sldId id="542" r:id="rId288"/>
    <p:sldId id="543" r:id="rId289"/>
    <p:sldId id="544" r:id="rId290"/>
    <p:sldId id="545" r:id="rId291"/>
    <p:sldId id="546" r:id="rId292"/>
    <p:sldId id="547" r:id="rId293"/>
    <p:sldId id="548" r:id="rId294"/>
    <p:sldId id="549" r:id="rId295"/>
    <p:sldId id="550" r:id="rId296"/>
    <p:sldId id="551" r:id="rId297"/>
    <p:sldId id="552" r:id="rId298"/>
    <p:sldId id="553" r:id="rId299"/>
    <p:sldId id="554" r:id="rId300"/>
    <p:sldId id="555" r:id="rId301"/>
    <p:sldId id="556" r:id="rId302"/>
    <p:sldId id="557" r:id="rId303"/>
    <p:sldId id="558" r:id="rId304"/>
    <p:sldId id="559" r:id="rId305"/>
    <p:sldId id="560" r:id="rId306"/>
    <p:sldId id="561" r:id="rId307"/>
    <p:sldId id="562" r:id="rId308"/>
    <p:sldId id="563" r:id="rId309"/>
    <p:sldId id="564" r:id="rId310"/>
    <p:sldId id="565" r:id="rId311"/>
    <p:sldId id="566" r:id="rId312"/>
    <p:sldId id="567" r:id="rId313"/>
    <p:sldId id="568" r:id="rId314"/>
    <p:sldId id="569" r:id="rId315"/>
    <p:sldId id="570" r:id="rId316"/>
    <p:sldId id="571" r:id="rId317"/>
    <p:sldId id="572" r:id="rId318"/>
    <p:sldId id="573" r:id="rId319"/>
    <p:sldId id="574" r:id="rId320"/>
    <p:sldId id="575" r:id="rId321"/>
    <p:sldId id="576" r:id="rId322"/>
    <p:sldId id="577" r:id="rId323"/>
    <p:sldId id="578" r:id="rId324"/>
    <p:sldId id="579" r:id="rId325"/>
    <p:sldId id="580" r:id="rId326"/>
    <p:sldId id="581" r:id="rId327"/>
    <p:sldId id="582" r:id="rId328"/>
    <p:sldId id="583" r:id="rId329"/>
    <p:sldId id="584" r:id="rId330"/>
    <p:sldId id="585" r:id="rId331"/>
    <p:sldId id="586" r:id="rId332"/>
    <p:sldId id="587" r:id="rId333"/>
    <p:sldId id="588" r:id="rId334"/>
    <p:sldId id="589" r:id="rId335"/>
    <p:sldId id="590" r:id="rId336"/>
    <p:sldId id="591" r:id="rId337"/>
    <p:sldId id="592" r:id="rId338"/>
    <p:sldId id="593" r:id="rId339"/>
    <p:sldId id="594" r:id="rId340"/>
    <p:sldId id="595" r:id="rId341"/>
    <p:sldId id="596" r:id="rId342"/>
    <p:sldId id="597" r:id="rId343"/>
    <p:sldId id="598" r:id="rId344"/>
    <p:sldId id="599" r:id="rId345"/>
    <p:sldId id="600" r:id="rId346"/>
    <p:sldId id="601" r:id="rId347"/>
    <p:sldId id="602" r:id="rId348"/>
    <p:sldId id="603" r:id="rId349"/>
    <p:sldId id="604" r:id="rId350"/>
    <p:sldId id="605" r:id="rId351"/>
    <p:sldId id="606" r:id="rId352"/>
    <p:sldId id="607" r:id="rId353"/>
    <p:sldId id="608" r:id="rId354"/>
    <p:sldId id="609" r:id="rId355"/>
    <p:sldId id="610" r:id="rId356"/>
    <p:sldId id="611" r:id="rId357"/>
    <p:sldId id="612" r:id="rId358"/>
    <p:sldId id="613" r:id="rId359"/>
    <p:sldId id="614" r:id="rId360"/>
    <p:sldId id="615" r:id="rId361"/>
    <p:sldId id="616" r:id="rId362"/>
    <p:sldId id="617" r:id="rId363"/>
    <p:sldId id="618" r:id="rId364"/>
    <p:sldId id="619" r:id="rId365"/>
    <p:sldId id="620" r:id="rId366"/>
    <p:sldId id="621" r:id="rId367"/>
    <p:sldId id="622" r:id="rId368"/>
    <p:sldId id="623" r:id="rId369"/>
    <p:sldId id="624" r:id="rId3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DY" initials="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3324" y="102"/>
      </p:cViewPr>
      <p:guideLst>
        <p:guide orient="horz" pos="2160"/>
        <p:guide pos="2880"/>
      </p:guideLst>
    </p:cSldViewPr>
  </p:slideViewPr>
  <p:notesTextViewPr>
    <p:cViewPr>
      <p:scale>
        <a:sx n="1" d="1"/>
        <a:sy n="1" d="1"/>
      </p:scale>
      <p:origin x="0" y="0"/>
    </p:cViewPr>
  </p:notesTextViewPr>
  <p:sorterViewPr>
    <p:cViewPr>
      <p:scale>
        <a:sx n="190" d="100"/>
        <a:sy n="190" d="100"/>
      </p:scale>
      <p:origin x="0" y="0"/>
    </p:cViewPr>
  </p:sorterViewPr>
  <p:notesViewPr>
    <p:cSldViewPr>
      <p:cViewPr varScale="1">
        <p:scale>
          <a:sx n="60" d="100"/>
          <a:sy n="60" d="100"/>
        </p:scale>
        <p:origin x="-1818"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tableStyles" Target="tableStyles.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handoutMaster" Target="handoutMasters/handoutMaster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commentAuthors" Target="commentAuthors.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presProps" Target="presProps.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viewProps" Target="viewProps.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theme" Target="theme/theme1.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6</c:v>
                </c:pt>
                <c:pt idx="1">
                  <c:v>6</c:v>
                </c:pt>
                <c:pt idx="2">
                  <c:v>6</c:v>
                </c:pt>
                <c:pt idx="3">
                  <c:v>6</c:v>
                </c:pt>
                <c:pt idx="4">
                  <c:v>6</c:v>
                </c:pt>
                <c:pt idx="5">
                  <c:v>6</c:v>
                </c:pt>
              </c:numCache>
            </c:numRef>
          </c:val>
          <c:extLst>
            <c:ext xmlns:c16="http://schemas.microsoft.com/office/drawing/2014/chart" uri="{C3380CC4-5D6E-409C-BE32-E72D297353CC}">
              <c16:uniqueId val="{00000000-FAE8-4604-AB11-7F705BCEAEF1}"/>
            </c:ext>
          </c:extLst>
        </c:ser>
        <c:ser>
          <c:idx val="1"/>
          <c:order val="1"/>
          <c:tx>
            <c:strRef>
              <c:f>Sheet1!$C$1</c:f>
              <c:strCache>
                <c:ptCount val="1"/>
                <c:pt idx="0">
                  <c:v>Column1</c:v>
                </c:pt>
              </c:strCache>
            </c:strRef>
          </c:tx>
          <c:spPr>
            <a:solidFill>
              <a:schemeClr val="accent2"/>
            </a:solidFill>
            <a:ln>
              <a:noFill/>
            </a:ln>
            <a:effectLst/>
          </c:spPr>
          <c:invertIfNegative val="0"/>
          <c:cat>
            <c:numRef>
              <c:f>Sheet1!$A$2:$A$7</c:f>
              <c:numCache>
                <c:formatCode>General</c:formatCode>
                <c:ptCount val="6"/>
                <c:pt idx="0">
                  <c:v>1</c:v>
                </c:pt>
                <c:pt idx="1">
                  <c:v>2</c:v>
                </c:pt>
                <c:pt idx="2">
                  <c:v>3</c:v>
                </c:pt>
                <c:pt idx="3">
                  <c:v>4</c:v>
                </c:pt>
                <c:pt idx="4">
                  <c:v>5</c:v>
                </c:pt>
                <c:pt idx="5">
                  <c:v>6</c:v>
                </c:pt>
              </c:numCache>
            </c:numRef>
          </c:cat>
          <c:val>
            <c:numRef>
              <c:f>Sheet1!$C$2:$C$7</c:f>
              <c:numCache>
                <c:formatCode>General</c:formatCode>
                <c:ptCount val="6"/>
              </c:numCache>
            </c:numRef>
          </c:val>
          <c:extLst>
            <c:ext xmlns:c16="http://schemas.microsoft.com/office/drawing/2014/chart" uri="{C3380CC4-5D6E-409C-BE32-E72D297353CC}">
              <c16:uniqueId val="{00000001-FAE8-4604-AB11-7F705BCEAEF1}"/>
            </c:ext>
          </c:extLst>
        </c:ser>
        <c:ser>
          <c:idx val="2"/>
          <c:order val="2"/>
          <c:tx>
            <c:strRef>
              <c:f>Sheet1!$D$1</c:f>
              <c:strCache>
                <c:ptCount val="1"/>
                <c:pt idx="0">
                  <c:v>Column2</c:v>
                </c:pt>
              </c:strCache>
            </c:strRef>
          </c:tx>
          <c:spPr>
            <a:solidFill>
              <a:schemeClr val="accent3"/>
            </a:solidFill>
            <a:ln>
              <a:noFill/>
            </a:ln>
            <a:effectLst/>
          </c:spPr>
          <c:invertIfNegative val="0"/>
          <c:cat>
            <c:numRef>
              <c:f>Sheet1!$A$2:$A$7</c:f>
              <c:numCache>
                <c:formatCode>General</c:formatCode>
                <c:ptCount val="6"/>
                <c:pt idx="0">
                  <c:v>1</c:v>
                </c:pt>
                <c:pt idx="1">
                  <c:v>2</c:v>
                </c:pt>
                <c:pt idx="2">
                  <c:v>3</c:v>
                </c:pt>
                <c:pt idx="3">
                  <c:v>4</c:v>
                </c:pt>
                <c:pt idx="4">
                  <c:v>5</c:v>
                </c:pt>
                <c:pt idx="5">
                  <c:v>6</c:v>
                </c:pt>
              </c:numCache>
            </c:numRef>
          </c:cat>
          <c:val>
            <c:numRef>
              <c:f>Sheet1!$D$2:$D$7</c:f>
              <c:numCache>
                <c:formatCode>General</c:formatCode>
                <c:ptCount val="6"/>
              </c:numCache>
            </c:numRef>
          </c:val>
          <c:extLst>
            <c:ext xmlns:c16="http://schemas.microsoft.com/office/drawing/2014/chart" uri="{C3380CC4-5D6E-409C-BE32-E72D297353CC}">
              <c16:uniqueId val="{00000002-FAE8-4604-AB11-7F705BCEAEF1}"/>
            </c:ext>
          </c:extLst>
        </c:ser>
        <c:dLbls>
          <c:showLegendKey val="0"/>
          <c:showVal val="0"/>
          <c:showCatName val="0"/>
          <c:showSerName val="0"/>
          <c:showPercent val="0"/>
          <c:showBubbleSize val="0"/>
        </c:dLbls>
        <c:gapWidth val="219"/>
        <c:overlap val="-27"/>
        <c:axId val="1641144879"/>
        <c:axId val="1665900159"/>
      </c:barChart>
      <c:catAx>
        <c:axId val="16411448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5900159"/>
        <c:crosses val="autoZero"/>
        <c:auto val="1"/>
        <c:lblAlgn val="ctr"/>
        <c:lblOffset val="100"/>
        <c:noMultiLvlLbl val="0"/>
      </c:catAx>
      <c:valAx>
        <c:axId val="1665900159"/>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411448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BFFC3-54A8-4A1E-8A91-9D41266C1E56}" type="doc">
      <dgm:prSet loTypeId="urn:microsoft.com/office/officeart/2005/8/layout/venn1" loCatId="relationship" qsTypeId="urn:microsoft.com/office/officeart/2005/8/quickstyle/simple1" qsCatId="simple" csTypeId="urn:microsoft.com/office/officeart/2005/8/colors/accent1_2" csCatId="accent1" phldr="1"/>
      <dgm:spPr/>
    </dgm:pt>
    <dgm:pt modelId="{05A7F9F2-60A2-4EED-A295-6AB542234C13}">
      <dgm:prSet phldrT="[Text]"/>
      <dgm:spPr/>
      <dgm:t>
        <a:bodyPr/>
        <a:lstStyle/>
        <a:p>
          <a:r>
            <a:rPr lang="en-US" dirty="0"/>
            <a:t>B</a:t>
          </a:r>
        </a:p>
      </dgm:t>
    </dgm:pt>
    <dgm:pt modelId="{9D0FC15C-9DB6-4637-A5C8-23D994006019}" type="parTrans" cxnId="{F5A4FF1A-9E49-4F83-B5C4-DC9B811A66EA}">
      <dgm:prSet/>
      <dgm:spPr/>
      <dgm:t>
        <a:bodyPr/>
        <a:lstStyle/>
        <a:p>
          <a:endParaRPr lang="en-US"/>
        </a:p>
      </dgm:t>
    </dgm:pt>
    <dgm:pt modelId="{9AD803A9-BCDB-48F8-B43C-79CACC04499A}" type="sibTrans" cxnId="{F5A4FF1A-9E49-4F83-B5C4-DC9B811A66EA}">
      <dgm:prSet/>
      <dgm:spPr/>
      <dgm:t>
        <a:bodyPr/>
        <a:lstStyle/>
        <a:p>
          <a:endParaRPr lang="en-US"/>
        </a:p>
      </dgm:t>
    </dgm:pt>
    <dgm:pt modelId="{4F0F0ADA-8745-4831-8521-3968BD9DB555}">
      <dgm:prSet phldrT="[Text]"/>
      <dgm:spPr/>
      <dgm:t>
        <a:bodyPr/>
        <a:lstStyle/>
        <a:p>
          <a:r>
            <a:rPr lang="en-US" dirty="0"/>
            <a:t>E</a:t>
          </a:r>
        </a:p>
      </dgm:t>
    </dgm:pt>
    <dgm:pt modelId="{BD3D832E-7558-4A8D-8305-78DA30EF0CA2}" type="parTrans" cxnId="{0B87CA43-59B3-4CF7-9F51-E8506C7DCFF1}">
      <dgm:prSet/>
      <dgm:spPr/>
      <dgm:t>
        <a:bodyPr/>
        <a:lstStyle/>
        <a:p>
          <a:endParaRPr lang="en-US"/>
        </a:p>
      </dgm:t>
    </dgm:pt>
    <dgm:pt modelId="{6E734C5F-1964-471B-B810-5671F6CB39E1}" type="sibTrans" cxnId="{0B87CA43-59B3-4CF7-9F51-E8506C7DCFF1}">
      <dgm:prSet/>
      <dgm:spPr/>
      <dgm:t>
        <a:bodyPr/>
        <a:lstStyle/>
        <a:p>
          <a:endParaRPr lang="en-US"/>
        </a:p>
      </dgm:t>
    </dgm:pt>
    <dgm:pt modelId="{EA4EE420-47B2-4FF6-B7C2-23981BF0EB48}" type="pres">
      <dgm:prSet presAssocID="{498BFFC3-54A8-4A1E-8A91-9D41266C1E56}" presName="compositeShape" presStyleCnt="0">
        <dgm:presLayoutVars>
          <dgm:chMax val="7"/>
          <dgm:dir/>
          <dgm:resizeHandles val="exact"/>
        </dgm:presLayoutVars>
      </dgm:prSet>
      <dgm:spPr/>
    </dgm:pt>
    <dgm:pt modelId="{C43F181B-3D0C-49C4-A91F-BD970DD84510}" type="pres">
      <dgm:prSet presAssocID="{05A7F9F2-60A2-4EED-A295-6AB542234C13}" presName="circ1" presStyleLbl="vennNode1" presStyleIdx="0" presStyleCnt="2" custScaleX="44749" custScaleY="55403"/>
      <dgm:spPr/>
    </dgm:pt>
    <dgm:pt modelId="{2B1EAB13-C001-4F03-9D53-E2486BC668B2}" type="pres">
      <dgm:prSet presAssocID="{05A7F9F2-60A2-4EED-A295-6AB542234C13}" presName="circ1Tx" presStyleLbl="revTx" presStyleIdx="0" presStyleCnt="0">
        <dgm:presLayoutVars>
          <dgm:chMax val="0"/>
          <dgm:chPref val="0"/>
          <dgm:bulletEnabled val="1"/>
        </dgm:presLayoutVars>
      </dgm:prSet>
      <dgm:spPr/>
    </dgm:pt>
    <dgm:pt modelId="{20D4AE3E-F39D-4E2A-94E0-6270D8370E79}" type="pres">
      <dgm:prSet presAssocID="{4F0F0ADA-8745-4831-8521-3968BD9DB555}" presName="circ2" presStyleLbl="vennNode1" presStyleIdx="1" presStyleCnt="2" custScaleX="42759" custScaleY="52066"/>
      <dgm:spPr/>
    </dgm:pt>
    <dgm:pt modelId="{83CF9362-92E1-4F17-8725-CF9A55B3DB55}" type="pres">
      <dgm:prSet presAssocID="{4F0F0ADA-8745-4831-8521-3968BD9DB555}" presName="circ2Tx" presStyleLbl="revTx" presStyleIdx="0" presStyleCnt="0">
        <dgm:presLayoutVars>
          <dgm:chMax val="0"/>
          <dgm:chPref val="0"/>
          <dgm:bulletEnabled val="1"/>
        </dgm:presLayoutVars>
      </dgm:prSet>
      <dgm:spPr/>
    </dgm:pt>
  </dgm:ptLst>
  <dgm:cxnLst>
    <dgm:cxn modelId="{F5A4FF1A-9E49-4F83-B5C4-DC9B811A66EA}" srcId="{498BFFC3-54A8-4A1E-8A91-9D41266C1E56}" destId="{05A7F9F2-60A2-4EED-A295-6AB542234C13}" srcOrd="0" destOrd="0" parTransId="{9D0FC15C-9DB6-4637-A5C8-23D994006019}" sibTransId="{9AD803A9-BCDB-48F8-B43C-79CACC04499A}"/>
    <dgm:cxn modelId="{823DD662-0ADF-435F-BD91-715F9A3E7D6A}" type="presOf" srcId="{498BFFC3-54A8-4A1E-8A91-9D41266C1E56}" destId="{EA4EE420-47B2-4FF6-B7C2-23981BF0EB48}" srcOrd="0" destOrd="0" presId="urn:microsoft.com/office/officeart/2005/8/layout/venn1"/>
    <dgm:cxn modelId="{0B87CA43-59B3-4CF7-9F51-E8506C7DCFF1}" srcId="{498BFFC3-54A8-4A1E-8A91-9D41266C1E56}" destId="{4F0F0ADA-8745-4831-8521-3968BD9DB555}" srcOrd="1" destOrd="0" parTransId="{BD3D832E-7558-4A8D-8305-78DA30EF0CA2}" sibTransId="{6E734C5F-1964-471B-B810-5671F6CB39E1}"/>
    <dgm:cxn modelId="{7FFDE77C-2D48-4A71-A60F-62FC22320912}" type="presOf" srcId="{4F0F0ADA-8745-4831-8521-3968BD9DB555}" destId="{83CF9362-92E1-4F17-8725-CF9A55B3DB55}" srcOrd="1" destOrd="0" presId="urn:microsoft.com/office/officeart/2005/8/layout/venn1"/>
    <dgm:cxn modelId="{FF0B409B-DD32-4B0A-9E39-1C5EEB0A642C}" type="presOf" srcId="{05A7F9F2-60A2-4EED-A295-6AB542234C13}" destId="{2B1EAB13-C001-4F03-9D53-E2486BC668B2}" srcOrd="1" destOrd="0" presId="urn:microsoft.com/office/officeart/2005/8/layout/venn1"/>
    <dgm:cxn modelId="{9CD4B6B5-F8CC-4DE3-8976-3DAD3C58C9D4}" type="presOf" srcId="{4F0F0ADA-8745-4831-8521-3968BD9DB555}" destId="{20D4AE3E-F39D-4E2A-94E0-6270D8370E79}" srcOrd="0" destOrd="0" presId="urn:microsoft.com/office/officeart/2005/8/layout/venn1"/>
    <dgm:cxn modelId="{7E8693C3-E94C-477E-9AC8-EE19EC7B73B2}" type="presOf" srcId="{05A7F9F2-60A2-4EED-A295-6AB542234C13}" destId="{C43F181B-3D0C-49C4-A91F-BD970DD84510}" srcOrd="0" destOrd="0" presId="urn:microsoft.com/office/officeart/2005/8/layout/venn1"/>
    <dgm:cxn modelId="{5022687D-C0E6-4606-B6FA-851868840292}" type="presParOf" srcId="{EA4EE420-47B2-4FF6-B7C2-23981BF0EB48}" destId="{C43F181B-3D0C-49C4-A91F-BD970DD84510}" srcOrd="0" destOrd="0" presId="urn:microsoft.com/office/officeart/2005/8/layout/venn1"/>
    <dgm:cxn modelId="{9269911B-C5A1-4E99-8B5D-15804D0E5ADB}" type="presParOf" srcId="{EA4EE420-47B2-4FF6-B7C2-23981BF0EB48}" destId="{2B1EAB13-C001-4F03-9D53-E2486BC668B2}" srcOrd="1" destOrd="0" presId="urn:microsoft.com/office/officeart/2005/8/layout/venn1"/>
    <dgm:cxn modelId="{870F339B-47FE-4788-A5C5-2441D20C8FAA}" type="presParOf" srcId="{EA4EE420-47B2-4FF6-B7C2-23981BF0EB48}" destId="{20D4AE3E-F39D-4E2A-94E0-6270D8370E79}" srcOrd="2" destOrd="0" presId="urn:microsoft.com/office/officeart/2005/8/layout/venn1"/>
    <dgm:cxn modelId="{A804A105-E79F-4475-B67B-93BBD246BA65}" type="presParOf" srcId="{EA4EE420-47B2-4FF6-B7C2-23981BF0EB48}" destId="{83CF9362-92E1-4F17-8725-CF9A55B3DB55}"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BFFC3-54A8-4A1E-8A91-9D41266C1E56}" type="doc">
      <dgm:prSet loTypeId="urn:microsoft.com/office/officeart/2005/8/layout/venn1" loCatId="relationship" qsTypeId="urn:microsoft.com/office/officeart/2005/8/quickstyle/simple1" qsCatId="simple" csTypeId="urn:microsoft.com/office/officeart/2005/8/colors/accent1_2" csCatId="accent1" phldr="1"/>
      <dgm:spPr/>
    </dgm:pt>
    <dgm:pt modelId="{7399231C-820B-482E-8740-D697892694EF}">
      <dgm:prSet phldrT="[Text]"/>
      <dgm:spPr/>
      <dgm:t>
        <a:bodyPr/>
        <a:lstStyle/>
        <a:p>
          <a:r>
            <a:rPr lang="en-US" dirty="0"/>
            <a:t>D</a:t>
          </a:r>
        </a:p>
      </dgm:t>
    </dgm:pt>
    <dgm:pt modelId="{E234F6A2-5A8E-4D3E-855E-6A60F0DC7276}" type="parTrans" cxnId="{D7610691-F43C-4873-9323-E7C77BDA3167}">
      <dgm:prSet/>
      <dgm:spPr/>
      <dgm:t>
        <a:bodyPr/>
        <a:lstStyle/>
        <a:p>
          <a:endParaRPr lang="en-US"/>
        </a:p>
      </dgm:t>
    </dgm:pt>
    <dgm:pt modelId="{2FE9DBDA-2D81-4FBF-95BF-AAB9479ADE3C}" type="sibTrans" cxnId="{D7610691-F43C-4873-9323-E7C77BDA3167}">
      <dgm:prSet/>
      <dgm:spPr/>
      <dgm:t>
        <a:bodyPr/>
        <a:lstStyle/>
        <a:p>
          <a:endParaRPr lang="en-US"/>
        </a:p>
      </dgm:t>
    </dgm:pt>
    <dgm:pt modelId="{EA4EE420-47B2-4FF6-B7C2-23981BF0EB48}" type="pres">
      <dgm:prSet presAssocID="{498BFFC3-54A8-4A1E-8A91-9D41266C1E56}" presName="compositeShape" presStyleCnt="0">
        <dgm:presLayoutVars>
          <dgm:chMax val="7"/>
          <dgm:dir/>
          <dgm:resizeHandles val="exact"/>
        </dgm:presLayoutVars>
      </dgm:prSet>
      <dgm:spPr/>
    </dgm:pt>
    <dgm:pt modelId="{CED8BCB9-10BD-4B67-A2AF-F972157141B5}" type="pres">
      <dgm:prSet presAssocID="{7399231C-820B-482E-8740-D697892694EF}" presName="circ1TxSh" presStyleLbl="vennNode1" presStyleIdx="0" presStyleCnt="1" custScaleX="49389" custScaleY="48167"/>
      <dgm:spPr/>
    </dgm:pt>
  </dgm:ptLst>
  <dgm:cxnLst>
    <dgm:cxn modelId="{823DD662-0ADF-435F-BD91-715F9A3E7D6A}" type="presOf" srcId="{498BFFC3-54A8-4A1E-8A91-9D41266C1E56}" destId="{EA4EE420-47B2-4FF6-B7C2-23981BF0EB48}" srcOrd="0" destOrd="0" presId="urn:microsoft.com/office/officeart/2005/8/layout/venn1"/>
    <dgm:cxn modelId="{BEFF4C57-A584-41DA-B4FB-8D980F2E6925}" type="presOf" srcId="{7399231C-820B-482E-8740-D697892694EF}" destId="{CED8BCB9-10BD-4B67-A2AF-F972157141B5}" srcOrd="0" destOrd="0" presId="urn:microsoft.com/office/officeart/2005/8/layout/venn1"/>
    <dgm:cxn modelId="{D7610691-F43C-4873-9323-E7C77BDA3167}" srcId="{498BFFC3-54A8-4A1E-8A91-9D41266C1E56}" destId="{7399231C-820B-482E-8740-D697892694EF}" srcOrd="0" destOrd="0" parTransId="{E234F6A2-5A8E-4D3E-855E-6A60F0DC7276}" sibTransId="{2FE9DBDA-2D81-4FBF-95BF-AAB9479ADE3C}"/>
    <dgm:cxn modelId="{2CFD352D-030D-4BC4-86D5-4028E6928B75}" type="presParOf" srcId="{EA4EE420-47B2-4FF6-B7C2-23981BF0EB48}" destId="{CED8BCB9-10BD-4B67-A2AF-F972157141B5}"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90B9B5-E0F4-496B-AA35-4338BC49ECBA}" type="doc">
      <dgm:prSet loTypeId="urn:microsoft.com/office/officeart/2005/8/layout/venn1" loCatId="relationship" qsTypeId="urn:microsoft.com/office/officeart/2005/8/quickstyle/simple1" qsCatId="simple" csTypeId="urn:microsoft.com/office/officeart/2005/8/colors/accent1_2" csCatId="accent1" phldr="1"/>
      <dgm:spPr/>
    </dgm:pt>
    <dgm:pt modelId="{74741C7F-478E-4B32-BC4D-078F2E78F7D3}">
      <dgm:prSet phldrT="[Text]" custT="1"/>
      <dgm:spPr/>
      <dgm:t>
        <a:bodyPr/>
        <a:lstStyle/>
        <a:p>
          <a:r>
            <a:rPr lang="en-US" sz="1400" dirty="0"/>
            <a:t>B .15</a:t>
          </a:r>
        </a:p>
      </dgm:t>
    </dgm:pt>
    <dgm:pt modelId="{0E471E66-F44B-4D6E-99A1-FF6B0319D4E8}" type="parTrans" cxnId="{C85FD07A-284C-4111-A384-5AE90AAB57F0}">
      <dgm:prSet/>
      <dgm:spPr/>
      <dgm:t>
        <a:bodyPr/>
        <a:lstStyle/>
        <a:p>
          <a:endParaRPr lang="en-US"/>
        </a:p>
      </dgm:t>
    </dgm:pt>
    <dgm:pt modelId="{0E4C921C-FB5B-43B6-8BB1-403813BC975B}" type="sibTrans" cxnId="{C85FD07A-284C-4111-A384-5AE90AAB57F0}">
      <dgm:prSet/>
      <dgm:spPr/>
      <dgm:t>
        <a:bodyPr/>
        <a:lstStyle/>
        <a:p>
          <a:endParaRPr lang="en-US"/>
        </a:p>
      </dgm:t>
    </dgm:pt>
    <dgm:pt modelId="{FAE1886A-258F-404A-8C60-28E6FBEE2446}">
      <dgm:prSet phldrT="[Text]" custT="1"/>
      <dgm:spPr/>
      <dgm:t>
        <a:bodyPr/>
        <a:lstStyle/>
        <a:p>
          <a:r>
            <a:rPr lang="en-US" sz="1400" dirty="0"/>
            <a:t>A .08</a:t>
          </a:r>
        </a:p>
      </dgm:t>
    </dgm:pt>
    <dgm:pt modelId="{30AF165C-763B-4332-BEEC-91CACAEC82CA}" type="parTrans" cxnId="{FDB57D4F-C123-40C8-939D-1A53C5CB37FE}">
      <dgm:prSet/>
      <dgm:spPr/>
      <dgm:t>
        <a:bodyPr/>
        <a:lstStyle/>
        <a:p>
          <a:endParaRPr lang="en-US"/>
        </a:p>
      </dgm:t>
    </dgm:pt>
    <dgm:pt modelId="{F1CB9ED2-AB46-4506-AE75-B1D161A82748}" type="sibTrans" cxnId="{FDB57D4F-C123-40C8-939D-1A53C5CB37FE}">
      <dgm:prSet/>
      <dgm:spPr/>
      <dgm:t>
        <a:bodyPr/>
        <a:lstStyle/>
        <a:p>
          <a:endParaRPr lang="en-US"/>
        </a:p>
      </dgm:t>
    </dgm:pt>
    <dgm:pt modelId="{598DBA76-08EE-4132-B8B8-58DA2E897A8A}" type="pres">
      <dgm:prSet presAssocID="{7590B9B5-E0F4-496B-AA35-4338BC49ECBA}" presName="compositeShape" presStyleCnt="0">
        <dgm:presLayoutVars>
          <dgm:chMax val="7"/>
          <dgm:dir/>
          <dgm:resizeHandles val="exact"/>
        </dgm:presLayoutVars>
      </dgm:prSet>
      <dgm:spPr/>
    </dgm:pt>
    <dgm:pt modelId="{7E79B3A3-8556-40B8-A7AE-61721D862BDC}" type="pres">
      <dgm:prSet presAssocID="{74741C7F-478E-4B32-BC4D-078F2E78F7D3}" presName="circ1" presStyleLbl="vennNode1" presStyleIdx="0" presStyleCnt="2"/>
      <dgm:spPr/>
    </dgm:pt>
    <dgm:pt modelId="{E8FA8C52-C02F-4875-84EC-AB49C8ECDE55}" type="pres">
      <dgm:prSet presAssocID="{74741C7F-478E-4B32-BC4D-078F2E78F7D3}" presName="circ1Tx" presStyleLbl="revTx" presStyleIdx="0" presStyleCnt="0">
        <dgm:presLayoutVars>
          <dgm:chMax val="0"/>
          <dgm:chPref val="0"/>
          <dgm:bulletEnabled val="1"/>
        </dgm:presLayoutVars>
      </dgm:prSet>
      <dgm:spPr/>
    </dgm:pt>
    <dgm:pt modelId="{E3CC7D63-EFE5-4E73-8789-1E522BC98D7C}" type="pres">
      <dgm:prSet presAssocID="{FAE1886A-258F-404A-8C60-28E6FBEE2446}" presName="circ2" presStyleLbl="vennNode1" presStyleIdx="1" presStyleCnt="2" custScaleX="81983" custScaleY="83823" custLinFactNeighborX="-12813" custLinFactNeighborY="3313"/>
      <dgm:spPr/>
    </dgm:pt>
    <dgm:pt modelId="{4E299392-2942-4F81-83DC-4BDC32369766}" type="pres">
      <dgm:prSet presAssocID="{FAE1886A-258F-404A-8C60-28E6FBEE2446}" presName="circ2Tx" presStyleLbl="revTx" presStyleIdx="0" presStyleCnt="0">
        <dgm:presLayoutVars>
          <dgm:chMax val="0"/>
          <dgm:chPref val="0"/>
          <dgm:bulletEnabled val="1"/>
        </dgm:presLayoutVars>
      </dgm:prSet>
      <dgm:spPr/>
    </dgm:pt>
  </dgm:ptLst>
  <dgm:cxnLst>
    <dgm:cxn modelId="{A6AD435C-8033-4FDE-8D7C-18F4F9A948B0}" type="presOf" srcId="{FAE1886A-258F-404A-8C60-28E6FBEE2446}" destId="{4E299392-2942-4F81-83DC-4BDC32369766}" srcOrd="1" destOrd="0" presId="urn:microsoft.com/office/officeart/2005/8/layout/venn1"/>
    <dgm:cxn modelId="{FDB57D4F-C123-40C8-939D-1A53C5CB37FE}" srcId="{7590B9B5-E0F4-496B-AA35-4338BC49ECBA}" destId="{FAE1886A-258F-404A-8C60-28E6FBEE2446}" srcOrd="1" destOrd="0" parTransId="{30AF165C-763B-4332-BEEC-91CACAEC82CA}" sibTransId="{F1CB9ED2-AB46-4506-AE75-B1D161A82748}"/>
    <dgm:cxn modelId="{EF78D94F-A906-4E3F-ABE1-CB791A9D201C}" type="presOf" srcId="{FAE1886A-258F-404A-8C60-28E6FBEE2446}" destId="{E3CC7D63-EFE5-4E73-8789-1E522BC98D7C}" srcOrd="0" destOrd="0" presId="urn:microsoft.com/office/officeart/2005/8/layout/venn1"/>
    <dgm:cxn modelId="{C85FD07A-284C-4111-A384-5AE90AAB57F0}" srcId="{7590B9B5-E0F4-496B-AA35-4338BC49ECBA}" destId="{74741C7F-478E-4B32-BC4D-078F2E78F7D3}" srcOrd="0" destOrd="0" parTransId="{0E471E66-F44B-4D6E-99A1-FF6B0319D4E8}" sibTransId="{0E4C921C-FB5B-43B6-8BB1-403813BC975B}"/>
    <dgm:cxn modelId="{B879717E-914E-414F-93D2-CFABED572BAD}" type="presOf" srcId="{7590B9B5-E0F4-496B-AA35-4338BC49ECBA}" destId="{598DBA76-08EE-4132-B8B8-58DA2E897A8A}" srcOrd="0" destOrd="0" presId="urn:microsoft.com/office/officeart/2005/8/layout/venn1"/>
    <dgm:cxn modelId="{CC8ED9B5-C58E-4969-9E45-D2D8C4ABFB3A}" type="presOf" srcId="{74741C7F-478E-4B32-BC4D-078F2E78F7D3}" destId="{7E79B3A3-8556-40B8-A7AE-61721D862BDC}" srcOrd="0" destOrd="0" presId="urn:microsoft.com/office/officeart/2005/8/layout/venn1"/>
    <dgm:cxn modelId="{5DA38CC8-5CBF-4ED7-9763-5F08348B93F8}" type="presOf" srcId="{74741C7F-478E-4B32-BC4D-078F2E78F7D3}" destId="{E8FA8C52-C02F-4875-84EC-AB49C8ECDE55}" srcOrd="1" destOrd="0" presId="urn:microsoft.com/office/officeart/2005/8/layout/venn1"/>
    <dgm:cxn modelId="{78DAAC9C-EE46-4E8D-9D5F-D2763BCC0DB7}" type="presParOf" srcId="{598DBA76-08EE-4132-B8B8-58DA2E897A8A}" destId="{7E79B3A3-8556-40B8-A7AE-61721D862BDC}" srcOrd="0" destOrd="0" presId="urn:microsoft.com/office/officeart/2005/8/layout/venn1"/>
    <dgm:cxn modelId="{BBD2F63F-4BE0-4288-883C-43A309ECEE80}" type="presParOf" srcId="{598DBA76-08EE-4132-B8B8-58DA2E897A8A}" destId="{E8FA8C52-C02F-4875-84EC-AB49C8ECDE55}" srcOrd="1" destOrd="0" presId="urn:microsoft.com/office/officeart/2005/8/layout/venn1"/>
    <dgm:cxn modelId="{016B2CCB-FBB2-4732-AE04-1B58C1DC8F82}" type="presParOf" srcId="{598DBA76-08EE-4132-B8B8-58DA2E897A8A}" destId="{E3CC7D63-EFE5-4E73-8789-1E522BC98D7C}" srcOrd="2" destOrd="0" presId="urn:microsoft.com/office/officeart/2005/8/layout/venn1"/>
    <dgm:cxn modelId="{4AB26CAC-D51E-4D13-80E9-101052FDCFA2}" type="presParOf" srcId="{598DBA76-08EE-4132-B8B8-58DA2E897A8A}" destId="{4E299392-2942-4F81-83DC-4BDC32369766}"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F181B-3D0C-49C4-A91F-BD970DD84510}">
      <dsp:nvSpPr>
        <dsp:cNvPr id="0" name=""/>
        <dsp:cNvSpPr/>
      </dsp:nvSpPr>
      <dsp:spPr>
        <a:xfrm>
          <a:off x="1469663" y="1203316"/>
          <a:ext cx="2043878" cy="2530492"/>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r>
            <a:rPr lang="en-US" sz="6500" kern="1200" dirty="0"/>
            <a:t>B</a:t>
          </a:r>
        </a:p>
      </dsp:txBody>
      <dsp:txXfrm>
        <a:off x="1755070" y="1501715"/>
        <a:ext cx="1178452" cy="1933693"/>
      </dsp:txXfrm>
    </dsp:sp>
    <dsp:sp modelId="{20D4AE3E-F39D-4E2A-94E0-6270D8370E79}">
      <dsp:nvSpPr>
        <dsp:cNvPr id="0" name=""/>
        <dsp:cNvSpPr/>
      </dsp:nvSpPr>
      <dsp:spPr>
        <a:xfrm>
          <a:off x="4806949" y="1279523"/>
          <a:ext cx="1952986" cy="2378077"/>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r>
            <a:rPr lang="en-US" sz="6500" kern="1200" dirty="0"/>
            <a:t>E</a:t>
          </a:r>
        </a:p>
      </dsp:txBody>
      <dsp:txXfrm>
        <a:off x="5361175" y="1559950"/>
        <a:ext cx="1126046" cy="1817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D8BCB9-10BD-4B67-A2AF-F972157141B5}">
      <dsp:nvSpPr>
        <dsp:cNvPr id="0" name=""/>
        <dsp:cNvSpPr/>
      </dsp:nvSpPr>
      <dsp:spPr>
        <a:xfrm>
          <a:off x="2895601" y="1279530"/>
          <a:ext cx="2438396" cy="237806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r>
            <a:rPr lang="en-US" sz="6500" kern="1200" dirty="0"/>
            <a:t>D</a:t>
          </a:r>
        </a:p>
      </dsp:txBody>
      <dsp:txXfrm>
        <a:off x="3252696" y="1627789"/>
        <a:ext cx="1724206" cy="16815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9B3A3-8556-40B8-A7AE-61721D862BDC}">
      <dsp:nvSpPr>
        <dsp:cNvPr id="0" name=""/>
        <dsp:cNvSpPr/>
      </dsp:nvSpPr>
      <dsp:spPr>
        <a:xfrm>
          <a:off x="144775" y="285597"/>
          <a:ext cx="1691640" cy="1691639"/>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B .15</a:t>
          </a:r>
        </a:p>
      </dsp:txBody>
      <dsp:txXfrm>
        <a:off x="380995" y="485077"/>
        <a:ext cx="975360" cy="1292678"/>
      </dsp:txXfrm>
    </dsp:sp>
    <dsp:sp modelId="{E3CC7D63-EFE5-4E73-8789-1E522BC98D7C}">
      <dsp:nvSpPr>
        <dsp:cNvPr id="0" name=""/>
        <dsp:cNvSpPr/>
      </dsp:nvSpPr>
      <dsp:spPr>
        <a:xfrm>
          <a:off x="1299617" y="478469"/>
          <a:ext cx="1386857" cy="1417983"/>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A .08</a:t>
          </a:r>
        </a:p>
      </dsp:txBody>
      <dsp:txXfrm>
        <a:off x="1693184" y="645680"/>
        <a:ext cx="799629" cy="108356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2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B45FDF9-25BA-47E4-8593-B89C2B40AE18}" type="datetimeFigureOut">
              <a:rPr lang="en-US" smtClean="0"/>
              <a:t>4/23/2020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8406FA-1CD3-45FF-BC47-4A556B66C8F2}" type="slidenum">
              <a:rPr lang="en-US" smtClean="0"/>
              <a:t>‹#›</a:t>
            </a:fld>
            <a:endParaRPr lang="en-US"/>
          </a:p>
        </p:txBody>
      </p:sp>
    </p:spTree>
    <p:extLst>
      <p:ext uri="{BB962C8B-B14F-4D97-AF65-F5344CB8AC3E}">
        <p14:creationId xmlns:p14="http://schemas.microsoft.com/office/powerpoint/2010/main" val="203291066"/>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E537F2-38FA-412D-9AC3-B573E910220D}" type="datetimeFigureOut">
              <a:rPr lang="en-US" smtClean="0"/>
              <a:t>4/23/2020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67C953-863B-418B-800D-0BB9606FF8AB}" type="slidenum">
              <a:rPr lang="en-US" smtClean="0"/>
              <a:t>‹#›</a:t>
            </a:fld>
            <a:endParaRPr lang="en-US" dirty="0"/>
          </a:p>
        </p:txBody>
      </p:sp>
    </p:spTree>
    <p:extLst>
      <p:ext uri="{BB962C8B-B14F-4D97-AF65-F5344CB8AC3E}">
        <p14:creationId xmlns:p14="http://schemas.microsoft.com/office/powerpoint/2010/main" val="2061791031"/>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355.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356.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359.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this</a:t>
            </a:r>
            <a:r>
              <a:rPr lang="en-US" baseline="0" dirty="0"/>
              <a:t> </a:t>
            </a:r>
            <a:r>
              <a:rPr lang="en-US" dirty="0"/>
              <a:t>course </a:t>
            </a:r>
            <a:r>
              <a:rPr lang="en-US" baseline="0" dirty="0"/>
              <a:t>is to develop your knowledge of basic statistical techniques and methods and how to apply them to develop the business and personal intelligence that will help you make decisions.</a:t>
            </a:r>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876074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Study statistics</a:t>
            </a:r>
            <a:r>
              <a:rPr lang="en-US" baseline="0" dirty="0"/>
              <a:t> and </a:t>
            </a:r>
            <a:r>
              <a:rPr lang="en-US" dirty="0"/>
              <a:t>learn</a:t>
            </a:r>
            <a:r>
              <a:rPr lang="en-US" baseline="0" dirty="0"/>
              <a:t> some basic techniques and applications that can be used everyday.</a:t>
            </a:r>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284476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Statistics is about collecting and processing information to create a conversation, to stimulate additional</a:t>
            </a:r>
            <a:r>
              <a:rPr lang="en-US" baseline="0" dirty="0"/>
              <a:t> questions, and to provide a basis for making decisions. Chart 1-1 shows using statistics to analyze the distribution and market share of Frito-Lay products compared to the rest of the snack chip markets.</a:t>
            </a:r>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62808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type</a:t>
            </a:r>
            <a:r>
              <a:rPr lang="en-US" baseline="0" dirty="0"/>
              <a:t> of statistics depends on the questions asked and the type of data available. </a:t>
            </a:r>
            <a:r>
              <a:rPr lang="en-US" dirty="0"/>
              <a:t>Unorganized</a:t>
            </a:r>
            <a:r>
              <a:rPr lang="en-US" baseline="0" dirty="0"/>
              <a:t> data is of little value as is, but descriptive statistics can be used to summarize the data and provide information that is easy to understand. Statistical methods and techniques to generate descriptive statistics are presented in chapters 2 and 4. Chapter 3 discusses statistical measures to summarize the characteristics of a distribution.</a:t>
            </a:r>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746807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save time and money by collecting a sample to estimate the population parameter.</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31291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When it is</a:t>
            </a:r>
            <a:r>
              <a:rPr lang="en-US" baseline="0" dirty="0"/>
              <a:t> not practical to study an entire population, use surveys and sampling to estimate the characteristic under consideration. </a:t>
            </a:r>
            <a:r>
              <a:rPr lang="en-US" dirty="0"/>
              <a:t>Inferential</a:t>
            </a:r>
            <a:r>
              <a:rPr lang="en-US" baseline="0" dirty="0"/>
              <a:t> statistics is used widely in business, agriculture, politics, and government.</a:t>
            </a:r>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21386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are two basic types of variables, qualitative (non-numeric) and quantitative (numeric). When working with qualitative variables, we simply count the number of observations for each category. Then the percent for each category can be determined. Qualitative variables are often summarized in charts and bar graphs.</a:t>
            </a:r>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85669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There are two types of quantitative variables and they are usually reported numerically.</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00736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1-2 summarizes</a:t>
            </a:r>
            <a:r>
              <a:rPr lang="en-US" baseline="0" dirty="0"/>
              <a:t> the two basic types of variables.</a:t>
            </a:r>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331912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can be classified according to levels</a:t>
            </a:r>
            <a:r>
              <a:rPr lang="en-US" baseline="0" dirty="0"/>
              <a:t> of measurement and the level of measurement will determine how the data should be summarized and presented. The nominal level of measurement does not permit any mathematical operation that has any valid interpretation even if numbers are assigned to the labels or names.</a:t>
            </a:r>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744681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qualitative variable or attribute is either</a:t>
            </a:r>
            <a:r>
              <a:rPr lang="en-US" baseline="0" dirty="0"/>
              <a:t> ranked or rated on a relative scale such as rating a professor as superior, good, average, poor, and inferior. Notice, there is no way to determine the magnitude of the difference between superior and good or any other ranking.</a:t>
            </a:r>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55121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example of interval level</a:t>
            </a:r>
            <a:r>
              <a:rPr lang="en-US" baseline="0" dirty="0"/>
              <a:t> measurement</a:t>
            </a:r>
            <a:r>
              <a:rPr lang="en-US" dirty="0"/>
              <a:t> is</a:t>
            </a:r>
            <a:r>
              <a:rPr lang="en-US" baseline="0" dirty="0"/>
              <a:t> temperature; temperatures can be ranked and the differences between the values is meaningful. Additionally, a </a:t>
            </a:r>
            <a:r>
              <a:rPr lang="en-US" dirty="0"/>
              <a:t>zero does not represent the absence of the condition;  in</a:t>
            </a:r>
            <a:r>
              <a:rPr lang="en-US" baseline="0" dirty="0"/>
              <a:t> this example of temperature, a zero just means it is really cold</a:t>
            </a:r>
            <a:r>
              <a:rPr lang="en-US" dirty="0"/>
              <a:t>.</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03338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all</a:t>
            </a:r>
            <a:r>
              <a:rPr lang="en-US" baseline="0" dirty="0"/>
              <a:t> quantitative variables are ratio level; the zero point and ratios between two numbers is meaningful at this level. Money is an example of ratio level measurement. If you have no money, you have zero dollars and a wage of $50 per hour is twice as much as a wage of $25 per hour.</a:t>
            </a:r>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17587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Chart 1-3 summarizes the 4 levels of measurement. Statistical</a:t>
            </a:r>
            <a:r>
              <a:rPr lang="en-US" baseline="0" dirty="0"/>
              <a:t> methods to analyze nominal level data are covered in chapter 15 and methods used for ordinal-level data are discussed in chapter 16. Methods of analyzing interval or ratio level data are presented in chapters 9-14.</a:t>
            </a:r>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07342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chapter uses data</a:t>
            </a:r>
            <a:r>
              <a:rPr lang="en-US" baseline="0" dirty="0"/>
              <a:t> from the Applewood Auto Group to demonstrate how to create frequency tables and frequency distributions. Then the grouped data is presented graphically.</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31</a:t>
            </a:fld>
            <a:endParaRPr lang="en-US" dirty="0"/>
          </a:p>
        </p:txBody>
      </p:sp>
    </p:spTree>
    <p:extLst>
      <p:ext uri="{BB962C8B-B14F-4D97-AF65-F5344CB8AC3E}">
        <p14:creationId xmlns:p14="http://schemas.microsoft.com/office/powerpoint/2010/main" val="8525742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Frequency tables</a:t>
            </a:r>
            <a:r>
              <a:rPr lang="en-US" baseline="0" dirty="0"/>
              <a:t> are used in descriptive statistics to show the pattern of the data, identify where values tend to concentrate, and expose extreme or unusual values. </a:t>
            </a:r>
            <a:r>
              <a:rPr lang="en-US" dirty="0"/>
              <a:t>Using the Applewood</a:t>
            </a:r>
            <a:r>
              <a:rPr lang="en-US" baseline="0" dirty="0"/>
              <a:t> Auto Group data, the classes are each of the four dealerships.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36</a:t>
            </a:fld>
            <a:endParaRPr lang="en-US" dirty="0"/>
          </a:p>
        </p:txBody>
      </p:sp>
    </p:spTree>
    <p:extLst>
      <p:ext uri="{BB962C8B-B14F-4D97-AF65-F5344CB8AC3E}">
        <p14:creationId xmlns:p14="http://schemas.microsoft.com/office/powerpoint/2010/main" val="3524787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a:t>
            </a:r>
            <a:r>
              <a:rPr lang="en-US" dirty="0"/>
              <a:t>relative frequency captures the relationship between a class frequency and the total number of observations. See Table</a:t>
            </a:r>
            <a:r>
              <a:rPr lang="en-US" baseline="0" dirty="0"/>
              <a:t> 2-2. Microsoft Excel can create frequency tables with a tool called the Pivot Table. Instructions are given in Appendix C.</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37</a:t>
            </a:fld>
            <a:endParaRPr lang="en-US" dirty="0"/>
          </a:p>
        </p:txBody>
      </p:sp>
    </p:spTree>
    <p:extLst>
      <p:ext uri="{BB962C8B-B14F-4D97-AF65-F5344CB8AC3E}">
        <p14:creationId xmlns:p14="http://schemas.microsoft.com/office/powerpoint/2010/main" val="583892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bar</a:t>
            </a:r>
            <a:r>
              <a:rPr lang="en-US" baseline="0" dirty="0"/>
              <a:t> chart to graphically show the class frequencies. Excel software allows us to easily create bar charts. The instructions are in Appendix C.</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38</a:t>
            </a:fld>
            <a:endParaRPr lang="en-US" dirty="0"/>
          </a:p>
        </p:txBody>
      </p:sp>
    </p:spTree>
    <p:extLst>
      <p:ext uri="{BB962C8B-B14F-4D97-AF65-F5344CB8AC3E}">
        <p14:creationId xmlns:p14="http://schemas.microsoft.com/office/powerpoint/2010/main" val="8446902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a:t>
            </a:r>
            <a:r>
              <a:rPr lang="en-US" dirty="0"/>
              <a:t>relative frequency captures the relationship between a class frequency and the total number of observations. See Table</a:t>
            </a:r>
            <a:r>
              <a:rPr lang="en-US" baseline="0" dirty="0"/>
              <a:t> 2-2. Microsoft Excel can create frequency tables with a tool called the Pivot Table. Instructions are given in Appendix C.</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40</a:t>
            </a:fld>
            <a:endParaRPr lang="en-US" dirty="0"/>
          </a:p>
        </p:txBody>
      </p:sp>
    </p:spTree>
    <p:extLst>
      <p:ext uri="{BB962C8B-B14F-4D97-AF65-F5344CB8AC3E}">
        <p14:creationId xmlns:p14="http://schemas.microsoft.com/office/powerpoint/2010/main" val="19002020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Earlier</a:t>
            </a:r>
            <a:r>
              <a:rPr lang="en-US" baseline="0" dirty="0"/>
              <a:t> we used frequency tables for qualitative data. Now we learn how to present quantitative data; one technique for doing so is using frequency distributions.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44</a:t>
            </a:fld>
            <a:endParaRPr lang="en-US" dirty="0"/>
          </a:p>
        </p:txBody>
      </p:sp>
    </p:spTree>
    <p:extLst>
      <p:ext uri="{BB962C8B-B14F-4D97-AF65-F5344CB8AC3E}">
        <p14:creationId xmlns:p14="http://schemas.microsoft.com/office/powerpoint/2010/main" val="1566202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Examining the raw data in the table, we find there are 180 values, so n = 180. First</a:t>
            </a:r>
            <a:r>
              <a:rPr lang="en-US" baseline="0" dirty="0"/>
              <a:t> t</a:t>
            </a:r>
            <a:r>
              <a:rPr lang="en-US" dirty="0"/>
              <a:t>ry k=7, 2 to the 7</a:t>
            </a:r>
            <a:r>
              <a:rPr lang="en-US" baseline="30000" dirty="0"/>
              <a:t>th</a:t>
            </a:r>
            <a:r>
              <a:rPr lang="en-US" dirty="0"/>
              <a:t> power only equals</a:t>
            </a:r>
            <a:r>
              <a:rPr lang="en-US" baseline="0" dirty="0"/>
              <a:t> 128 and 128 is not greater than 180 so 7 classes will not meet the criteria. Then try k=8, 2 to the eighth power equals 256 so decide to use 8 classes since 256 &gt; 180.</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45</a:t>
            </a:fld>
            <a:endParaRPr lang="en-US" dirty="0"/>
          </a:p>
        </p:txBody>
      </p:sp>
    </p:spTree>
    <p:extLst>
      <p:ext uri="{BB962C8B-B14F-4D97-AF65-F5344CB8AC3E}">
        <p14:creationId xmlns:p14="http://schemas.microsoft.com/office/powerpoint/2010/main" val="1850485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analyzing</a:t>
            </a:r>
            <a:r>
              <a:rPr lang="en-US" baseline="0" dirty="0"/>
              <a:t> the table of raw data, you find t</a:t>
            </a:r>
            <a:r>
              <a:rPr lang="en-US" dirty="0"/>
              <a:t>he maximum</a:t>
            </a:r>
            <a:r>
              <a:rPr lang="en-US" baseline="0" dirty="0"/>
              <a:t> value is $3,292 and the minimum value is $294, divide the difference by the number of classes. In this example, there are 8 classes so the result is $374.75. Round the result up to some convenient number like a multiple of 10 or 100, here we’ll use an interval of $400.</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46</a:t>
            </a:fld>
            <a:endParaRPr lang="en-US" dirty="0"/>
          </a:p>
        </p:txBody>
      </p:sp>
    </p:spTree>
    <p:extLst>
      <p:ext uri="{BB962C8B-B14F-4D97-AF65-F5344CB8AC3E}">
        <p14:creationId xmlns:p14="http://schemas.microsoft.com/office/powerpoint/2010/main" val="1850485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Make sure to use the words “up to” in each class in order to construct mutually exclusive classes; this will ensure each value in the data set fits in one and only one class. Also, check to see that the minimum value will go in the first class and the maximum value will go in the last class when setting class limits. Here the minimum value of $294 goes in the first class and the m</a:t>
            </a:r>
            <a:r>
              <a:rPr lang="en-US" dirty="0"/>
              <a:t>aximum</a:t>
            </a:r>
            <a:r>
              <a:rPr lang="en-US" baseline="0" dirty="0"/>
              <a:t> value of $3,292 will go in the last class. This ensures you have exhaustive classes. Class midpoints can represent a typical value for each class and can be determined by adding the lower limits of consecutive classes and dividing by 2.</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47</a:t>
            </a:fld>
            <a:endParaRPr lang="en-US" dirty="0"/>
          </a:p>
        </p:txBody>
      </p:sp>
    </p:spTree>
    <p:extLst>
      <p:ext uri="{BB962C8B-B14F-4D97-AF65-F5344CB8AC3E}">
        <p14:creationId xmlns:p14="http://schemas.microsoft.com/office/powerpoint/2010/main" val="18504854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There</a:t>
            </a:r>
            <a:r>
              <a:rPr lang="en-US" baseline="0" dirty="0"/>
              <a:t> is some loss of detail when data is grouped but the frequency distribution results in an understandable and organized form. Equal class widths are preferred but might not always be possible.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48</a:t>
            </a:fld>
            <a:endParaRPr lang="en-US" dirty="0"/>
          </a:p>
        </p:txBody>
      </p:sp>
    </p:spTree>
    <p:extLst>
      <p:ext uri="{BB962C8B-B14F-4D97-AF65-F5344CB8AC3E}">
        <p14:creationId xmlns:p14="http://schemas.microsoft.com/office/powerpoint/2010/main" val="291487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relative</a:t>
            </a:r>
            <a:r>
              <a:rPr lang="en-US" baseline="0" dirty="0"/>
              <a:t> class frequencies shows each class frequency relative to the entire distribution and adds up to 1.000.</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49</a:t>
            </a:fld>
            <a:endParaRPr lang="en-US" dirty="0"/>
          </a:p>
        </p:txBody>
      </p:sp>
    </p:spTree>
    <p:extLst>
      <p:ext uri="{BB962C8B-B14F-4D97-AF65-F5344CB8AC3E}">
        <p14:creationId xmlns:p14="http://schemas.microsoft.com/office/powerpoint/2010/main" val="28656786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Histograms</a:t>
            </a:r>
            <a:r>
              <a:rPr lang="en-US" baseline="0" dirty="0"/>
              <a:t> allow us to get a quick picture of the main characteristics of the data. They are similar to bar charts but since this is continuous data there are no gaps between the bars, they are drawn adjacent to one another.</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50</a:t>
            </a:fld>
            <a:endParaRPr lang="en-US" dirty="0"/>
          </a:p>
        </p:txBody>
      </p:sp>
    </p:spTree>
    <p:extLst>
      <p:ext uri="{BB962C8B-B14F-4D97-AF65-F5344CB8AC3E}">
        <p14:creationId xmlns:p14="http://schemas.microsoft.com/office/powerpoint/2010/main" val="28989176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frequency</a:t>
            </a:r>
            <a:r>
              <a:rPr lang="en-US" baseline="0" dirty="0"/>
              <a:t> polygon consists of line segments connecting the points formed by the intersection of the class midpoints and the class frequencies. You may recall that class midpoints are halfway between the lower limits of two consecutive classes and represent the typical value for each class. Since the definition of a polygon is that it is a closed plane, the frequency polygon is closed by anchoring the connected line segments to the X axis at zero frequency one interval higher than the highest midpoint and one interval lower than the lowest midpoint.</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51</a:t>
            </a:fld>
            <a:endParaRPr lang="en-US" dirty="0"/>
          </a:p>
        </p:txBody>
      </p:sp>
    </p:spTree>
    <p:extLst>
      <p:ext uri="{BB962C8B-B14F-4D97-AF65-F5344CB8AC3E}">
        <p14:creationId xmlns:p14="http://schemas.microsoft.com/office/powerpoint/2010/main" val="33142565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construct a cumulative frequency distribution, add each frequency</a:t>
            </a:r>
            <a:r>
              <a:rPr lang="en-US" baseline="0" dirty="0"/>
              <a:t> to the frequencies before it. This shows how many values have accumulated as you move from one class down to the next class.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52</a:t>
            </a:fld>
            <a:endParaRPr lang="en-US" dirty="0"/>
          </a:p>
        </p:txBody>
      </p:sp>
    </p:spTree>
    <p:extLst>
      <p:ext uri="{BB962C8B-B14F-4D97-AF65-F5344CB8AC3E}">
        <p14:creationId xmlns:p14="http://schemas.microsoft.com/office/powerpoint/2010/main" val="14745981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plot a cumulative frequency distribution, scale the upper limit of each class along the</a:t>
            </a:r>
            <a:r>
              <a:rPr lang="en-US" baseline="0" dirty="0"/>
              <a:t> X-axis and the corresponding cumulative frequencies along the Y-axis. Label the vertical axis on the right in terms of cumulative relative frequencies.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53</a:t>
            </a:fld>
            <a:endParaRPr lang="en-US" dirty="0"/>
          </a:p>
        </p:txBody>
      </p:sp>
    </p:spTree>
    <p:extLst>
      <p:ext uri="{BB962C8B-B14F-4D97-AF65-F5344CB8AC3E}">
        <p14:creationId xmlns:p14="http://schemas.microsoft.com/office/powerpoint/2010/main" val="14745981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chapter</a:t>
            </a:r>
            <a:r>
              <a:rPr lang="en-US" baseline="0" dirty="0"/>
              <a:t> you will learn how to calculate measures of location and measures of dispersion. The purpose of a measure of location is to pinpoint the center of the data and these results are often referred to as averages. For example, the average US home changes ownership every 11.8 years and the average American home has more TV sets than people There are 2.73 TV sets and 2.55 people in the typical home. The dispersion in the data refers to the variation or spread in the data. For example, average incomes for two different industries may appear to be the same, but when the variation in the incomes from one industry to another is examined, you find there is much more variation in one than the other.</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61</a:t>
            </a:fld>
            <a:endParaRPr lang="en-US" dirty="0"/>
          </a:p>
        </p:txBody>
      </p:sp>
    </p:spTree>
    <p:extLst>
      <p:ext uri="{BB962C8B-B14F-4D97-AF65-F5344CB8AC3E}">
        <p14:creationId xmlns:p14="http://schemas.microsoft.com/office/powerpoint/2010/main" val="3188846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calculating a mean, there are different symbols to use when working with a population and when working with a sample. While the arithmetic mean is the most widely used measure of location, there are other means you will learn to calculate, namely, the weighted mean and the geometric mean. Later in the chapter, you learn to calculate an estimate of the mean of grouped data. And, there are other measures of central tendency too, like median and mode.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63</a:t>
            </a:fld>
            <a:endParaRPr lang="en-US" dirty="0"/>
          </a:p>
        </p:txBody>
      </p:sp>
    </p:spTree>
    <p:extLst>
      <p:ext uri="{BB962C8B-B14F-4D97-AF65-F5344CB8AC3E}">
        <p14:creationId xmlns:p14="http://schemas.microsoft.com/office/powerpoint/2010/main" val="26484806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calculating a mean, there are different symbols to use when working with a population and when working with a sample. While the arithmetic mean is the most widely used measure of location, there are other means you will learn to calculate, namely, the weighted mean and the geometric mean. Later in the chapter, you learn to calculate an estimate of the mean of grouped data. And, there are other measures of central tendency too, like median and mode.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64</a:t>
            </a:fld>
            <a:endParaRPr lang="en-US" dirty="0"/>
          </a:p>
        </p:txBody>
      </p:sp>
    </p:spTree>
    <p:extLst>
      <p:ext uri="{BB962C8B-B14F-4D97-AF65-F5344CB8AC3E}">
        <p14:creationId xmlns:p14="http://schemas.microsoft.com/office/powerpoint/2010/main" val="8200206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calculating a mean, there are different symbols to use when working with a population and when working with a sample. While the arithmetic mean is the most widely used measure of location, there are other means you will learn to calculate, namely, the weighted mean and the geometric mean. Later in the chapter, you learn to calculate an estimate of the mean of grouped data. And, there are other measures of central tendency too, like median and mode.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65</a:t>
            </a:fld>
            <a:endParaRPr lang="en-US" dirty="0"/>
          </a:p>
        </p:txBody>
      </p:sp>
    </p:spTree>
    <p:extLst>
      <p:ext uri="{BB962C8B-B14F-4D97-AF65-F5344CB8AC3E}">
        <p14:creationId xmlns:p14="http://schemas.microsoft.com/office/powerpoint/2010/main" val="41338788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Here is the formula</a:t>
            </a:r>
            <a:r>
              <a:rPr lang="en-US" baseline="0" dirty="0"/>
              <a:t> to calculate the population mean. </a:t>
            </a:r>
            <a:r>
              <a:rPr lang="en-US" dirty="0"/>
              <a:t>For</a:t>
            </a:r>
            <a:r>
              <a:rPr lang="en-US" baseline="0" dirty="0"/>
              <a:t> raw data, t</a:t>
            </a:r>
            <a:r>
              <a:rPr lang="en-US" dirty="0"/>
              <a:t>he</a:t>
            </a:r>
            <a:r>
              <a:rPr lang="en-US" baseline="0" dirty="0"/>
              <a:t> population mean</a:t>
            </a:r>
            <a:r>
              <a:rPr lang="en-US" dirty="0"/>
              <a:t> is calculated by adding the values of the observations and dividing by the total number of observations. </a:t>
            </a:r>
            <a:r>
              <a:rPr lang="en-US" baseline="0" dirty="0"/>
              <a:t>These are population values because we are including all the values under consideration. </a:t>
            </a:r>
            <a:r>
              <a:rPr lang="en-US" dirty="0"/>
              <a:t>An example of a</a:t>
            </a:r>
            <a:r>
              <a:rPr lang="en-US" baseline="0" dirty="0"/>
              <a:t> population mean is the mean closing price for Johnson &amp; Johnson stock for the last 5 days is $95.47. The mean of a population is an example of a parameter.</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67</a:t>
            </a:fld>
            <a:endParaRPr lang="en-US" dirty="0"/>
          </a:p>
        </p:txBody>
      </p:sp>
    </p:spTree>
    <p:extLst>
      <p:ext uri="{BB962C8B-B14F-4D97-AF65-F5344CB8AC3E}">
        <p14:creationId xmlns:p14="http://schemas.microsoft.com/office/powerpoint/2010/main" val="24764172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Perhaps</a:t>
            </a:r>
            <a:r>
              <a:rPr lang="en-US" baseline="0" dirty="0"/>
              <a:t> you are interested in finding the average distance between exits on Interstate 75 in Kentucky. This data set lists the distances between all the exits along the Kentucky portion of the interstate.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68</a:t>
            </a:fld>
            <a:endParaRPr lang="en-US" dirty="0"/>
          </a:p>
        </p:txBody>
      </p:sp>
    </p:spTree>
    <p:extLst>
      <p:ext uri="{BB962C8B-B14F-4D97-AF65-F5344CB8AC3E}">
        <p14:creationId xmlns:p14="http://schemas.microsoft.com/office/powerpoint/2010/main" val="31483872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interpret the value 4.57 as the typical number of miles between exits.</a:t>
            </a:r>
            <a:r>
              <a:rPr lang="en-US" baseline="0" dirty="0"/>
              <a:t> This value is a population parameter.</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69</a:t>
            </a:fld>
            <a:endParaRPr lang="en-US" dirty="0"/>
          </a:p>
        </p:txBody>
      </p:sp>
    </p:spTree>
    <p:extLst>
      <p:ext uri="{BB962C8B-B14F-4D97-AF65-F5344CB8AC3E}">
        <p14:creationId xmlns:p14="http://schemas.microsoft.com/office/powerpoint/2010/main" val="9710019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formula we use to</a:t>
            </a:r>
            <a:r>
              <a:rPr lang="en-US" baseline="0" dirty="0"/>
              <a:t> calculate the sample mean is on this slide. </a:t>
            </a:r>
            <a:r>
              <a:rPr lang="en-US" dirty="0"/>
              <a:t>For raw data, the mean of a sample is the sum of all the sampled values divided by the total number of sampled</a:t>
            </a:r>
            <a:r>
              <a:rPr lang="en-US" baseline="0" dirty="0"/>
              <a:t> values. To save time and money, we often select a sample from a population to estimate characteristics of the population. An example is taking a sample of 20 jars of Smucker’s orange marmalade and weighing the 20 jars, calculating the mean weight. Then we can use that value to estimate the amount for all the jars in the population. The mean of a sample is a statistic.</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72</a:t>
            </a:fld>
            <a:endParaRPr lang="en-US" dirty="0"/>
          </a:p>
        </p:txBody>
      </p:sp>
    </p:spTree>
    <p:extLst>
      <p:ext uri="{BB962C8B-B14F-4D97-AF65-F5344CB8AC3E}">
        <p14:creationId xmlns:p14="http://schemas.microsoft.com/office/powerpoint/2010/main" val="13411924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interpret 97.5 minutes as the typical number of minutes used last month. This value is a sample statistic.</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73</a:t>
            </a:fld>
            <a:endParaRPr lang="en-US" dirty="0"/>
          </a:p>
        </p:txBody>
      </p:sp>
    </p:spTree>
    <p:extLst>
      <p:ext uri="{BB962C8B-B14F-4D97-AF65-F5344CB8AC3E}">
        <p14:creationId xmlns:p14="http://schemas.microsoft.com/office/powerpoint/2010/main" val="9666246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Listed</a:t>
            </a:r>
            <a:r>
              <a:rPr lang="en-US" baseline="0" dirty="0"/>
              <a:t> here are the major c</a:t>
            </a:r>
            <a:r>
              <a:rPr lang="en-US" dirty="0"/>
              <a:t>haracteristics</a:t>
            </a:r>
            <a:r>
              <a:rPr lang="en-US" baseline="0" dirty="0"/>
              <a:t> of the arithmetic mean. If one or two of the values in the data set are extremely large or small compared to the majority of the data, the mean may not be representative of the data set and therefore may not be the best “average” to use and you may chose to use another measure of location like median or mode to represent the data.</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74</a:t>
            </a:fld>
            <a:endParaRPr lang="en-US" dirty="0"/>
          </a:p>
        </p:txBody>
      </p:sp>
    </p:spTree>
    <p:extLst>
      <p:ext uri="{BB962C8B-B14F-4D97-AF65-F5344CB8AC3E}">
        <p14:creationId xmlns:p14="http://schemas.microsoft.com/office/powerpoint/2010/main" val="22509592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median is the value in the middle of a set of ordered data</a:t>
            </a:r>
            <a:r>
              <a:rPr lang="en-US" baseline="0" dirty="0"/>
              <a:t> and is often used to describe data sets where there are one or just a few extreme values such as with real estate prices or household incomes in a particular area. Here are prices for condos in Palm Aire with an arithmetic mean price of $110,000. A better measure would be the median since it, $70,000, is not affected by the $275,000 unit. </a:t>
            </a:r>
            <a:r>
              <a:rPr lang="en-US" dirty="0"/>
              <a:t>When finding</a:t>
            </a:r>
            <a:r>
              <a:rPr lang="en-US" baseline="0" dirty="0"/>
              <a:t> the median, it doesn’t matter if the values are sorted in ascending order or descending order. Since there are an odd number of values in this data set it is fairly easy to find the value that divides the set in half, with the same number of observations below $70,000 as above $70,000. Remember, the data must be at least the ordinal level of measurement.</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79</a:t>
            </a:fld>
            <a:endParaRPr lang="en-US" dirty="0"/>
          </a:p>
        </p:txBody>
      </p:sp>
    </p:spTree>
    <p:extLst>
      <p:ext uri="{BB962C8B-B14F-4D97-AF65-F5344CB8AC3E}">
        <p14:creationId xmlns:p14="http://schemas.microsoft.com/office/powerpoint/2010/main" val="10496033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cases where the mean is not representative of the data, you may decide to use the median.</a:t>
            </a:r>
          </a:p>
        </p:txBody>
      </p:sp>
      <p:sp>
        <p:nvSpPr>
          <p:cNvPr id="4" name="Slide Number Placeholder 3"/>
          <p:cNvSpPr>
            <a:spLocks noGrp="1"/>
          </p:cNvSpPr>
          <p:nvPr>
            <p:ph type="sldNum" sz="quarter" idx="10"/>
          </p:nvPr>
        </p:nvSpPr>
        <p:spPr/>
        <p:txBody>
          <a:bodyPr/>
          <a:lstStyle/>
          <a:p>
            <a:fld id="{7B67C953-863B-418B-800D-0BB9606FF8AB}" type="slidenum">
              <a:rPr lang="en-US" smtClean="0"/>
              <a:t>80</a:t>
            </a:fld>
            <a:endParaRPr lang="en-US" dirty="0"/>
          </a:p>
        </p:txBody>
      </p:sp>
    </p:spTree>
    <p:extLst>
      <p:ext uri="{BB962C8B-B14F-4D97-AF65-F5344CB8AC3E}">
        <p14:creationId xmlns:p14="http://schemas.microsoft.com/office/powerpoint/2010/main" val="37040200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the median</a:t>
            </a:r>
            <a:r>
              <a:rPr lang="en-US" baseline="0" dirty="0"/>
              <a:t> for an even number of observations, first order the values, then calculate the mean of the two middle values. For an even number of observations, the median may not be one of the given values.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81</a:t>
            </a:fld>
            <a:endParaRPr lang="en-US" dirty="0"/>
          </a:p>
        </p:txBody>
      </p:sp>
    </p:spTree>
    <p:extLst>
      <p:ext uri="{BB962C8B-B14F-4D97-AF65-F5344CB8AC3E}">
        <p14:creationId xmlns:p14="http://schemas.microsoft.com/office/powerpoint/2010/main" val="12397126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a:t>
            </a:r>
            <a:r>
              <a:rPr lang="en-US" baseline="0" dirty="0"/>
              <a:t> is useful for summarizing nominal level data. Here a company has developed five bath oils and has conducted a marketing survey to find which bath oil consumers prefer. We see that most of the survey respondents favored Lamoure since it is the highest bar. So Lamoure is the mode. Mode can be determined for all levels of measurement and it is not affected by extreme values. A disadvantage of using the mode is that a data set may not have a mode or that it has more than one mode.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84</a:t>
            </a:fld>
            <a:endParaRPr lang="en-US" dirty="0"/>
          </a:p>
        </p:txBody>
      </p:sp>
    </p:spTree>
    <p:extLst>
      <p:ext uri="{BB962C8B-B14F-4D97-AF65-F5344CB8AC3E}">
        <p14:creationId xmlns:p14="http://schemas.microsoft.com/office/powerpoint/2010/main" val="39009681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a:t>
            </a:r>
            <a:r>
              <a:rPr lang="en-US" baseline="0" dirty="0"/>
              <a:t> is useful for summarizing nominal level data. Here a company has developed five bath oils and has conducted a marketing survey to find which bath oil consumers prefer. We see that most of the survey respondents favored Lamoure since it is the highest bar. So Lamoure is the mode. Mode can be determined for all levels of measurement and it is not affected by extreme values. A disadvantage of using the mode is that a data set may not have a mode or that it has more than one mode.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85</a:t>
            </a:fld>
            <a:endParaRPr lang="en-US" dirty="0"/>
          </a:p>
        </p:txBody>
      </p:sp>
    </p:spTree>
    <p:extLst>
      <p:ext uri="{BB962C8B-B14F-4D97-AF65-F5344CB8AC3E}">
        <p14:creationId xmlns:p14="http://schemas.microsoft.com/office/powerpoint/2010/main" val="1122284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Here</a:t>
            </a:r>
            <a:r>
              <a:rPr lang="en-US" baseline="0" dirty="0"/>
              <a:t> is t</a:t>
            </a:r>
            <a:r>
              <a:rPr lang="en-US" dirty="0"/>
              <a:t>he formula</a:t>
            </a:r>
            <a:r>
              <a:rPr lang="en-US" baseline="0" dirty="0"/>
              <a:t> for calculating the weighted mean. You’ll discover that t</a:t>
            </a:r>
            <a:r>
              <a:rPr lang="en-US" dirty="0"/>
              <a:t>his is really just a short cut method of computing</a:t>
            </a:r>
            <a:r>
              <a:rPr lang="en-US" baseline="0" dirty="0"/>
              <a:t> the arithmetic mean which we can use when we have recurring values in a data set. The mean hourly rate is $18.12</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88</a:t>
            </a:fld>
            <a:endParaRPr lang="en-US" dirty="0"/>
          </a:p>
        </p:txBody>
      </p:sp>
    </p:spTree>
    <p:extLst>
      <p:ext uri="{BB962C8B-B14F-4D97-AF65-F5344CB8AC3E}">
        <p14:creationId xmlns:p14="http://schemas.microsoft.com/office/powerpoint/2010/main" val="12476118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formulas</a:t>
            </a:r>
            <a:r>
              <a:rPr lang="en-US" baseline="0" dirty="0"/>
              <a:t> to calculate the geometric mean and to find the rate of change over time. </a:t>
            </a:r>
            <a:r>
              <a:rPr lang="en-US" dirty="0"/>
              <a:t>The</a:t>
            </a:r>
            <a:r>
              <a:rPr lang="en-US" baseline="0" dirty="0"/>
              <a:t> geometric mean is always equal to or less than the arithmetic mean.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93</a:t>
            </a:fld>
            <a:endParaRPr lang="en-US" dirty="0"/>
          </a:p>
        </p:txBody>
      </p:sp>
    </p:spTree>
    <p:extLst>
      <p:ext uri="{BB962C8B-B14F-4D97-AF65-F5344CB8AC3E}">
        <p14:creationId xmlns:p14="http://schemas.microsoft.com/office/powerpoint/2010/main" val="1891175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US" baseline="0" dirty="0"/>
              <a:t> measure of location only describes the center of the data; it does not tell us anything about the spread of the data, we may need to know something about the variation in the data. Measures of dispersion also allows us to compare two or more distributions. Small measures of dispersion indicates the data are closely clustered around the mean and therefore the mean is representative of the data; large measures of dispersion indicates that the mean may not be representative of the data. We’ll learn how to compute the range, the variance, and the standard deviation as well as the major characteristics of each.</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95</a:t>
            </a:fld>
            <a:endParaRPr lang="en-US" dirty="0"/>
          </a:p>
        </p:txBody>
      </p:sp>
    </p:spTree>
    <p:extLst>
      <p:ext uri="{BB962C8B-B14F-4D97-AF65-F5344CB8AC3E}">
        <p14:creationId xmlns:p14="http://schemas.microsoft.com/office/powerpoint/2010/main" val="42460115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formula for determining the population variance is shown above</a:t>
            </a:r>
            <a:r>
              <a:rPr lang="en-US" baseline="0" dirty="0"/>
              <a:t> and is another measure of dispersion</a:t>
            </a:r>
            <a:r>
              <a:rPr lang="en-US" dirty="0"/>
              <a:t>. The variance</a:t>
            </a:r>
            <a:r>
              <a:rPr lang="en-US" baseline="0" dirty="0"/>
              <a:t> is the mean of the squared deviations from the arithmetic mean.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104</a:t>
            </a:fld>
            <a:endParaRPr lang="en-US" dirty="0"/>
          </a:p>
        </p:txBody>
      </p:sp>
    </p:spTree>
    <p:extLst>
      <p:ext uri="{BB962C8B-B14F-4D97-AF65-F5344CB8AC3E}">
        <p14:creationId xmlns:p14="http://schemas.microsoft.com/office/powerpoint/2010/main" val="12109101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We remember</a:t>
            </a:r>
            <a:r>
              <a:rPr lang="en-US" baseline="0" dirty="0"/>
              <a:t> </a:t>
            </a:r>
            <a:r>
              <a:rPr lang="en-US" dirty="0"/>
              <a:t>variance is the mean of the squared deviations from the arithmetic mean. Here is the formula</a:t>
            </a:r>
            <a:r>
              <a:rPr lang="en-US" baseline="0" dirty="0"/>
              <a:t> for sample variance. </a:t>
            </a:r>
            <a:r>
              <a:rPr lang="en-US" dirty="0"/>
              <a:t>Like the population variance, all the observations</a:t>
            </a:r>
            <a:r>
              <a:rPr lang="en-US" baseline="0" dirty="0"/>
              <a:t> in the sample are used. The units are somewhat difficult to work with since they are the original units squared. The variance is useful when comparing two different data sets, the one with the higher variance has more variation in it than the other.</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111</a:t>
            </a:fld>
            <a:endParaRPr lang="en-US" dirty="0"/>
          </a:p>
        </p:txBody>
      </p:sp>
    </p:spTree>
    <p:extLst>
      <p:ext uri="{BB962C8B-B14F-4D97-AF65-F5344CB8AC3E}">
        <p14:creationId xmlns:p14="http://schemas.microsoft.com/office/powerpoint/2010/main" val="11610593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sample variance is used to estimate the population variance. Notice the change in the denominator. Rather than use n, we use n – 1 so that we do not underestimate the population variance.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112</a:t>
            </a:fld>
            <a:endParaRPr lang="en-US" dirty="0"/>
          </a:p>
        </p:txBody>
      </p:sp>
    </p:spTree>
    <p:extLst>
      <p:ext uri="{BB962C8B-B14F-4D97-AF65-F5344CB8AC3E}">
        <p14:creationId xmlns:p14="http://schemas.microsoft.com/office/powerpoint/2010/main" val="16905435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formula for sample standard deviation is simply the square root of the variance and the symbol, x bar represents sample standard deviation.</a:t>
            </a:r>
          </a:p>
          <a:p>
            <a:r>
              <a:rPr lang="en-US" baseline="0" dirty="0"/>
              <a:t>Likewise, the population standard deviation (not shown) is the square root of the population variance and uses the Greek symbol sigma.</a:t>
            </a:r>
          </a:p>
          <a:p>
            <a:r>
              <a:rPr lang="en-US" baseline="0" dirty="0"/>
              <a:t>The standard deviation is the most widely reported measure of dispersion.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113</a:t>
            </a:fld>
            <a:endParaRPr lang="en-US" dirty="0"/>
          </a:p>
        </p:txBody>
      </p:sp>
    </p:spTree>
    <p:extLst>
      <p:ext uri="{BB962C8B-B14F-4D97-AF65-F5344CB8AC3E}">
        <p14:creationId xmlns:p14="http://schemas.microsoft.com/office/powerpoint/2010/main" val="16898456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properties</a:t>
            </a:r>
            <a:r>
              <a:rPr lang="en-US" baseline="0" dirty="0"/>
              <a:t> are useful for understanding both population standard deviations and sample standard deviations.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116</a:t>
            </a:fld>
            <a:endParaRPr lang="en-US" dirty="0"/>
          </a:p>
        </p:txBody>
      </p:sp>
    </p:spTree>
    <p:extLst>
      <p:ext uri="{BB962C8B-B14F-4D97-AF65-F5344CB8AC3E}">
        <p14:creationId xmlns:p14="http://schemas.microsoft.com/office/powerpoint/2010/main" val="41723298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a:t>
            </a:r>
            <a:r>
              <a:rPr lang="en-US" baseline="0" dirty="0"/>
              <a:t> have a symmetrical distribution we can use t</a:t>
            </a:r>
            <a:r>
              <a:rPr lang="en-US" dirty="0"/>
              <a:t>he</a:t>
            </a:r>
            <a:r>
              <a:rPr lang="en-US" baseline="0" dirty="0"/>
              <a:t> Empirical Rule, sometimes called the Normal Rule, which allows us to be more precise than with Chebyshev’s Theorem. Here </a:t>
            </a:r>
            <a:r>
              <a:rPr lang="en-US" dirty="0"/>
              <a:t>is a symmetrical</a:t>
            </a:r>
            <a:r>
              <a:rPr lang="en-US" baseline="0" dirty="0"/>
              <a:t> distribution with a mean of 100 and a standard deviation of 10. Applying the Empirical Rule, we’ll find about 68% of the values between 90 and 110, about 95% of the values between 80 and 120, and about 99.7% of the values between 70 and 130.</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117</a:t>
            </a:fld>
            <a:endParaRPr lang="en-US" dirty="0"/>
          </a:p>
        </p:txBody>
      </p:sp>
    </p:spTree>
    <p:extLst>
      <p:ext uri="{BB962C8B-B14F-4D97-AF65-F5344CB8AC3E}">
        <p14:creationId xmlns:p14="http://schemas.microsoft.com/office/powerpoint/2010/main" val="14604162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use</a:t>
            </a:r>
            <a:r>
              <a:rPr lang="en-US" baseline="0" dirty="0"/>
              <a:t> the standard deviation to describe a distribution. </a:t>
            </a:r>
            <a:r>
              <a:rPr lang="en-US" dirty="0"/>
              <a:t>The</a:t>
            </a:r>
            <a:r>
              <a:rPr lang="en-US" baseline="0" dirty="0"/>
              <a:t> Russian mathematician, P. L. Chebyshev developed a theorem that allows us to determine the minimum proportion of values that lie within a specified number of standard deviations of the mean. For example, consider 2 standard deviations, we find that 1 – 1/2</a:t>
            </a:r>
            <a:r>
              <a:rPr lang="en-US" baseline="30000" dirty="0"/>
              <a:t>2</a:t>
            </a:r>
            <a:r>
              <a:rPr lang="en-US" baseline="0" dirty="0"/>
              <a:t> = .75 so a minimum of 75% of values lie within the mean. This theorem can be used regardless of the shape of the distribution.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120</a:t>
            </a:fld>
            <a:endParaRPr lang="en-US" dirty="0"/>
          </a:p>
        </p:txBody>
      </p:sp>
    </p:spTree>
    <p:extLst>
      <p:ext uri="{BB962C8B-B14F-4D97-AF65-F5344CB8AC3E}">
        <p14:creationId xmlns:p14="http://schemas.microsoft.com/office/powerpoint/2010/main" val="23641079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formula</a:t>
            </a:r>
            <a:r>
              <a:rPr lang="en-US" baseline="0" dirty="0"/>
              <a:t> is used to find an estimated mean of data in a frequency distribution; once the data has been grouped in classes, individual values are no longer available. </a:t>
            </a:r>
          </a:p>
          <a:p>
            <a:r>
              <a:rPr lang="en-US" baseline="0" dirty="0"/>
              <a:t>Letting the midpoint of each class represent the values in each group, multiply the midpoint by the class frequency for each group, sum these products, and</a:t>
            </a:r>
          </a:p>
          <a:p>
            <a:r>
              <a:rPr lang="en-US" baseline="0" dirty="0"/>
              <a:t>then divide by the total number of frequencies. See table 3-1 in the text for more detail.</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121</a:t>
            </a:fld>
            <a:endParaRPr lang="en-US" dirty="0"/>
          </a:p>
        </p:txBody>
      </p:sp>
    </p:spTree>
    <p:extLst>
      <p:ext uri="{BB962C8B-B14F-4D97-AF65-F5344CB8AC3E}">
        <p14:creationId xmlns:p14="http://schemas.microsoft.com/office/powerpoint/2010/main" val="25007179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calculate</a:t>
            </a:r>
            <a:r>
              <a:rPr lang="en-US" baseline="0" dirty="0"/>
              <a:t> the standard deviation of grouped data, begin by estimating the mean (in this example the mean is $1,851), then find the deviation of each value from the midpoint, </a:t>
            </a:r>
          </a:p>
          <a:p>
            <a:r>
              <a:rPr lang="en-US" baseline="0" dirty="0"/>
              <a:t>square the results in this column and then multiply by the class frequency. Divide the sum of these products and divide by n-1 and finally, take the square root of that calculation.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122</a:t>
            </a:fld>
            <a:endParaRPr lang="en-US" dirty="0"/>
          </a:p>
        </p:txBody>
      </p:sp>
    </p:spTree>
    <p:extLst>
      <p:ext uri="{BB962C8B-B14F-4D97-AF65-F5344CB8AC3E}">
        <p14:creationId xmlns:p14="http://schemas.microsoft.com/office/powerpoint/2010/main" val="29398501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a:t>
            </a:r>
            <a:r>
              <a:rPr lang="en-US" baseline="0" dirty="0"/>
              <a:t> to the first chart on the left. It is a symmetric distribution with zero skewness where the mean=median=mode. The middle chart is positively skewed because the mode&lt;median&lt;mean and it has a tail on the right. In the last chart, the mean&lt;median&lt;mode and is negatively skewed with a tail to the left. If a distribution is highly skewed, the mean is probably not a representative measure of central tendency and the median or mode should be used.</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123</a:t>
            </a:fld>
            <a:endParaRPr lang="en-US" dirty="0"/>
          </a:p>
        </p:txBody>
      </p:sp>
    </p:spTree>
    <p:extLst>
      <p:ext uri="{BB962C8B-B14F-4D97-AF65-F5344CB8AC3E}">
        <p14:creationId xmlns:p14="http://schemas.microsoft.com/office/powerpoint/2010/main" val="8558614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a:t>
            </a:r>
            <a:r>
              <a:rPr lang="en-US" baseline="0" dirty="0"/>
              <a:t> to the first chart on the left. It is a symmetric distribution with zero skewness where the mean=median=mode. The middle chart is positively skewed because the mode&lt;median&lt;mean and it has a tail on the right. In the last chart, the mean&lt;median&lt;mode and is negatively skewed with a tail to the left. If a distribution is highly skewed, the mean is probably not a representative measure of central tendency and the median or mode should be used.</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125</a:t>
            </a:fld>
            <a:endParaRPr lang="en-US" dirty="0"/>
          </a:p>
        </p:txBody>
      </p:sp>
    </p:spTree>
    <p:extLst>
      <p:ext uri="{BB962C8B-B14F-4D97-AF65-F5344CB8AC3E}">
        <p14:creationId xmlns:p14="http://schemas.microsoft.com/office/powerpoint/2010/main" val="24484195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chapter continues our study of descriptive statistics with dot plots, stem-and-leaf displays, percentiles, and box plots. These charts and statistics will give us additional insight about where the data is concentrated as well as the general shape of the data. Later, bivariate data is examined. Studying this chapter will give us experience with business analytics.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126</a:t>
            </a:fld>
            <a:endParaRPr lang="en-US" dirty="0"/>
          </a:p>
        </p:txBody>
      </p:sp>
    </p:spTree>
    <p:extLst>
      <p:ext uri="{BB962C8B-B14F-4D97-AF65-F5344CB8AC3E}">
        <p14:creationId xmlns:p14="http://schemas.microsoft.com/office/powerpoint/2010/main" val="6298091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Dot plots</a:t>
            </a:r>
            <a:r>
              <a:rPr lang="en-US" baseline="0" dirty="0"/>
              <a:t> are useful for comparing two different data sets. Here are tables with the number of vehicles serviced by two of the dealerships owned by the Applewood Auto Group. We will use dot plots to show the difference in location and dispersion of the observations. To develop a dot plot we display a dot for each observation along a horizontal number line. If there are identical values, the dots are piled on top of each other.</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134</a:t>
            </a:fld>
            <a:endParaRPr lang="en-US" dirty="0"/>
          </a:p>
        </p:txBody>
      </p:sp>
    </p:spTree>
    <p:extLst>
      <p:ext uri="{BB962C8B-B14F-4D97-AF65-F5344CB8AC3E}">
        <p14:creationId xmlns:p14="http://schemas.microsoft.com/office/powerpoint/2010/main" val="36625073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These dot plots of data from two dealerships owned by the Applewood Auto Group show the difference in location and dispersion of the observations. We can clearly see the number of vehicles serviced at the Sheffield dealership is more widely dispersed and has a larger mean than at the Tionesta dealership. Notice the identities of the individual values has not been lost.</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135</a:t>
            </a:fld>
            <a:endParaRPr lang="en-US" dirty="0"/>
          </a:p>
        </p:txBody>
      </p:sp>
    </p:spTree>
    <p:extLst>
      <p:ext uri="{BB962C8B-B14F-4D97-AF65-F5344CB8AC3E}">
        <p14:creationId xmlns:p14="http://schemas.microsoft.com/office/powerpoint/2010/main" val="36625073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Stem-and-leaf</a:t>
            </a:r>
            <a:r>
              <a:rPr lang="en-US" baseline="0" dirty="0"/>
              <a:t> displays are easy to use especially when performing a quick analysis of a small data set.</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136</a:t>
            </a:fld>
            <a:endParaRPr lang="en-US" dirty="0"/>
          </a:p>
        </p:txBody>
      </p:sp>
    </p:spTree>
    <p:extLst>
      <p:ext uri="{BB962C8B-B14F-4D97-AF65-F5344CB8AC3E}">
        <p14:creationId xmlns:p14="http://schemas.microsoft.com/office/powerpoint/2010/main" val="20131212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Stem-and-</a:t>
            </a:r>
            <a:r>
              <a:rPr lang="en-US" baseline="0" dirty="0"/>
              <a:t>Leaf Displays provides an alternative to frequency distributions and histograms. Table 4-1 shows the number of people attending 45 performances at the Theater of the Republic. Note, the smallest attendance is 88, so the first stem is 8. The largest attendance is 156, so the largest stem will be 15. The first number in the table is 96, so 9 is the stem and 6 is the leaf. The next number is 93, so a three is placed after the 6 and so on. It is customary to sort the leaf values from smallest to largest. It is easy to see the minimum value, the maximum value and how many times the number of people attending the performances was more than 150 and so on. Minitab can produce stem-and-leaf displays too.</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137</a:t>
            </a:fld>
            <a:endParaRPr lang="en-US" dirty="0"/>
          </a:p>
        </p:txBody>
      </p:sp>
    </p:spTree>
    <p:extLst>
      <p:ext uri="{BB962C8B-B14F-4D97-AF65-F5344CB8AC3E}">
        <p14:creationId xmlns:p14="http://schemas.microsoft.com/office/powerpoint/2010/main" val="34834722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standard deviation is the most widely used measure</a:t>
            </a:r>
            <a:r>
              <a:rPr lang="en-US" baseline="0" dirty="0"/>
              <a:t> of dispersion but another method of describing dispersion is with measures of location. Here is the formula that can be used to find any percentile where p represents percentile and n is the number of values in the data set. To find the first quartile, Q1, use 25 as the percentile and to find the third quartile use 75. Use this formula to find the median, or Q2, using 50 as the percentile. The data must be ordered from smallest to largest.</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Quartiles, deciles and percentiles are common</a:t>
            </a:r>
            <a:r>
              <a:rPr lang="en-US" baseline="0" dirty="0"/>
              <a:t>ly used measures of location. 25% of the data is less than the 1</a:t>
            </a:r>
            <a:r>
              <a:rPr lang="en-US" baseline="30000" dirty="0"/>
              <a:t>st</a:t>
            </a:r>
            <a:r>
              <a:rPr lang="en-US" baseline="0" dirty="0"/>
              <a:t> quartile, 50% of the data is less than the 2</a:t>
            </a:r>
            <a:r>
              <a:rPr lang="en-US" baseline="30000" dirty="0"/>
              <a:t>nd</a:t>
            </a:r>
            <a:r>
              <a:rPr lang="en-US" baseline="0" dirty="0"/>
              <a:t> quartile, and 75% of the data is less than the 3</a:t>
            </a:r>
            <a:r>
              <a:rPr lang="en-US" baseline="30000" dirty="0"/>
              <a:t>rd</a:t>
            </a:r>
            <a:r>
              <a:rPr lang="en-US" baseline="0" dirty="0"/>
              <a:t> quartile. The interquartile range covers the middle 50% of the data. </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138</a:t>
            </a:fld>
            <a:endParaRPr lang="en-US" dirty="0"/>
          </a:p>
        </p:txBody>
      </p:sp>
    </p:spTree>
    <p:extLst>
      <p:ext uri="{BB962C8B-B14F-4D97-AF65-F5344CB8AC3E}">
        <p14:creationId xmlns:p14="http://schemas.microsoft.com/office/powerpoint/2010/main" val="9575337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median</a:t>
            </a:r>
            <a:r>
              <a:rPr lang="en-US" baseline="0" dirty="0"/>
              <a:t> is the same as the 50</a:t>
            </a:r>
            <a:r>
              <a:rPr lang="en-US" baseline="30000" dirty="0"/>
              <a:t>th</a:t>
            </a:r>
            <a:r>
              <a:rPr lang="en-US" baseline="0" dirty="0"/>
              <a:t> percentile. </a:t>
            </a:r>
          </a:p>
          <a:p>
            <a:r>
              <a:rPr lang="en-US" baseline="0" dirty="0"/>
              <a:t>The first quartile, Q1, L25 = (15+1)*25/100 = 4 so Q1=$1,721, the 4th value.</a:t>
            </a:r>
          </a:p>
          <a:p>
            <a:r>
              <a:rPr lang="en-US" dirty="0"/>
              <a:t>The third quartile, Q3 is the 75</a:t>
            </a:r>
            <a:r>
              <a:rPr lang="en-US" baseline="30000" dirty="0"/>
              <a:t>th</a:t>
            </a:r>
            <a:r>
              <a:rPr lang="en-US" dirty="0"/>
              <a:t> percentile,</a:t>
            </a:r>
            <a:r>
              <a:rPr lang="en-US" baseline="0" dirty="0"/>
              <a:t> </a:t>
            </a:r>
            <a:r>
              <a:rPr lang="en-US" dirty="0"/>
              <a:t>L</a:t>
            </a:r>
            <a:r>
              <a:rPr lang="en-US" baseline="-25000" dirty="0"/>
              <a:t>75 </a:t>
            </a:r>
            <a:r>
              <a:rPr lang="en-US" dirty="0"/>
              <a:t>= (15+1)*75/100 = 12, so Q3 is $2,205, the 12</a:t>
            </a:r>
            <a:r>
              <a:rPr lang="en-US" baseline="30000" dirty="0"/>
              <a:t>th</a:t>
            </a:r>
            <a:r>
              <a:rPr lang="en-US" dirty="0"/>
              <a:t> value.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140</a:t>
            </a:fld>
            <a:endParaRPr lang="en-US" dirty="0"/>
          </a:p>
        </p:txBody>
      </p:sp>
    </p:spTree>
    <p:extLst>
      <p:ext uri="{BB962C8B-B14F-4D97-AF65-F5344CB8AC3E}">
        <p14:creationId xmlns:p14="http://schemas.microsoft.com/office/powerpoint/2010/main" val="10299531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Begin by drawing a number line that will accommodate the minimum and maximum values. Then draw a vertical line above the median, Q1, and Q3. Enclose the regions between the first and third quartile creating the box. Next, draw dotted line segments from the third quartile to the largest value and from the first quartile to the smallest value. This shows the largest 25% and smallest 25% respectively. The interquartile range is the middle 50% of the data.</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141</a:t>
            </a:fld>
            <a:endParaRPr lang="en-US" dirty="0"/>
          </a:p>
        </p:txBody>
      </p:sp>
    </p:spTree>
    <p:extLst>
      <p:ext uri="{BB962C8B-B14F-4D97-AF65-F5344CB8AC3E}">
        <p14:creationId xmlns:p14="http://schemas.microsoft.com/office/powerpoint/2010/main" val="17005253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box plot reveals</a:t>
            </a:r>
            <a:r>
              <a:rPr lang="en-US" baseline="0" dirty="0"/>
              <a:t> the data is positively skewed since the dashed line to the right of the box (from 22 minutes to 30 minutes) is longer than the dashed line to the left of the box (from 15 minutes to 13 minutes) and since the median is not in the center of the box.</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143</a:t>
            </a:fld>
            <a:endParaRPr lang="en-US" dirty="0"/>
          </a:p>
        </p:txBody>
      </p:sp>
    </p:spTree>
    <p:extLst>
      <p:ext uri="{BB962C8B-B14F-4D97-AF65-F5344CB8AC3E}">
        <p14:creationId xmlns:p14="http://schemas.microsoft.com/office/powerpoint/2010/main" val="71901547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Professor Karl Pearson</a:t>
            </a:r>
            <a:r>
              <a:rPr lang="en-US" baseline="0" dirty="0"/>
              <a:t> developed the simplest formula for calculating skewness which is based on the difference between the mean and the median.</a:t>
            </a:r>
          </a:p>
          <a:p>
            <a:r>
              <a:rPr lang="en-US" baseline="0" dirty="0"/>
              <a:t>The textbook also shows the software method of calculating skewness that is based on the cubed deviations from the mean. See Formula 4-3 for more information.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148</a:t>
            </a:fld>
            <a:endParaRPr lang="en-US" dirty="0"/>
          </a:p>
        </p:txBody>
      </p:sp>
    </p:spTree>
    <p:extLst>
      <p:ext uri="{BB962C8B-B14F-4D97-AF65-F5344CB8AC3E}">
        <p14:creationId xmlns:p14="http://schemas.microsoft.com/office/powerpoint/2010/main" val="140912132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common shapes of data</a:t>
            </a:r>
            <a:r>
              <a:rPr lang="en-US" baseline="0" dirty="0"/>
              <a:t> as we see here. Symmetric when mean = median. Positively skewed or skewed to the right when mean &gt; median. Negatively skewed or left skewed when the data values extend further to the left and the mean &lt; median. A bimodal shape has two or more peaks and may indicate two or more populations have been combined.</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149</a:t>
            </a:fld>
            <a:endParaRPr lang="en-US" dirty="0"/>
          </a:p>
        </p:txBody>
      </p:sp>
    </p:spTree>
    <p:extLst>
      <p:ext uri="{BB962C8B-B14F-4D97-AF65-F5344CB8AC3E}">
        <p14:creationId xmlns:p14="http://schemas.microsoft.com/office/powerpoint/2010/main" val="10219387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150</a:t>
            </a:fld>
            <a:endParaRPr lang="en-US" dirty="0"/>
          </a:p>
        </p:txBody>
      </p:sp>
    </p:spTree>
    <p:extLst>
      <p:ext uri="{BB962C8B-B14F-4D97-AF65-F5344CB8AC3E}">
        <p14:creationId xmlns:p14="http://schemas.microsoft.com/office/powerpoint/2010/main" val="3739029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distribution is moderately</a:t>
            </a:r>
            <a:r>
              <a:rPr lang="en-US" baseline="0" dirty="0"/>
              <a:t> positively skewed.</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151</a:t>
            </a:fld>
            <a:endParaRPr lang="en-US" dirty="0"/>
          </a:p>
        </p:txBody>
      </p:sp>
    </p:spTree>
    <p:extLst>
      <p:ext uri="{BB962C8B-B14F-4D97-AF65-F5344CB8AC3E}">
        <p14:creationId xmlns:p14="http://schemas.microsoft.com/office/powerpoint/2010/main" val="3739029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a:t>
            </a:r>
            <a:r>
              <a:rPr lang="en-US" baseline="0" dirty="0"/>
              <a:t>data is interval or ratio level, it needs to be converted to nominal or ordinal.</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152</a:t>
            </a:fld>
            <a:endParaRPr lang="en-US" dirty="0"/>
          </a:p>
        </p:txBody>
      </p:sp>
    </p:spTree>
    <p:extLst>
      <p:ext uri="{BB962C8B-B14F-4D97-AF65-F5344CB8AC3E}">
        <p14:creationId xmlns:p14="http://schemas.microsoft.com/office/powerpoint/2010/main" val="20027154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Compute the median profit for all sales last month and then classify</a:t>
            </a:r>
            <a:r>
              <a:rPr lang="en-US" baseline="0" dirty="0"/>
              <a:t> profit from sales data as being above or below the median.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156</a:t>
            </a:fld>
            <a:endParaRPr lang="en-US" dirty="0"/>
          </a:p>
        </p:txBody>
      </p:sp>
    </p:spTree>
    <p:extLst>
      <p:ext uri="{BB962C8B-B14F-4D97-AF65-F5344CB8AC3E}">
        <p14:creationId xmlns:p14="http://schemas.microsoft.com/office/powerpoint/2010/main" val="24876990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When studying the relationship between two variables the data is referred to as bivariate. When studying just one variable, the data is univariate.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157</a:t>
            </a:fld>
            <a:endParaRPr lang="en-US" dirty="0"/>
          </a:p>
        </p:txBody>
      </p:sp>
    </p:spTree>
    <p:extLst>
      <p:ext uri="{BB962C8B-B14F-4D97-AF65-F5344CB8AC3E}">
        <p14:creationId xmlns:p14="http://schemas.microsoft.com/office/powerpoint/2010/main" val="11770975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To graph a scatter</a:t>
            </a:r>
            <a:r>
              <a:rPr lang="en-US" baseline="0" dirty="0"/>
              <a:t> </a:t>
            </a:r>
            <a:r>
              <a:rPr lang="en-US" dirty="0"/>
              <a:t>diagram</a:t>
            </a:r>
            <a:r>
              <a:rPr lang="en-US" baseline="0" dirty="0"/>
              <a:t> scale one of the </a:t>
            </a:r>
            <a:r>
              <a:rPr lang="en-US" dirty="0"/>
              <a:t>variables, the independent</a:t>
            </a:r>
            <a:r>
              <a:rPr lang="en-US" baseline="0" dirty="0"/>
              <a:t> variable,</a:t>
            </a:r>
            <a:r>
              <a:rPr lang="en-US" dirty="0"/>
              <a:t> on the horizontal</a:t>
            </a:r>
            <a:r>
              <a:rPr lang="en-US" baseline="0" dirty="0"/>
              <a:t> axis and the dependent variable on the vertical axis</a:t>
            </a:r>
            <a:r>
              <a:rPr lang="en-US" dirty="0"/>
              <a:t>. In the first graph, there</a:t>
            </a:r>
            <a:r>
              <a:rPr lang="en-US" baseline="0" dirty="0"/>
              <a:t> is a positive relationship between the age of the buses and their maintenance cost, as buses increases in age, the maintenance cost increases. The middle graph displays a negative relationship between the odometer reading of a vehicle and its auction price, that is, as the odometer reading rises, the auction price falls. The graph on the right shows there is little relationship between the height of shift supervisors and their annual salary.</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158</a:t>
            </a:fld>
            <a:endParaRPr lang="en-US" dirty="0"/>
          </a:p>
        </p:txBody>
      </p:sp>
    </p:spTree>
    <p:extLst>
      <p:ext uri="{BB962C8B-B14F-4D97-AF65-F5344CB8AC3E}">
        <p14:creationId xmlns:p14="http://schemas.microsoft.com/office/powerpoint/2010/main" val="26549431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the first chapter of inferential statistics. Statistical inference deals with conclusions about a population based on a sample taken from that population. First we learn the different definitions of statistics and then how to calculate probabilities. Later in the chapter, we learn how to calculate the total number of outcomes of an experiment.</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159</a:t>
            </a:fld>
            <a:endParaRPr lang="en-US" dirty="0"/>
          </a:p>
        </p:txBody>
      </p:sp>
    </p:spTree>
    <p:extLst>
      <p:ext uri="{BB962C8B-B14F-4D97-AF65-F5344CB8AC3E}">
        <p14:creationId xmlns:p14="http://schemas.microsoft.com/office/powerpoint/2010/main" val="349777796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Probability is a numerical value that describes the chance</a:t>
            </a:r>
            <a:r>
              <a:rPr lang="en-US" baseline="0" dirty="0"/>
              <a:t> that something will happen. The closer the probability is to 0, the more improbable. The closer the probability is to 1, the more likely it will happen.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161</a:t>
            </a:fld>
            <a:endParaRPr lang="en-US" dirty="0"/>
          </a:p>
        </p:txBody>
      </p:sp>
    </p:spTree>
    <p:extLst>
      <p:ext uri="{BB962C8B-B14F-4D97-AF65-F5344CB8AC3E}">
        <p14:creationId xmlns:p14="http://schemas.microsoft.com/office/powerpoint/2010/main" val="42454629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Three key terms used in the study of probability</a:t>
            </a:r>
            <a:r>
              <a:rPr lang="en-US" baseline="0" dirty="0"/>
              <a:t> are experiment, outcome, and event. </a:t>
            </a:r>
            <a:r>
              <a:rPr lang="en-US" dirty="0"/>
              <a:t>An experiment is the observation of some activity or the act of taking some measurement, like tossing a coin or asking</a:t>
            </a:r>
            <a:r>
              <a:rPr lang="en-US" baseline="0" dirty="0"/>
              <a:t> a question. In this example, the experiment is rolling a die. There are six possible outcomes and numerous possible events.</a:t>
            </a:r>
            <a:endParaRPr lang="en-US" dirty="0"/>
          </a:p>
          <a:p>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167</a:t>
            </a:fld>
            <a:endParaRPr lang="en-US" dirty="0"/>
          </a:p>
        </p:txBody>
      </p:sp>
    </p:spTree>
    <p:extLst>
      <p:ext uri="{BB962C8B-B14F-4D97-AF65-F5344CB8AC3E}">
        <p14:creationId xmlns:p14="http://schemas.microsoft.com/office/powerpoint/2010/main" val="185747374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67C953-863B-418B-800D-0BB9606FF8AB}" type="slidenum">
              <a:rPr lang="en-US" smtClean="0"/>
              <a:t>169</a:t>
            </a:fld>
            <a:endParaRPr lang="en-US" dirty="0"/>
          </a:p>
        </p:txBody>
      </p:sp>
    </p:spTree>
    <p:extLst>
      <p:ext uri="{BB962C8B-B14F-4D97-AF65-F5344CB8AC3E}">
        <p14:creationId xmlns:p14="http://schemas.microsoft.com/office/powerpoint/2010/main" val="12364699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3</a:t>
            </a:r>
            <a:r>
              <a:rPr lang="en-US" baseline="0" dirty="0"/>
              <a:t> definitions of probability. The</a:t>
            </a:r>
            <a:r>
              <a:rPr lang="en-US" dirty="0"/>
              <a:t> classical</a:t>
            </a:r>
            <a:r>
              <a:rPr lang="en-US" baseline="0" dirty="0"/>
              <a:t> approach to probability is often applied to games of chance like playing cards and rolling dice. It can also be applied to lotteries since the total number of outcomes is known before the experiment. If the set of events are collectively exhaustive and mutually exclusive the sum of their probabilities is 1.</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171</a:t>
            </a:fld>
            <a:endParaRPr lang="en-US" dirty="0"/>
          </a:p>
        </p:txBody>
      </p:sp>
    </p:spTree>
    <p:extLst>
      <p:ext uri="{BB962C8B-B14F-4D97-AF65-F5344CB8AC3E}">
        <p14:creationId xmlns:p14="http://schemas.microsoft.com/office/powerpoint/2010/main" val="38578248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Empirical</a:t>
            </a:r>
            <a:r>
              <a:rPr lang="en-US" baseline="0" dirty="0"/>
              <a:t> probability is a</a:t>
            </a:r>
            <a:r>
              <a:rPr lang="en-US" dirty="0"/>
              <a:t>lso known</a:t>
            </a:r>
            <a:r>
              <a:rPr lang="en-US" baseline="0" dirty="0"/>
              <a:t> as relative frequency. An example of a firm using empirical probability is when life insurance companies use past data to determine the acceptability of an applicant as well as the premium to be charged. In this example, NASA has had 121 successful flights out of a total of 123 flights, therefore, the probability of a successful flight in the future is .98.</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174</a:t>
            </a:fld>
            <a:endParaRPr lang="en-US" dirty="0"/>
          </a:p>
        </p:txBody>
      </p:sp>
    </p:spTree>
    <p:extLst>
      <p:ext uri="{BB962C8B-B14F-4D97-AF65-F5344CB8AC3E}">
        <p14:creationId xmlns:p14="http://schemas.microsoft.com/office/powerpoint/2010/main" val="16423085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If there is little or no</a:t>
            </a:r>
            <a:r>
              <a:rPr lang="en-US" baseline="0" dirty="0"/>
              <a:t> data available, probability can be estimated subjectively. </a:t>
            </a:r>
            <a:r>
              <a:rPr lang="en-US" dirty="0"/>
              <a:t>A subjective probability is based on whatever information is available; an individual</a:t>
            </a:r>
            <a:r>
              <a:rPr lang="en-US" baseline="0" dirty="0"/>
              <a:t> evaluates the available information and then assigns a probability.</a:t>
            </a:r>
            <a:endParaRPr lang="en-US" dirty="0"/>
          </a:p>
          <a:p>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178</a:t>
            </a:fld>
            <a:endParaRPr lang="en-US" dirty="0"/>
          </a:p>
        </p:txBody>
      </p:sp>
    </p:spTree>
    <p:extLst>
      <p:ext uri="{BB962C8B-B14F-4D97-AF65-F5344CB8AC3E}">
        <p14:creationId xmlns:p14="http://schemas.microsoft.com/office/powerpoint/2010/main" val="313607954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summary of the different</a:t>
            </a:r>
            <a:r>
              <a:rPr lang="en-US" baseline="0" dirty="0"/>
              <a:t> approaches to assigning probabilities.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179</a:t>
            </a:fld>
            <a:endParaRPr lang="en-US" dirty="0"/>
          </a:p>
        </p:txBody>
      </p:sp>
    </p:spTree>
    <p:extLst>
      <p:ext uri="{BB962C8B-B14F-4D97-AF65-F5344CB8AC3E}">
        <p14:creationId xmlns:p14="http://schemas.microsoft.com/office/powerpoint/2010/main" val="137283103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events A and B are mutually</a:t>
            </a:r>
            <a:r>
              <a:rPr lang="en-US" baseline="0" dirty="0"/>
              <a:t> exclusive, the probability of one or the other event occurring is the sum of their probabilities. This can be extended for more than two events. Here is a Venn diagram illustrating that events A, B, and C do not overlap and are therefore mutually exclusive. See the textbook for more information on Venn diagrams.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190</a:t>
            </a:fld>
            <a:endParaRPr lang="en-US" dirty="0"/>
          </a:p>
        </p:txBody>
      </p:sp>
    </p:spTree>
    <p:extLst>
      <p:ext uri="{BB962C8B-B14F-4D97-AF65-F5344CB8AC3E}">
        <p14:creationId xmlns:p14="http://schemas.microsoft.com/office/powerpoint/2010/main" val="165117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events A and B are mutually</a:t>
            </a:r>
            <a:r>
              <a:rPr lang="en-US" baseline="0" dirty="0"/>
              <a:t> exclusive, the probability of one or the other event occurring is the sum of their probabilities. This can be extended for more than two events. Here is a Venn diagram illustrating that events A, B, and C do not overlap and are therefore mutually exclusive. See the textbook for more information on Venn diagrams.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191</a:t>
            </a:fld>
            <a:endParaRPr lang="en-US" dirty="0"/>
          </a:p>
        </p:txBody>
      </p:sp>
    </p:spTree>
    <p:extLst>
      <p:ext uri="{BB962C8B-B14F-4D97-AF65-F5344CB8AC3E}">
        <p14:creationId xmlns:p14="http://schemas.microsoft.com/office/powerpoint/2010/main" val="104240095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events A, B, and C are </a:t>
            </a:r>
            <a:r>
              <a:rPr lang="en-US" baseline="0" dirty="0"/>
              <a:t>mutually exclusive and exhaustive.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192</a:t>
            </a:fld>
            <a:endParaRPr lang="en-US" dirty="0"/>
          </a:p>
        </p:txBody>
      </p:sp>
    </p:spTree>
    <p:extLst>
      <p:ext uri="{BB962C8B-B14F-4D97-AF65-F5344CB8AC3E}">
        <p14:creationId xmlns:p14="http://schemas.microsoft.com/office/powerpoint/2010/main" val="165117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rule is useful because sometimes it is easier to calculate the probability of an event happening by determining the probability of it not happening and subtracting the result from 1. The events need to be mutually exclusive</a:t>
            </a:r>
            <a:r>
              <a:rPr lang="en-US" baseline="0" dirty="0"/>
              <a:t> and exhaustive.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194</a:t>
            </a:fld>
            <a:endParaRPr lang="en-US" dirty="0"/>
          </a:p>
        </p:txBody>
      </p:sp>
    </p:spTree>
    <p:extLst>
      <p:ext uri="{BB962C8B-B14F-4D97-AF65-F5344CB8AC3E}">
        <p14:creationId xmlns:p14="http://schemas.microsoft.com/office/powerpoint/2010/main" val="165117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67C953-863B-418B-800D-0BB9606FF8AB}" type="slidenum">
              <a:rPr lang="en-US" smtClean="0"/>
              <a:t>196</a:t>
            </a:fld>
            <a:endParaRPr lang="en-US" dirty="0"/>
          </a:p>
        </p:txBody>
      </p:sp>
    </p:spTree>
    <p:extLst>
      <p:ext uri="{BB962C8B-B14F-4D97-AF65-F5344CB8AC3E}">
        <p14:creationId xmlns:p14="http://schemas.microsoft.com/office/powerpoint/2010/main" val="341008140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67C953-863B-418B-800D-0BB9606FF8AB}" type="slidenum">
              <a:rPr lang="en-US" smtClean="0"/>
              <a:t>197</a:t>
            </a:fld>
            <a:endParaRPr lang="en-US" dirty="0"/>
          </a:p>
        </p:txBody>
      </p:sp>
    </p:spTree>
    <p:extLst>
      <p:ext uri="{BB962C8B-B14F-4D97-AF65-F5344CB8AC3E}">
        <p14:creationId xmlns:p14="http://schemas.microsoft.com/office/powerpoint/2010/main" val="65227820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rules of addition are used to find the probability of two or more events occurring. Here the two events, A and B, overlap and illustrate the joint probability of A and B.  </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205</a:t>
            </a:fld>
            <a:endParaRPr lang="en-US" dirty="0"/>
          </a:p>
        </p:txBody>
      </p:sp>
    </p:spTree>
    <p:extLst>
      <p:ext uri="{BB962C8B-B14F-4D97-AF65-F5344CB8AC3E}">
        <p14:creationId xmlns:p14="http://schemas.microsoft.com/office/powerpoint/2010/main" val="121587138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 we do not double count, subtract</a:t>
            </a:r>
            <a:r>
              <a:rPr lang="en-US" baseline="0" dirty="0"/>
              <a:t> the probability of those tourists that went to both attractions.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206</a:t>
            </a:fld>
            <a:endParaRPr lang="en-US" dirty="0"/>
          </a:p>
        </p:txBody>
      </p:sp>
    </p:spTree>
    <p:extLst>
      <p:ext uri="{BB962C8B-B14F-4D97-AF65-F5344CB8AC3E}">
        <p14:creationId xmlns:p14="http://schemas.microsoft.com/office/powerpoint/2010/main" val="144498060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 joint probability is the likelihood that two or more events will happen at the same time. In the AAA example, the events are independent since whether</a:t>
            </a:r>
            <a:r>
              <a:rPr lang="en-US" baseline="0" dirty="0"/>
              <a:t> a member made an airline reservation or not has no effect on whether another member made an airline reservation. Therefore the special rule of multiplication can be used.</a:t>
            </a:r>
            <a:endParaRPr lang="en-US" dirty="0"/>
          </a:p>
          <a:p>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213</a:t>
            </a:fld>
            <a:endParaRPr lang="en-US" dirty="0"/>
          </a:p>
        </p:txBody>
      </p:sp>
    </p:spTree>
    <p:extLst>
      <p:ext uri="{BB962C8B-B14F-4D97-AF65-F5344CB8AC3E}">
        <p14:creationId xmlns:p14="http://schemas.microsoft.com/office/powerpoint/2010/main" val="292019256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 joint probability is the likelihood that two or more events will happen at the same time. In the AAA example, the events are independent since whether</a:t>
            </a:r>
            <a:r>
              <a:rPr lang="en-US" baseline="0" dirty="0"/>
              <a:t> a member made an airline reservation or not has no effect on whether another member made an airline reservation. Therefore the special rule of multiplication can be used.</a:t>
            </a:r>
            <a:endParaRPr lang="en-US" dirty="0"/>
          </a:p>
          <a:p>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214</a:t>
            </a:fld>
            <a:endParaRPr lang="en-US" dirty="0"/>
          </a:p>
        </p:txBody>
      </p:sp>
    </p:spTree>
    <p:extLst>
      <p:ext uri="{BB962C8B-B14F-4D97-AF65-F5344CB8AC3E}">
        <p14:creationId xmlns:p14="http://schemas.microsoft.com/office/powerpoint/2010/main" val="352318356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events</a:t>
            </a:r>
            <a:r>
              <a:rPr lang="en-US" baseline="0" dirty="0"/>
              <a:t> are not independent, they are dependent. This is called a conditional probability because its value is conditional on what occurred with the first event. In other words, the probability of B is conditional on the occurrence and effect of event A.</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218</a:t>
            </a:fld>
            <a:endParaRPr lang="en-US" dirty="0"/>
          </a:p>
        </p:txBody>
      </p:sp>
    </p:spTree>
    <p:extLst>
      <p:ext uri="{BB962C8B-B14F-4D97-AF65-F5344CB8AC3E}">
        <p14:creationId xmlns:p14="http://schemas.microsoft.com/office/powerpoint/2010/main" val="95200631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events</a:t>
            </a:r>
            <a:r>
              <a:rPr lang="en-US" baseline="0" dirty="0"/>
              <a:t> are not independent, they are dependent. This is called a conditional probability because its value is conditional on what occurred with the first event. In other words, the probability of B is conditional on the occurrence and effect of event A.</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220</a:t>
            </a:fld>
            <a:endParaRPr lang="en-US" dirty="0"/>
          </a:p>
        </p:txBody>
      </p:sp>
    </p:spTree>
    <p:extLst>
      <p:ext uri="{BB962C8B-B14F-4D97-AF65-F5344CB8AC3E}">
        <p14:creationId xmlns:p14="http://schemas.microsoft.com/office/powerpoint/2010/main" val="140450899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likelihood of selecting two</a:t>
            </a:r>
            <a:r>
              <a:rPr lang="en-US" baseline="0" dirty="0"/>
              <a:t> shirts and finding them both to be white is .55. This can be extended to more than two events.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221</a:t>
            </a:fld>
            <a:endParaRPr lang="en-US" dirty="0"/>
          </a:p>
        </p:txBody>
      </p:sp>
    </p:spTree>
    <p:extLst>
      <p:ext uri="{BB962C8B-B14F-4D97-AF65-F5344CB8AC3E}">
        <p14:creationId xmlns:p14="http://schemas.microsoft.com/office/powerpoint/2010/main" val="353656497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likelihood of selecting two</a:t>
            </a:r>
            <a:r>
              <a:rPr lang="en-US" baseline="0" dirty="0"/>
              <a:t> shirts and finding them both to be white is .55. This can be extended to more than two events.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223</a:t>
            </a:fld>
            <a:endParaRPr lang="en-US" dirty="0"/>
          </a:p>
        </p:txBody>
      </p:sp>
    </p:spTree>
    <p:extLst>
      <p:ext uri="{BB962C8B-B14F-4D97-AF65-F5344CB8AC3E}">
        <p14:creationId xmlns:p14="http://schemas.microsoft.com/office/powerpoint/2010/main" val="22701095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5-1 summarizes data from a survey conducted</a:t>
            </a:r>
            <a:r>
              <a:rPr lang="en-US" baseline="0" dirty="0"/>
              <a:t> by the National Association of Theater Managers. </a:t>
            </a:r>
            <a:r>
              <a:rPr lang="en-US" dirty="0"/>
              <a:t>500 randomly selected adults </a:t>
            </a:r>
            <a:r>
              <a:rPr lang="en-US" baseline="0" dirty="0"/>
              <a:t>were </a:t>
            </a:r>
            <a:r>
              <a:rPr lang="en-US" dirty="0"/>
              <a:t>asked their age and the number of times they saw</a:t>
            </a:r>
            <a:r>
              <a:rPr lang="en-US" baseline="0" dirty="0"/>
              <a:t> a movie in a theater. The survey results are organized in a contingency table by age and by the number of movies attended per month. </a:t>
            </a:r>
            <a:r>
              <a:rPr lang="en-US" dirty="0"/>
              <a:t>See the next slide for an illustration of how to use this data in a tree diagram to calculate probabilities.</a:t>
            </a:r>
          </a:p>
        </p:txBody>
      </p:sp>
      <p:sp>
        <p:nvSpPr>
          <p:cNvPr id="4" name="Slide Number Placeholder 3"/>
          <p:cNvSpPr>
            <a:spLocks noGrp="1"/>
          </p:cNvSpPr>
          <p:nvPr>
            <p:ph type="sldNum" sz="quarter" idx="10"/>
          </p:nvPr>
        </p:nvSpPr>
        <p:spPr/>
        <p:txBody>
          <a:bodyPr/>
          <a:lstStyle/>
          <a:p>
            <a:fld id="{7B67C953-863B-418B-800D-0BB9606FF8AB}" type="slidenum">
              <a:rPr lang="en-US" smtClean="0"/>
              <a:t>227</a:t>
            </a:fld>
            <a:endParaRPr lang="en-US" dirty="0"/>
          </a:p>
        </p:txBody>
      </p:sp>
    </p:spTree>
    <p:extLst>
      <p:ext uri="{BB962C8B-B14F-4D97-AF65-F5344CB8AC3E}">
        <p14:creationId xmlns:p14="http://schemas.microsoft.com/office/powerpoint/2010/main" val="83785338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tree diagram summarizes all the probabilities based</a:t>
            </a:r>
            <a:r>
              <a:rPr lang="en-US" baseline="0" dirty="0"/>
              <a:t> on the data in table 5-1. This information is useful for making decisions regarding discounts on tickets and concessions.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228</a:t>
            </a:fld>
            <a:endParaRPr lang="en-US" dirty="0"/>
          </a:p>
        </p:txBody>
      </p:sp>
    </p:spTree>
    <p:extLst>
      <p:ext uri="{BB962C8B-B14F-4D97-AF65-F5344CB8AC3E}">
        <p14:creationId xmlns:p14="http://schemas.microsoft.com/office/powerpoint/2010/main" val="397852583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US" baseline="-25000" dirty="0"/>
              <a:t>1</a:t>
            </a:r>
            <a:r>
              <a:rPr lang="en-US" dirty="0"/>
              <a:t> and A</a:t>
            </a:r>
            <a:r>
              <a:rPr lang="en-US" baseline="-25000" dirty="0"/>
              <a:t>2</a:t>
            </a:r>
            <a:r>
              <a:rPr lang="en-US" dirty="0"/>
              <a:t> are mutually exclusive and exhaustive categories. See the next slide for an example.</a:t>
            </a:r>
          </a:p>
        </p:txBody>
      </p:sp>
      <p:sp>
        <p:nvSpPr>
          <p:cNvPr id="4" name="Slide Number Placeholder 3"/>
          <p:cNvSpPr>
            <a:spLocks noGrp="1"/>
          </p:cNvSpPr>
          <p:nvPr>
            <p:ph type="sldNum" sz="quarter" idx="10"/>
          </p:nvPr>
        </p:nvSpPr>
        <p:spPr/>
        <p:txBody>
          <a:bodyPr/>
          <a:lstStyle/>
          <a:p>
            <a:fld id="{7B67C953-863B-418B-800D-0BB9606FF8AB}" type="slidenum">
              <a:rPr lang="en-US" smtClean="0"/>
              <a:t>229</a:t>
            </a:fld>
            <a:endParaRPr lang="en-US" dirty="0"/>
          </a:p>
        </p:txBody>
      </p:sp>
    </p:spTree>
    <p:extLst>
      <p:ext uri="{BB962C8B-B14F-4D97-AF65-F5344CB8AC3E}">
        <p14:creationId xmlns:p14="http://schemas.microsoft.com/office/powerpoint/2010/main" val="331291010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probability of A</a:t>
            </a:r>
            <a:r>
              <a:rPr lang="en-US" baseline="-25000" dirty="0"/>
              <a:t>1</a:t>
            </a:r>
            <a:r>
              <a:rPr lang="en-US" dirty="0"/>
              <a:t> and A</a:t>
            </a:r>
            <a:r>
              <a:rPr lang="en-US" baseline="-25000" dirty="0"/>
              <a:t>2</a:t>
            </a:r>
            <a:r>
              <a:rPr lang="en-US" dirty="0"/>
              <a:t> are prior probabilities</a:t>
            </a:r>
            <a:r>
              <a:rPr lang="en-US" baseline="0" dirty="0"/>
              <a:t> since their probabilities are assigned before any empirical data are obtained. </a:t>
            </a:r>
            <a:r>
              <a:rPr lang="en-US" dirty="0"/>
              <a:t>P(A</a:t>
            </a:r>
            <a:r>
              <a:rPr lang="en-US" baseline="-25000" dirty="0"/>
              <a:t>1</a:t>
            </a:r>
            <a:r>
              <a:rPr lang="en-US" dirty="0"/>
              <a:t>) = .05 and let A</a:t>
            </a:r>
            <a:r>
              <a:rPr lang="en-US" baseline="-25000" dirty="0"/>
              <a:t>2</a:t>
            </a:r>
            <a:r>
              <a:rPr lang="en-US" dirty="0"/>
              <a:t> represent the part that does not have the disease. P(A</a:t>
            </a:r>
            <a:r>
              <a:rPr lang="en-US" baseline="-25000" dirty="0"/>
              <a:t>2</a:t>
            </a:r>
            <a:r>
              <a:rPr lang="en-US" dirty="0"/>
              <a:t>) = 1-.05=.95</a:t>
            </a:r>
            <a:r>
              <a:rPr lang="en-US" baseline="0" dirty="0"/>
              <a:t>  B denotes the event “test shows the disease is present”. A</a:t>
            </a:r>
            <a:r>
              <a:rPr lang="en-US" dirty="0"/>
              <a:t>ssume the</a:t>
            </a:r>
            <a:r>
              <a:rPr lang="en-US" baseline="0" dirty="0"/>
              <a:t> probability for a positive test result for som</a:t>
            </a:r>
            <a:r>
              <a:rPr lang="en-US" dirty="0"/>
              <a:t>eone with the disease is .90 and the probability of a positive</a:t>
            </a:r>
            <a:r>
              <a:rPr lang="en-US" baseline="0" dirty="0"/>
              <a:t> test result </a:t>
            </a:r>
            <a:r>
              <a:rPr lang="en-US" dirty="0"/>
              <a:t>is .15 for the individual who does not have the disease. </a:t>
            </a:r>
            <a:r>
              <a:rPr lang="en-US" baseline="0" dirty="0"/>
              <a:t>The probability P(A</a:t>
            </a:r>
            <a:r>
              <a:rPr lang="en-US" baseline="-25000" dirty="0"/>
              <a:t>1</a:t>
            </a:r>
            <a:r>
              <a:rPr lang="en-US" baseline="0" dirty="0"/>
              <a:t>|B) is called a posterior probability since it is a revised probability based on additional information. Using Bayes’ theorem, we find the probability of someone who tests positive and actually has the disease. Therefore the probability that a person has the disease, given that he or she tested positive, is .24.</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230</a:t>
            </a:fld>
            <a:endParaRPr lang="en-US" dirty="0"/>
          </a:p>
        </p:txBody>
      </p:sp>
    </p:spTree>
    <p:extLst>
      <p:ext uri="{BB962C8B-B14F-4D97-AF65-F5344CB8AC3E}">
        <p14:creationId xmlns:p14="http://schemas.microsoft.com/office/powerpoint/2010/main" val="331291010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are three counting formulas that are useful in determining the number of outcomes in an experiment. This is the multiplication formula that is used to find the total number of arrangements for two or more groups.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231</a:t>
            </a:fld>
            <a:endParaRPr lang="en-US" dirty="0"/>
          </a:p>
        </p:txBody>
      </p:sp>
    </p:spTree>
    <p:extLst>
      <p:ext uri="{BB962C8B-B14F-4D97-AF65-F5344CB8AC3E}">
        <p14:creationId xmlns:p14="http://schemas.microsoft.com/office/powerpoint/2010/main" val="429009842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permutation</a:t>
            </a:r>
            <a:r>
              <a:rPr lang="en-US" baseline="0" dirty="0"/>
              <a:t> formula when the order of the objects is important and to find the number of r objects selected from a group of n objects. Remember by definition, 0! = 1. Excel has a formula that will calculate permutations.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232</a:t>
            </a:fld>
            <a:endParaRPr lang="en-US" dirty="0"/>
          </a:p>
        </p:txBody>
      </p:sp>
    </p:spTree>
    <p:extLst>
      <p:ext uri="{BB962C8B-B14F-4D97-AF65-F5344CB8AC3E}">
        <p14:creationId xmlns:p14="http://schemas.microsoft.com/office/powerpoint/2010/main" val="22624830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combination formula is used when</a:t>
            </a:r>
            <a:r>
              <a:rPr lang="en-US" baseline="0" dirty="0"/>
              <a:t> the order of the objects is not important; it is used to count the number of r object combinations from a set of n objects. Logically, the number of combinations is always less than the number of permutations. In this example, the seven employees taken three at a time would create the possibility of 35 different teams.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233</a:t>
            </a:fld>
            <a:endParaRPr lang="en-US" dirty="0"/>
          </a:p>
        </p:txBody>
      </p:sp>
    </p:spTree>
    <p:extLst>
      <p:ext uri="{BB962C8B-B14F-4D97-AF65-F5344CB8AC3E}">
        <p14:creationId xmlns:p14="http://schemas.microsoft.com/office/powerpoint/2010/main" val="255233441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events A and B are mutually</a:t>
            </a:r>
            <a:r>
              <a:rPr lang="en-US" baseline="0" dirty="0"/>
              <a:t> exclusive, the probability of one or the other event occurring is the sum of their probabilities. This can be extended for more than two events. Here is a Venn diagram illustrating that events A, B, and C do not overlap and are therefore mutually exclusive. See the textbook for more information on Venn diagrams.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234</a:t>
            </a:fld>
            <a:endParaRPr lang="en-US" dirty="0"/>
          </a:p>
        </p:txBody>
      </p:sp>
    </p:spTree>
    <p:extLst>
      <p:ext uri="{BB962C8B-B14F-4D97-AF65-F5344CB8AC3E}">
        <p14:creationId xmlns:p14="http://schemas.microsoft.com/office/powerpoint/2010/main" val="49825225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contingency table is a cross-tabulation that simultaneously summarizes two variables of interest and their relationship.</a:t>
            </a:r>
            <a:r>
              <a:rPr lang="en-US" baseline="0" dirty="0"/>
              <a:t> The level of measurement can be nominal.</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235</a:t>
            </a:fld>
            <a:endParaRPr lang="en-US" dirty="0"/>
          </a:p>
        </p:txBody>
      </p:sp>
    </p:spTree>
    <p:extLst>
      <p:ext uri="{BB962C8B-B14F-4D97-AF65-F5344CB8AC3E}">
        <p14:creationId xmlns:p14="http://schemas.microsoft.com/office/powerpoint/2010/main" val="344636851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chapter begins the study of probability</a:t>
            </a:r>
            <a:r>
              <a:rPr lang="en-US" baseline="0" dirty="0"/>
              <a:t> distributions. We first discuss the mean, variance, and standard deviation of a probability distribution. Then we discuss three frequently occurring probability distributions: the binomial, hypergeometric, and Poisson.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236</a:t>
            </a:fld>
            <a:endParaRPr lang="en-US" dirty="0"/>
          </a:p>
        </p:txBody>
      </p:sp>
    </p:spTree>
    <p:extLst>
      <p:ext uri="{BB962C8B-B14F-4D97-AF65-F5344CB8AC3E}">
        <p14:creationId xmlns:p14="http://schemas.microsoft.com/office/powerpoint/2010/main" val="349777796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 probability distribution gives the entire range of values that can occur based on an experiment.</a:t>
            </a:r>
          </a:p>
          <a:p>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242</a:t>
            </a:fld>
            <a:endParaRPr lang="en-US" dirty="0"/>
          </a:p>
        </p:txBody>
      </p:sp>
    </p:spTree>
    <p:extLst>
      <p:ext uri="{BB962C8B-B14F-4D97-AF65-F5344CB8AC3E}">
        <p14:creationId xmlns:p14="http://schemas.microsoft.com/office/powerpoint/2010/main" val="271691947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counting formula</a:t>
            </a:r>
            <a:r>
              <a:rPr lang="en-US" baseline="0" dirty="0"/>
              <a:t> from chapter 5 we note there are 8 possible outcomes when tossing a coin three times since you will observe either a head or a tail, two </a:t>
            </a:r>
            <a:r>
              <a:rPr lang="en-US" baseline="0" dirty="0" err="1"/>
              <a:t>possibilites</a:t>
            </a:r>
            <a:r>
              <a:rPr lang="en-US" baseline="0" dirty="0"/>
              <a:t>, and this toss is repeated 3 times so (2)(2)(2) = 8. Using this data we can construct a probability distribution.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243</a:t>
            </a:fld>
            <a:endParaRPr lang="en-US" dirty="0"/>
          </a:p>
        </p:txBody>
      </p:sp>
    </p:spTree>
    <p:extLst>
      <p:ext uri="{BB962C8B-B14F-4D97-AF65-F5344CB8AC3E}">
        <p14:creationId xmlns:p14="http://schemas.microsoft.com/office/powerpoint/2010/main" val="79672432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Tossing the</a:t>
            </a:r>
            <a:r>
              <a:rPr lang="en-US" baseline="0" dirty="0"/>
              <a:t> coin three times results in 8 different outcomes. The events of 0 heads, 1, 2, or 3 heads are mutually exclusive and exhaustive so the sum of the probabilities is 1.000.</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244</a:t>
            </a:fld>
            <a:endParaRPr lang="en-US" dirty="0"/>
          </a:p>
        </p:txBody>
      </p:sp>
    </p:spTree>
    <p:extLst>
      <p:ext uri="{BB962C8B-B14F-4D97-AF65-F5344CB8AC3E}">
        <p14:creationId xmlns:p14="http://schemas.microsoft.com/office/powerpoint/2010/main" val="294926249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any experiment of chance,</a:t>
            </a:r>
            <a:r>
              <a:rPr lang="en-US" baseline="0" dirty="0"/>
              <a:t> the outcomes occur randomly. So the outcome is called a random variable. Random variables can be measured with quantitative variables or qualitative variables. </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250</a:t>
            </a:fld>
            <a:endParaRPr lang="en-US" dirty="0"/>
          </a:p>
        </p:txBody>
      </p:sp>
    </p:spTree>
    <p:extLst>
      <p:ext uri="{BB962C8B-B14F-4D97-AF65-F5344CB8AC3E}">
        <p14:creationId xmlns:p14="http://schemas.microsoft.com/office/powerpoint/2010/main" val="390137283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a discrete random variable can assume fractional or decimal values but the values must be separated by having distance between each value.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256</a:t>
            </a:fld>
            <a:endParaRPr lang="en-US" dirty="0"/>
          </a:p>
        </p:txBody>
      </p:sp>
    </p:spTree>
    <p:extLst>
      <p:ext uri="{BB962C8B-B14F-4D97-AF65-F5344CB8AC3E}">
        <p14:creationId xmlns:p14="http://schemas.microsoft.com/office/powerpoint/2010/main" val="349110318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of this</a:t>
            </a:r>
            <a:r>
              <a:rPr lang="en-US" baseline="0" dirty="0"/>
              <a:t> survey were obtained by counting the number of credit cards carried by a group of customers and are summarized in the table using relative frequencies.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257</a:t>
            </a:fld>
            <a:endParaRPr lang="en-US" dirty="0"/>
          </a:p>
        </p:txBody>
      </p:sp>
    </p:spTree>
    <p:extLst>
      <p:ext uri="{BB962C8B-B14F-4D97-AF65-F5344CB8AC3E}">
        <p14:creationId xmlns:p14="http://schemas.microsoft.com/office/powerpoint/2010/main" val="311191512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mean of a probability distribution is the long run average of the random variable. P(x) represents</a:t>
            </a:r>
            <a:r>
              <a:rPr lang="en-US" baseline="0" dirty="0"/>
              <a:t> </a:t>
            </a:r>
            <a:r>
              <a:rPr lang="en-US" dirty="0"/>
              <a:t>the</a:t>
            </a:r>
            <a:r>
              <a:rPr lang="en-US" baseline="0" dirty="0"/>
              <a:t> probability of a particular value of x. </a:t>
            </a:r>
            <a:r>
              <a:rPr lang="en-US" dirty="0"/>
              <a:t>To calculate the mean, multiply each value of x by its probability of occurrence and then add these products.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263</a:t>
            </a:fld>
            <a:endParaRPr lang="en-US" dirty="0"/>
          </a:p>
        </p:txBody>
      </p:sp>
    </p:spTree>
    <p:extLst>
      <p:ext uri="{BB962C8B-B14F-4D97-AF65-F5344CB8AC3E}">
        <p14:creationId xmlns:p14="http://schemas.microsoft.com/office/powerpoint/2010/main" val="358285400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67C953-863B-418B-800D-0BB9606FF8AB}" type="slidenum">
              <a:rPr lang="en-US" smtClean="0"/>
              <a:t>265</a:t>
            </a:fld>
            <a:endParaRPr lang="en-US" dirty="0"/>
          </a:p>
        </p:txBody>
      </p:sp>
    </p:spTree>
    <p:extLst>
      <p:ext uri="{BB962C8B-B14F-4D97-AF65-F5344CB8AC3E}">
        <p14:creationId xmlns:p14="http://schemas.microsoft.com/office/powerpoint/2010/main" val="256814121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mean of a probability distribution is the long run average of the random variable. P(x) represents</a:t>
            </a:r>
            <a:r>
              <a:rPr lang="en-US" baseline="0" dirty="0"/>
              <a:t> </a:t>
            </a:r>
            <a:r>
              <a:rPr lang="en-US" dirty="0"/>
              <a:t>the</a:t>
            </a:r>
            <a:r>
              <a:rPr lang="en-US" baseline="0" dirty="0"/>
              <a:t> probability of a particular value of x. </a:t>
            </a:r>
            <a:r>
              <a:rPr lang="en-US" dirty="0"/>
              <a:t>To calculate the mean, multiply each value of x by its probability of occurrence and then add these products.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270</a:t>
            </a:fld>
            <a:endParaRPr lang="en-US" dirty="0"/>
          </a:p>
        </p:txBody>
      </p:sp>
    </p:spTree>
    <p:extLst>
      <p:ext uri="{BB962C8B-B14F-4D97-AF65-F5344CB8AC3E}">
        <p14:creationId xmlns:p14="http://schemas.microsoft.com/office/powerpoint/2010/main" val="364750613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discrete</a:t>
            </a:r>
            <a:r>
              <a:rPr lang="en-US" baseline="0" dirty="0"/>
              <a:t> probability distribution. We find </a:t>
            </a:r>
            <a:r>
              <a:rPr lang="en-US" dirty="0"/>
              <a:t>John can expect to sell 2.1</a:t>
            </a:r>
            <a:r>
              <a:rPr lang="en-US" baseline="0" dirty="0"/>
              <a:t> cars on a typical Saturday. In other words, over the long run, say 50 Saturdays in a year, he can expect to sell (50)(2.1) = 105 cars. The variance is calculated on the next slide.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272</a:t>
            </a:fld>
            <a:endParaRPr lang="en-US" dirty="0"/>
          </a:p>
        </p:txBody>
      </p:sp>
    </p:spTree>
    <p:extLst>
      <p:ext uri="{BB962C8B-B14F-4D97-AF65-F5344CB8AC3E}">
        <p14:creationId xmlns:p14="http://schemas.microsoft.com/office/powerpoint/2010/main" val="25051898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t>
            </a:r>
            <a:r>
              <a:rPr lang="en-US" baseline="0" dirty="0"/>
              <a:t> the (positive) square root of the variance to get the standard deviation. The mean is 2.1, the variance is 1.290, and the standard deviation is 1.136 cars.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273</a:t>
            </a:fld>
            <a:endParaRPr lang="en-US" dirty="0"/>
          </a:p>
        </p:txBody>
      </p:sp>
    </p:spTree>
    <p:extLst>
      <p:ext uri="{BB962C8B-B14F-4D97-AF65-F5344CB8AC3E}">
        <p14:creationId xmlns:p14="http://schemas.microsoft.com/office/powerpoint/2010/main" val="62450961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The Greek letter </a:t>
                </a:r>
                <a14:m>
                  <m:oMath xmlns:m="http://schemas.openxmlformats.org/officeDocument/2006/math">
                    <m:r>
                      <m:rPr>
                        <m:nor/>
                      </m:rPr>
                      <a:rPr lang="en-US" smtClean="0">
                        <a:latin typeface="Cambria Math"/>
                        <a:ea typeface="Cambria Math"/>
                      </a:rPr>
                      <m:t>π</m:t>
                    </m:r>
                  </m:oMath>
                </a14:m>
                <a:r>
                  <a:rPr lang="en-US" dirty="0"/>
                  <a:t>, (pi) is used to denote a binomial population parameter</a:t>
                </a:r>
                <a:r>
                  <a:rPr lang="en-US" baseline="0" dirty="0"/>
                  <a:t>. The formula to compute binomial probability is found on the next slide.</a:t>
                </a:r>
                <a:endParaRPr lang="en-US" dirty="0"/>
              </a:p>
            </p:txBody>
          </p:sp>
        </mc:Choice>
        <mc:Fallback xmlns="">
          <p:sp>
            <p:nvSpPr>
              <p:cNvPr id="3" name="Notes Placeholder 2"/>
              <p:cNvSpPr>
                <a:spLocks noGrp="1"/>
              </p:cNvSpPr>
              <p:nvPr>
                <p:ph type="body" idx="1"/>
              </p:nvPr>
            </p:nvSpPr>
            <p:spPr/>
            <p:txBody>
              <a:bodyPr/>
              <a:lstStyle/>
              <a:p>
                <a:r>
                  <a:rPr lang="en-US" dirty="0" smtClean="0"/>
                  <a:t>The Greek letter </a:t>
                </a:r>
                <a:r>
                  <a:rPr lang="en-US" i="0" smtClean="0">
                    <a:latin typeface="Cambria Math"/>
                    <a:ea typeface="Cambria Math"/>
                  </a:rPr>
                  <a:t>"π"</a:t>
                </a:r>
                <a:r>
                  <a:rPr lang="en-US" dirty="0" smtClean="0"/>
                  <a:t>, (pi) is used to denote a binomial population parameter</a:t>
                </a:r>
                <a:r>
                  <a:rPr lang="en-US" baseline="0" dirty="0" smtClean="0"/>
                  <a:t>. The formula to compute binomial probability is found on the next slide.</a:t>
                </a:r>
                <a:endParaRPr lang="en-US" dirty="0"/>
              </a:p>
            </p:txBody>
          </p:sp>
        </mc:Fallback>
      </mc:AlternateContent>
      <p:sp>
        <p:nvSpPr>
          <p:cNvPr id="4" name="Slide Number Placeholder 3"/>
          <p:cNvSpPr>
            <a:spLocks noGrp="1"/>
          </p:cNvSpPr>
          <p:nvPr>
            <p:ph type="sldNum" sz="quarter" idx="10"/>
          </p:nvPr>
        </p:nvSpPr>
        <p:spPr/>
        <p:txBody>
          <a:bodyPr/>
          <a:lstStyle/>
          <a:p>
            <a:fld id="{7B67C953-863B-418B-800D-0BB9606FF8AB}" type="slidenum">
              <a:rPr lang="en-US" smtClean="0"/>
              <a:t>281</a:t>
            </a:fld>
            <a:endParaRPr lang="en-US" dirty="0"/>
          </a:p>
        </p:txBody>
      </p:sp>
    </p:spTree>
    <p:extLst>
      <p:ext uri="{BB962C8B-B14F-4D97-AF65-F5344CB8AC3E}">
        <p14:creationId xmlns:p14="http://schemas.microsoft.com/office/powerpoint/2010/main" val="210004316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C represents a combination;</a:t>
                </a:r>
                <a:r>
                  <a:rPr lang="en-US" baseline="0" dirty="0"/>
                  <a:t> you may recall we calculated combinations in chapter 5. In this example, just insert the value for x that you wish to find, the value 5 for n and .20 for </a:t>
                </a:r>
                <a14:m>
                  <m:oMath xmlns:m="http://schemas.openxmlformats.org/officeDocument/2006/math">
                    <m:r>
                      <m:rPr>
                        <m:sty m:val="p"/>
                      </m:rPr>
                      <a:rPr lang="en-US" i="0" baseline="0" smtClean="0">
                        <a:latin typeface="Cambria Math"/>
                        <a:ea typeface="Cambria Math"/>
                      </a:rPr>
                      <m:t>π</m:t>
                    </m:r>
                  </m:oMath>
                </a14:m>
                <a:r>
                  <a:rPr lang="en-US" dirty="0"/>
                  <a:t>, and solve. With an n = 5, we can find the probabilities</a:t>
                </a:r>
                <a:r>
                  <a:rPr lang="en-US" baseline="0" dirty="0"/>
                  <a:t> for 6 different x outcomes: 0, 1, 2, 3, 4, and 5 late flights. See the table on the next page.</a:t>
                </a:r>
                <a:endParaRPr lang="en-US" dirty="0"/>
              </a:p>
            </p:txBody>
          </p:sp>
        </mc:Choice>
        <mc:Fallback xmlns="">
          <p:sp>
            <p:nvSpPr>
              <p:cNvPr id="3" name="Notes Placeholder 2"/>
              <p:cNvSpPr>
                <a:spLocks noGrp="1"/>
              </p:cNvSpPr>
              <p:nvPr>
                <p:ph type="body" idx="1"/>
              </p:nvPr>
            </p:nvSpPr>
            <p:spPr/>
            <p:txBody>
              <a:bodyPr/>
              <a:lstStyle/>
              <a:p>
                <a:r>
                  <a:rPr lang="en-US" dirty="0" smtClean="0"/>
                  <a:t>C represents a combination;</a:t>
                </a:r>
                <a:r>
                  <a:rPr lang="en-US" baseline="0" dirty="0" smtClean="0"/>
                  <a:t> you may recall we calculated combinations in chapter 5. Just insert the value for x that you wish to find, the value 5 for n and .20 for </a:t>
                </a:r>
                <a:r>
                  <a:rPr lang="en-US" i="0" baseline="0" smtClean="0">
                    <a:latin typeface="Cambria Math"/>
                    <a:ea typeface="Cambria Math"/>
                  </a:rPr>
                  <a:t>π</a:t>
                </a:r>
                <a:r>
                  <a:rPr lang="en-US" dirty="0" smtClean="0"/>
                  <a:t>, and solve. With an n = 5, we </a:t>
                </a:r>
                <a:r>
                  <a:rPr lang="en-US" dirty="0" smtClean="0"/>
                  <a:t>can find the probabilities</a:t>
                </a:r>
                <a:r>
                  <a:rPr lang="en-US" baseline="0" dirty="0" smtClean="0"/>
                  <a:t> for 6 different </a:t>
                </a:r>
                <a:r>
                  <a:rPr lang="en-US" baseline="0" dirty="0" smtClean="0"/>
                  <a:t>x outcomes</a:t>
                </a:r>
                <a:r>
                  <a:rPr lang="en-US" baseline="0" dirty="0" smtClean="0"/>
                  <a:t>: 0, 1, 2, 3, 4, and 5 late flights. See the table on the next page.</a:t>
                </a:r>
                <a:endParaRPr lang="en-US" dirty="0"/>
              </a:p>
            </p:txBody>
          </p:sp>
        </mc:Fallback>
      </mc:AlternateContent>
      <p:sp>
        <p:nvSpPr>
          <p:cNvPr id="4" name="Slide Number Placeholder 3"/>
          <p:cNvSpPr>
            <a:spLocks noGrp="1"/>
          </p:cNvSpPr>
          <p:nvPr>
            <p:ph type="sldNum" sz="quarter" idx="10"/>
          </p:nvPr>
        </p:nvSpPr>
        <p:spPr/>
        <p:txBody>
          <a:bodyPr/>
          <a:lstStyle/>
          <a:p>
            <a:fld id="{7B67C953-863B-418B-800D-0BB9606FF8AB}" type="slidenum">
              <a:rPr lang="en-US" smtClean="0"/>
              <a:t>282</a:t>
            </a:fld>
            <a:endParaRPr lang="en-US" dirty="0"/>
          </a:p>
        </p:txBody>
      </p:sp>
    </p:spTree>
    <p:extLst>
      <p:ext uri="{BB962C8B-B14F-4D97-AF65-F5344CB8AC3E}">
        <p14:creationId xmlns:p14="http://schemas.microsoft.com/office/powerpoint/2010/main" val="276212284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formula 6-3</a:t>
            </a:r>
            <a:r>
              <a:rPr lang="en-US" baseline="0" dirty="0"/>
              <a:t> to</a:t>
            </a:r>
            <a:r>
              <a:rPr lang="en-US" dirty="0"/>
              <a:t> complete the table by finding the P(x) for the number of successes from 0</a:t>
            </a:r>
            <a:r>
              <a:rPr lang="en-US" baseline="0" dirty="0"/>
              <a:t> to 5. Then multiply each value of x by its probability and sum the products. The result will be the mean. Next, find the differences of each value of x and the mean and then square these differences. Multiply this squared value by the respective probability and sum the products, the result is the variance.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283</a:t>
            </a:fld>
            <a:endParaRPr lang="en-US" dirty="0"/>
          </a:p>
        </p:txBody>
      </p:sp>
    </p:spTree>
    <p:extLst>
      <p:ext uri="{BB962C8B-B14F-4D97-AF65-F5344CB8AC3E}">
        <p14:creationId xmlns:p14="http://schemas.microsoft.com/office/powerpoint/2010/main" val="73110748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shortcut</a:t>
            </a:r>
            <a:r>
              <a:rPr lang="en-US" baseline="0" dirty="0"/>
              <a:t> method of finding the mean and variance of a binomial distribution. Verify these results with the table on the preceding slide.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284</a:t>
            </a:fld>
            <a:endParaRPr lang="en-US" dirty="0"/>
          </a:p>
        </p:txBody>
      </p:sp>
    </p:spTree>
    <p:extLst>
      <p:ext uri="{BB962C8B-B14F-4D97-AF65-F5344CB8AC3E}">
        <p14:creationId xmlns:p14="http://schemas.microsoft.com/office/powerpoint/2010/main" val="263227539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conclude</a:t>
            </a:r>
            <a:r>
              <a:rPr lang="en-US" baseline="0" dirty="0"/>
              <a:t> the likelihood that the occupants of exactly 7 out of 12 sampled vehicles will be wearing their seat belts is about 9%. And the probability of selecting 12 cars and finding that the occupants of 7 or more vehicles were wearing seat belts is .9562. The Excel commands for these calculations are found in Appendix C.</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285</a:t>
            </a:fld>
            <a:endParaRPr lang="en-US" dirty="0"/>
          </a:p>
        </p:txBody>
      </p:sp>
    </p:spTree>
    <p:extLst>
      <p:ext uri="{BB962C8B-B14F-4D97-AF65-F5344CB8AC3E}">
        <p14:creationId xmlns:p14="http://schemas.microsoft.com/office/powerpoint/2010/main" val="312819775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the characteristics of the Hypergeometric Distribution.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286</a:t>
            </a:fld>
            <a:endParaRPr lang="en-US" dirty="0"/>
          </a:p>
        </p:txBody>
      </p:sp>
    </p:spTree>
    <p:extLst>
      <p:ext uri="{BB962C8B-B14F-4D97-AF65-F5344CB8AC3E}">
        <p14:creationId xmlns:p14="http://schemas.microsoft.com/office/powerpoint/2010/main" val="264661611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a:t>
            </a:r>
            <a:r>
              <a:rPr lang="en-US" baseline="0" dirty="0"/>
              <a:t> the following values in the formula and solve. </a:t>
            </a:r>
            <a:r>
              <a:rPr lang="en-US" dirty="0"/>
              <a:t>N=50, S=40, x is 4, n is 5. Thus, the probability of selecting 5 assembly workers at random from the 50 workers and finding 4 of the 5 are union members is .431.</a:t>
            </a:r>
          </a:p>
        </p:txBody>
      </p:sp>
      <p:sp>
        <p:nvSpPr>
          <p:cNvPr id="4" name="Slide Number Placeholder 3"/>
          <p:cNvSpPr>
            <a:spLocks noGrp="1"/>
          </p:cNvSpPr>
          <p:nvPr>
            <p:ph type="sldNum" sz="quarter" idx="10"/>
          </p:nvPr>
        </p:nvSpPr>
        <p:spPr/>
        <p:txBody>
          <a:bodyPr/>
          <a:lstStyle/>
          <a:p>
            <a:fld id="{7B67C953-863B-418B-800D-0BB9606FF8AB}" type="slidenum">
              <a:rPr lang="en-US" smtClean="0"/>
              <a:t>287</a:t>
            </a:fld>
            <a:endParaRPr lang="en-US" dirty="0"/>
          </a:p>
        </p:txBody>
      </p:sp>
    </p:spTree>
    <p:extLst>
      <p:ext uri="{BB962C8B-B14F-4D97-AF65-F5344CB8AC3E}">
        <p14:creationId xmlns:p14="http://schemas.microsoft.com/office/powerpoint/2010/main" val="361573306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variance</a:t>
            </a:r>
            <a:r>
              <a:rPr lang="en-US" baseline="0" dirty="0"/>
              <a:t> of the Poisson Distribution is equal to its mean.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288</a:t>
            </a:fld>
            <a:endParaRPr lang="en-US" dirty="0"/>
          </a:p>
        </p:txBody>
      </p:sp>
    </p:spTree>
    <p:extLst>
      <p:ext uri="{BB962C8B-B14F-4D97-AF65-F5344CB8AC3E}">
        <p14:creationId xmlns:p14="http://schemas.microsoft.com/office/powerpoint/2010/main" val="23286848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In</a:t>
                </a:r>
                <a:r>
                  <a:rPr lang="en-US" baseline="0" dirty="0"/>
                  <a:t> this example, </a:t>
                </a:r>
                <a:r>
                  <a:rPr lang="en-US" dirty="0"/>
                  <a:t>the conditions for a binomial distribution are met. You can build</a:t>
                </a:r>
                <a:r>
                  <a:rPr lang="en-US" baseline="0" dirty="0"/>
                  <a:t> a binomial probability distribution using Formula 6-3 for any value of n </a:t>
                </a:r>
                <a:r>
                  <a:rPr lang="en-US" baseline="0" dirty="0">
                    <a:latin typeface="+mn-lt"/>
                  </a:rPr>
                  <a:t>and </a:t>
                </a:r>
                <a14:m>
                  <m:oMath xmlns:m="http://schemas.openxmlformats.org/officeDocument/2006/math">
                    <m:r>
                      <m:rPr>
                        <m:sty m:val="p"/>
                      </m:rPr>
                      <a:rPr lang="en-US" i="0" baseline="0" smtClean="0">
                        <a:latin typeface="Cambria Math"/>
                        <a:ea typeface="Cambria Math"/>
                      </a:rPr>
                      <m:t>π</m:t>
                    </m:r>
                  </m:oMath>
                </a14:m>
                <a:r>
                  <a:rPr lang="en-US" i="0" dirty="0"/>
                  <a:t>. However, the calculations take</a:t>
                </a:r>
                <a:r>
                  <a:rPr lang="en-US" i="0" baseline="0" dirty="0"/>
                  <a:t> time. For convenience, tables like the one here are provided in Appendix B.1 for various values of n and </a:t>
                </a:r>
                <a14:m>
                  <m:oMath xmlns:m="http://schemas.openxmlformats.org/officeDocument/2006/math">
                    <m:r>
                      <m:rPr>
                        <m:sty m:val="p"/>
                      </m:rPr>
                      <a:rPr lang="en-US" i="0" baseline="0" smtClean="0">
                        <a:latin typeface="Cambria Math"/>
                        <a:ea typeface="Cambria Math"/>
                      </a:rPr>
                      <m:t>π</m:t>
                    </m:r>
                  </m:oMath>
                </a14:m>
                <a:r>
                  <a:rPr lang="en-US" i="0" dirty="0"/>
                  <a:t>.</a:t>
                </a:r>
              </a:p>
              <a:p>
                <a:r>
                  <a:rPr lang="en-US" i="0" dirty="0"/>
                  <a:t>Excel can be used to find binomials</a:t>
                </a:r>
                <a:r>
                  <a:rPr lang="en-US" i="0" baseline="0" dirty="0"/>
                  <a:t> as well.</a:t>
                </a:r>
                <a:endParaRPr lang="en-US" i="0" dirty="0"/>
              </a:p>
            </p:txBody>
          </p:sp>
        </mc:Choice>
        <mc:Fallback xmlns="">
          <p:sp>
            <p:nvSpPr>
              <p:cNvPr id="3" name="Notes Placeholder 2"/>
              <p:cNvSpPr>
                <a:spLocks noGrp="1"/>
              </p:cNvSpPr>
              <p:nvPr>
                <p:ph type="body" idx="1"/>
              </p:nvPr>
            </p:nvSpPr>
            <p:spPr/>
            <p:txBody>
              <a:bodyPr/>
              <a:lstStyle/>
              <a:p>
                <a:r>
                  <a:rPr lang="en-US" dirty="0" smtClean="0"/>
                  <a:t>In</a:t>
                </a:r>
                <a:r>
                  <a:rPr lang="en-US" baseline="0" dirty="0" smtClean="0"/>
                  <a:t> this example, </a:t>
                </a:r>
                <a:r>
                  <a:rPr lang="en-US" dirty="0" smtClean="0"/>
                  <a:t>the conditions for a binomial distribution are met. You can build</a:t>
                </a:r>
                <a:r>
                  <a:rPr lang="en-US" baseline="0" dirty="0" smtClean="0"/>
                  <a:t> a binomial probability distribution using Formula 6-3 for any value of n </a:t>
                </a:r>
                <a:r>
                  <a:rPr lang="en-US" baseline="0" dirty="0" smtClean="0">
                    <a:latin typeface="+mn-lt"/>
                  </a:rPr>
                  <a:t>and </a:t>
                </a:r>
                <a:r>
                  <a:rPr lang="en-US" i="0" baseline="0" smtClean="0">
                    <a:latin typeface="+mn-lt"/>
                    <a:ea typeface="Cambria Math"/>
                  </a:rPr>
                  <a:t>π</a:t>
                </a:r>
                <a:r>
                  <a:rPr lang="en-US" i="0" dirty="0" smtClean="0"/>
                  <a:t>. However, the calculations take</a:t>
                </a:r>
                <a:r>
                  <a:rPr lang="en-US" i="0" baseline="0" dirty="0" smtClean="0"/>
                  <a:t> time. For convenience, tables like the one here are provided in Appendix B-1 for various values of n and </a:t>
                </a:r>
                <a:r>
                  <a:rPr lang="en-US" i="0" baseline="0" smtClean="0">
                    <a:latin typeface="Cambria Math"/>
                    <a:ea typeface="Cambria Math"/>
                  </a:rPr>
                  <a:t>π</a:t>
                </a:r>
                <a:r>
                  <a:rPr lang="en-US" i="0" dirty="0" smtClean="0"/>
                  <a:t>.</a:t>
                </a:r>
              </a:p>
              <a:p>
                <a:r>
                  <a:rPr lang="en-US" i="0" dirty="0" smtClean="0"/>
                  <a:t>Excel can be used to find binomials</a:t>
                </a:r>
                <a:r>
                  <a:rPr lang="en-US" i="0" baseline="0" dirty="0" smtClean="0"/>
                  <a:t> as well.</a:t>
                </a:r>
                <a:endParaRPr lang="en-US" i="0" dirty="0"/>
              </a:p>
            </p:txBody>
          </p:sp>
        </mc:Fallback>
      </mc:AlternateContent>
      <p:sp>
        <p:nvSpPr>
          <p:cNvPr id="4" name="Slide Number Placeholder 3"/>
          <p:cNvSpPr>
            <a:spLocks noGrp="1"/>
          </p:cNvSpPr>
          <p:nvPr>
            <p:ph type="sldNum" sz="quarter" idx="10"/>
          </p:nvPr>
        </p:nvSpPr>
        <p:spPr/>
        <p:txBody>
          <a:bodyPr/>
          <a:lstStyle/>
          <a:p>
            <a:fld id="{7B67C953-863B-418B-800D-0BB9606FF8AB}" type="slidenum">
              <a:rPr lang="en-US" smtClean="0"/>
              <a:t>289</a:t>
            </a:fld>
            <a:endParaRPr lang="en-US" dirty="0"/>
          </a:p>
        </p:txBody>
      </p:sp>
    </p:spTree>
    <p:extLst>
      <p:ext uri="{BB962C8B-B14F-4D97-AF65-F5344CB8AC3E}">
        <p14:creationId xmlns:p14="http://schemas.microsoft.com/office/powerpoint/2010/main" val="331904825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binomial distribution is a widely occurring discrete</a:t>
            </a:r>
            <a:r>
              <a:rPr lang="en-US" baseline="0" dirty="0"/>
              <a:t> probability distribution.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292</a:t>
            </a:fld>
            <a:endParaRPr lang="en-US" dirty="0"/>
          </a:p>
        </p:txBody>
      </p:sp>
    </p:spTree>
    <p:extLst>
      <p:ext uri="{BB962C8B-B14F-4D97-AF65-F5344CB8AC3E}">
        <p14:creationId xmlns:p14="http://schemas.microsoft.com/office/powerpoint/2010/main" val="210004316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a:t>
            </a:r>
            <a:r>
              <a:rPr lang="en-US" baseline="0" dirty="0"/>
              <a:t> 6-4 Hypergeometric Probabilities (n=5, N=50, and S=40) for the Number of Union members on the Committee. This table shows the hypergeometric probabilities of finding 0, 1, 2, 3, 4, and 5 union members on the committee. Excel can be used to create a hypergeometric distribution too; the steps to do so can be found in Appendix C. </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294</a:t>
            </a:fld>
            <a:endParaRPr lang="en-US" dirty="0"/>
          </a:p>
        </p:txBody>
      </p:sp>
    </p:spTree>
    <p:extLst>
      <p:ext uri="{BB962C8B-B14F-4D97-AF65-F5344CB8AC3E}">
        <p14:creationId xmlns:p14="http://schemas.microsoft.com/office/powerpoint/2010/main" val="373954420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Poisson is a discrete probability distribution since it is formed by counting. It</a:t>
            </a:r>
            <a:r>
              <a:rPr lang="en-US" baseline="0" dirty="0"/>
              <a:t> is often referred to as t</a:t>
            </a:r>
            <a:r>
              <a:rPr lang="en-US" dirty="0"/>
              <a:t>he law of improbable events</a:t>
            </a:r>
            <a:r>
              <a:rPr lang="en-US" baseline="0" dirty="0"/>
              <a:t> because </a:t>
            </a:r>
            <a:r>
              <a:rPr lang="en-US" dirty="0"/>
              <a:t>the probability of an event happening is small.</a:t>
            </a:r>
          </a:p>
          <a:p>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295</a:t>
            </a:fld>
            <a:endParaRPr lang="en-US" dirty="0"/>
          </a:p>
        </p:txBody>
      </p:sp>
    </p:spTree>
    <p:extLst>
      <p:ext uri="{BB962C8B-B14F-4D97-AF65-F5344CB8AC3E}">
        <p14:creationId xmlns:p14="http://schemas.microsoft.com/office/powerpoint/2010/main" val="74680630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 by confirming</a:t>
            </a:r>
            <a:r>
              <a:rPr lang="en-US" baseline="0" dirty="0"/>
              <a:t> the situation fits the Poisson Distribution characteristics. Then calculate the mean using the sample information. Poisson</a:t>
            </a:r>
            <a:r>
              <a:rPr lang="en-US" dirty="0"/>
              <a:t> probabilities can be found using Excel too;</a:t>
            </a:r>
            <a:r>
              <a:rPr lang="en-US" baseline="0" dirty="0"/>
              <a:t> t</a:t>
            </a:r>
            <a:r>
              <a:rPr lang="en-US" dirty="0"/>
              <a:t>he commands can be found in Appendix C.</a:t>
            </a:r>
          </a:p>
        </p:txBody>
      </p:sp>
      <p:sp>
        <p:nvSpPr>
          <p:cNvPr id="4" name="Slide Number Placeholder 3"/>
          <p:cNvSpPr>
            <a:spLocks noGrp="1"/>
          </p:cNvSpPr>
          <p:nvPr>
            <p:ph type="sldNum" sz="quarter" idx="10"/>
          </p:nvPr>
        </p:nvSpPr>
        <p:spPr/>
        <p:txBody>
          <a:bodyPr/>
          <a:lstStyle/>
          <a:p>
            <a:fld id="{7B67C953-863B-418B-800D-0BB9606FF8AB}" type="slidenum">
              <a:rPr lang="en-US" smtClean="0"/>
              <a:t>296</a:t>
            </a:fld>
            <a:endParaRPr lang="en-US" dirty="0"/>
          </a:p>
        </p:txBody>
      </p:sp>
    </p:spTree>
    <p:extLst>
      <p:ext uri="{BB962C8B-B14F-4D97-AF65-F5344CB8AC3E}">
        <p14:creationId xmlns:p14="http://schemas.microsoft.com/office/powerpoint/2010/main" val="185647797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Table 6-7 Poisson Table for Various Values of</a:t>
                </a:r>
                <a:r>
                  <a:rPr lang="en-US" i="0" dirty="0"/>
                  <a:t> </a:t>
                </a:r>
                <a14:m>
                  <m:oMath xmlns:m="http://schemas.openxmlformats.org/officeDocument/2006/math">
                    <m:r>
                      <m:rPr>
                        <m:nor/>
                      </m:rPr>
                      <a:rPr lang="en-US" i="0" smtClean="0">
                        <a:latin typeface="Cambria Math"/>
                        <a:ea typeface="Cambria Math"/>
                      </a:rPr>
                      <m:t>μ</m:t>
                    </m:r>
                    <m:r>
                      <m:rPr>
                        <m:nor/>
                      </m:rPr>
                      <a:rPr lang="en-US" b="0" i="0" smtClean="0">
                        <a:latin typeface="Cambria Math"/>
                        <a:ea typeface="Cambria Math"/>
                      </a:rPr>
                      <m:t>. </m:t>
                    </m:r>
                  </m:oMath>
                </a14:m>
                <a:r>
                  <a:rPr lang="en-US" dirty="0"/>
                  <a:t>The Poisson distribution tables can be found in Appendix B.2</a:t>
                </a:r>
              </a:p>
            </p:txBody>
          </p:sp>
        </mc:Choice>
        <mc:Fallback xmlns="">
          <p:sp>
            <p:nvSpPr>
              <p:cNvPr id="3" name="Notes Placeholder 2"/>
              <p:cNvSpPr>
                <a:spLocks noGrp="1"/>
              </p:cNvSpPr>
              <p:nvPr>
                <p:ph type="body" idx="1"/>
              </p:nvPr>
            </p:nvSpPr>
            <p:spPr/>
            <p:txBody>
              <a:bodyPr/>
              <a:lstStyle/>
              <a:p>
                <a:r>
                  <a:rPr lang="en-US" dirty="0" smtClean="0"/>
                  <a:t>Table 6-7 Poisson Table for Various Values of</a:t>
                </a:r>
                <a:r>
                  <a:rPr lang="en-US" i="0" dirty="0" smtClean="0"/>
                  <a:t> </a:t>
                </a:r>
                <a:r>
                  <a:rPr lang="en-US" i="0" smtClean="0">
                    <a:latin typeface="Cambria Math"/>
                    <a:ea typeface="Cambria Math"/>
                  </a:rPr>
                  <a:t>"μ</a:t>
                </a:r>
                <a:r>
                  <a:rPr lang="en-US" b="0" i="0" smtClean="0">
                    <a:latin typeface="Cambria Math"/>
                    <a:ea typeface="Cambria Math"/>
                  </a:rPr>
                  <a:t>. "</a:t>
                </a:r>
                <a:r>
                  <a:rPr lang="en-US" dirty="0" smtClean="0"/>
                  <a:t>The Poisson distribution tables can be found in Appendix B.2</a:t>
                </a:r>
                <a:endParaRPr lang="en-US" dirty="0"/>
              </a:p>
            </p:txBody>
          </p:sp>
        </mc:Fallback>
      </mc:AlternateContent>
      <p:sp>
        <p:nvSpPr>
          <p:cNvPr id="4" name="Slide Number Placeholder 3"/>
          <p:cNvSpPr>
            <a:spLocks noGrp="1"/>
          </p:cNvSpPr>
          <p:nvPr>
            <p:ph type="sldNum" sz="quarter" idx="10"/>
          </p:nvPr>
        </p:nvSpPr>
        <p:spPr/>
        <p:txBody>
          <a:bodyPr/>
          <a:lstStyle/>
          <a:p>
            <a:fld id="{7B67C953-863B-418B-800D-0BB9606FF8AB}" type="slidenum">
              <a:rPr lang="en-US" smtClean="0"/>
              <a:t>297</a:t>
            </a:fld>
            <a:endParaRPr lang="en-US" dirty="0"/>
          </a:p>
        </p:txBody>
      </p:sp>
    </p:spTree>
    <p:extLst>
      <p:ext uri="{BB962C8B-B14F-4D97-AF65-F5344CB8AC3E}">
        <p14:creationId xmlns:p14="http://schemas.microsoft.com/office/powerpoint/2010/main" val="142904915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Continuous random variables</a:t>
            </a:r>
            <a:r>
              <a:rPr lang="en-US" baseline="0" dirty="0"/>
              <a:t> are measured with interval or ratio scale and the likelihood of a continuous random variable can be summarized with a probability distribution. This will be covered in the next chapter.</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298</a:t>
            </a:fld>
            <a:endParaRPr lang="en-US" dirty="0"/>
          </a:p>
        </p:txBody>
      </p:sp>
    </p:spTree>
    <p:extLst>
      <p:ext uri="{BB962C8B-B14F-4D97-AF65-F5344CB8AC3E}">
        <p14:creationId xmlns:p14="http://schemas.microsoft.com/office/powerpoint/2010/main" val="349110318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chapter continues the study of probability</a:t>
            </a:r>
            <a:r>
              <a:rPr lang="en-US" baseline="0" dirty="0"/>
              <a:t> distributions by examining continuous probability distributions. We learn about three continuous probability distributions: the uniform probability distribution, the normal probability distribution, and the exponential probability distribution.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304</a:t>
            </a:fld>
            <a:endParaRPr lang="en-US" dirty="0"/>
          </a:p>
        </p:txBody>
      </p:sp>
    </p:spTree>
    <p:extLst>
      <p:ext uri="{BB962C8B-B14F-4D97-AF65-F5344CB8AC3E}">
        <p14:creationId xmlns:p14="http://schemas.microsoft.com/office/powerpoint/2010/main" val="349777796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305</a:t>
            </a:fld>
            <a:endParaRPr lang="en-US" dirty="0"/>
          </a:p>
        </p:txBody>
      </p:sp>
    </p:spTree>
    <p:extLst>
      <p:ext uri="{BB962C8B-B14F-4D97-AF65-F5344CB8AC3E}">
        <p14:creationId xmlns:p14="http://schemas.microsoft.com/office/powerpoint/2010/main" val="278646136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uniform distribution is a continuous distribution. If</a:t>
            </a:r>
            <a:r>
              <a:rPr lang="en-US" baseline="0" dirty="0"/>
              <a:t> you know the minimum and maximum values, designated a and b, you can calculate the mean, the standard deviation, and any probability you wish to find.</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308</a:t>
            </a:fld>
            <a:endParaRPr lang="en-US" dirty="0"/>
          </a:p>
        </p:txBody>
      </p:sp>
    </p:spTree>
    <p:extLst>
      <p:ext uri="{BB962C8B-B14F-4D97-AF65-F5344CB8AC3E}">
        <p14:creationId xmlns:p14="http://schemas.microsoft.com/office/powerpoint/2010/main" val="367049024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formulas to use when working with uniform</a:t>
            </a:r>
            <a:r>
              <a:rPr lang="en-US" baseline="0" dirty="0"/>
              <a:t> distributions.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309</a:t>
            </a:fld>
            <a:endParaRPr lang="en-US" dirty="0"/>
          </a:p>
        </p:txBody>
      </p:sp>
    </p:spTree>
    <p:extLst>
      <p:ext uri="{BB962C8B-B14F-4D97-AF65-F5344CB8AC3E}">
        <p14:creationId xmlns:p14="http://schemas.microsoft.com/office/powerpoint/2010/main" val="2965957328"/>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graph of the distribution</a:t>
            </a:r>
            <a:r>
              <a:rPr lang="en-US" baseline="0" dirty="0"/>
              <a:t> of student wait times for a bus. The minimum wait time is 0 minutes and the maximum wait time is 30 minutes, so the range of the distribution is 30 minutes. The height is 1/(b-a)= 1/30 = .0333</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311</a:t>
            </a:fld>
            <a:endParaRPr lang="en-US" dirty="0"/>
          </a:p>
        </p:txBody>
      </p:sp>
    </p:spTree>
    <p:extLst>
      <p:ext uri="{BB962C8B-B14F-4D97-AF65-F5344CB8AC3E}">
        <p14:creationId xmlns:p14="http://schemas.microsoft.com/office/powerpoint/2010/main" val="26951503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With continuous distributions, area represents probability and the uniform distribution’s rectangular shape allows us to use the area formula for a rectangle. Here, with a minimum wait time of 0 minutes and a maximum wait time of 30 minutes, the entire area of the distribution is 1.00. The mean is 15 so the typical wait time for bus service is 15 minutes. The standard deviation is 8.66; this measures the variation in student wait times.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312</a:t>
            </a:fld>
            <a:endParaRPr lang="en-US" dirty="0"/>
          </a:p>
        </p:txBody>
      </p:sp>
    </p:spTree>
    <p:extLst>
      <p:ext uri="{BB962C8B-B14F-4D97-AF65-F5344CB8AC3E}">
        <p14:creationId xmlns:p14="http://schemas.microsoft.com/office/powerpoint/2010/main" val="26951503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the probability of various</a:t>
            </a:r>
            <a:r>
              <a:rPr lang="en-US" baseline="0" dirty="0"/>
              <a:t> wait times, use formula 7-3. In this example, the probability a student will wait more than 25 minutes is .1667.</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313</a:t>
            </a:fld>
            <a:endParaRPr lang="en-US" dirty="0"/>
          </a:p>
        </p:txBody>
      </p:sp>
    </p:spTree>
    <p:extLst>
      <p:ext uri="{BB962C8B-B14F-4D97-AF65-F5344CB8AC3E}">
        <p14:creationId xmlns:p14="http://schemas.microsoft.com/office/powerpoint/2010/main" val="237770152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Using formula 7-3, we find the probability that a student waits between 10 and 20 minutes is .3333.</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314</a:t>
            </a:fld>
            <a:endParaRPr lang="en-US" dirty="0"/>
          </a:p>
        </p:txBody>
      </p:sp>
    </p:spTree>
    <p:extLst>
      <p:ext uri="{BB962C8B-B14F-4D97-AF65-F5344CB8AC3E}">
        <p14:creationId xmlns:p14="http://schemas.microsoft.com/office/powerpoint/2010/main" val="237770152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309488A-9B3C-4062-AABA-A9666F4E2A63}"/>
              </a:ext>
            </a:extLst>
          </p:cNvPr>
          <p:cNvSpPr>
            <a:spLocks noGrp="1" noChangeArrowheads="1"/>
          </p:cNvSpPr>
          <p:nvPr>
            <p:ph type="sldNum" sz="quarter" idx="5"/>
          </p:nvPr>
        </p:nvSpPr>
        <p:spPr>
          <a:ln/>
        </p:spPr>
        <p:txBody>
          <a:bodyPr/>
          <a:lstStyle/>
          <a:p>
            <a:fld id="{A5BC65FA-E485-47EC-8D43-5875479F9213}" type="slidenum">
              <a:rPr lang="en-US" altLang="en-US"/>
              <a:pPr/>
              <a:t>320</a:t>
            </a:fld>
            <a:endParaRPr lang="en-US" altLang="en-US" dirty="0"/>
          </a:p>
        </p:txBody>
      </p:sp>
      <p:sp>
        <p:nvSpPr>
          <p:cNvPr id="27650" name="Rectangle 2">
            <a:extLst>
              <a:ext uri="{FF2B5EF4-FFF2-40B4-BE49-F238E27FC236}">
                <a16:creationId xmlns:a16="http://schemas.microsoft.com/office/drawing/2014/main" id="{36F545AD-C7B5-481A-94D5-DE153697D532}"/>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27651" name="Rectangle 3">
            <a:extLst>
              <a:ext uri="{FF2B5EF4-FFF2-40B4-BE49-F238E27FC236}">
                <a16:creationId xmlns:a16="http://schemas.microsoft.com/office/drawing/2014/main" id="{5702364F-86CE-4FB5-AED6-35E2D8F8BAD4}"/>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A3F8A82-E6AD-4237-9FE4-4B731A62300D}"/>
              </a:ext>
            </a:extLst>
          </p:cNvPr>
          <p:cNvSpPr>
            <a:spLocks noGrp="1" noChangeArrowheads="1"/>
          </p:cNvSpPr>
          <p:nvPr>
            <p:ph type="sldNum" sz="quarter" idx="5"/>
          </p:nvPr>
        </p:nvSpPr>
        <p:spPr>
          <a:ln/>
        </p:spPr>
        <p:txBody>
          <a:bodyPr/>
          <a:lstStyle/>
          <a:p>
            <a:fld id="{AC936DA4-6F8F-4703-A70A-8A0BAA6167E8}" type="slidenum">
              <a:rPr lang="en-US" altLang="en-US"/>
              <a:pPr/>
              <a:t>321</a:t>
            </a:fld>
            <a:endParaRPr lang="en-US" altLang="en-US" dirty="0"/>
          </a:p>
        </p:txBody>
      </p:sp>
      <p:sp>
        <p:nvSpPr>
          <p:cNvPr id="29698" name="Rectangle 2">
            <a:extLst>
              <a:ext uri="{FF2B5EF4-FFF2-40B4-BE49-F238E27FC236}">
                <a16:creationId xmlns:a16="http://schemas.microsoft.com/office/drawing/2014/main" id="{0B6E0FD0-4938-4A29-B692-2773690F7A1B}"/>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29699" name="Rectangle 3">
            <a:extLst>
              <a:ext uri="{FF2B5EF4-FFF2-40B4-BE49-F238E27FC236}">
                <a16:creationId xmlns:a16="http://schemas.microsoft.com/office/drawing/2014/main" id="{3A1680A2-3434-498C-B5F6-8AF64B68BDEF}"/>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346CFBC-6FBB-40E2-B497-851C21BF2B5B}"/>
              </a:ext>
            </a:extLst>
          </p:cNvPr>
          <p:cNvSpPr>
            <a:spLocks noGrp="1" noChangeArrowheads="1"/>
          </p:cNvSpPr>
          <p:nvPr>
            <p:ph type="sldNum" sz="quarter" idx="5"/>
          </p:nvPr>
        </p:nvSpPr>
        <p:spPr>
          <a:ln/>
        </p:spPr>
        <p:txBody>
          <a:bodyPr/>
          <a:lstStyle/>
          <a:p>
            <a:fld id="{BC834413-235D-416C-ABB6-9AFE84D075E7}" type="slidenum">
              <a:rPr lang="en-US" altLang="en-US"/>
              <a:pPr/>
              <a:t>322</a:t>
            </a:fld>
            <a:endParaRPr lang="en-US" altLang="en-US" dirty="0"/>
          </a:p>
        </p:txBody>
      </p:sp>
      <p:sp>
        <p:nvSpPr>
          <p:cNvPr id="31746" name="Rectangle 2">
            <a:extLst>
              <a:ext uri="{FF2B5EF4-FFF2-40B4-BE49-F238E27FC236}">
                <a16:creationId xmlns:a16="http://schemas.microsoft.com/office/drawing/2014/main" id="{73B8F55F-1873-4910-8421-78C26C1413DD}"/>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31747" name="Rectangle 3">
            <a:extLst>
              <a:ext uri="{FF2B5EF4-FFF2-40B4-BE49-F238E27FC236}">
                <a16:creationId xmlns:a16="http://schemas.microsoft.com/office/drawing/2014/main" id="{D4A8FF67-A7F7-436F-8BF8-BB8400603E4B}"/>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7F9E898-41E9-4AAF-9420-8C71CBBC41B6}"/>
              </a:ext>
            </a:extLst>
          </p:cNvPr>
          <p:cNvSpPr>
            <a:spLocks noGrp="1" noChangeArrowheads="1"/>
          </p:cNvSpPr>
          <p:nvPr>
            <p:ph type="sldNum" sz="quarter" idx="5"/>
          </p:nvPr>
        </p:nvSpPr>
        <p:spPr>
          <a:ln/>
        </p:spPr>
        <p:txBody>
          <a:bodyPr/>
          <a:lstStyle/>
          <a:p>
            <a:fld id="{B365393D-5B1C-4C93-A3DF-140F3FFDB141}" type="slidenum">
              <a:rPr lang="en-US" altLang="en-US"/>
              <a:pPr/>
              <a:t>323</a:t>
            </a:fld>
            <a:endParaRPr lang="en-US" altLang="en-US" dirty="0"/>
          </a:p>
        </p:txBody>
      </p:sp>
      <p:sp>
        <p:nvSpPr>
          <p:cNvPr id="33794" name="Rectangle 2">
            <a:extLst>
              <a:ext uri="{FF2B5EF4-FFF2-40B4-BE49-F238E27FC236}">
                <a16:creationId xmlns:a16="http://schemas.microsoft.com/office/drawing/2014/main" id="{5256E00E-8AF3-4915-BBAE-85611121D057}"/>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33795" name="Rectangle 3">
            <a:extLst>
              <a:ext uri="{FF2B5EF4-FFF2-40B4-BE49-F238E27FC236}">
                <a16:creationId xmlns:a16="http://schemas.microsoft.com/office/drawing/2014/main" id="{9F204758-AE14-44DF-B91A-7635173DF3AD}"/>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6D8A3BC-1452-4A7C-9870-6436B3CF0908}"/>
              </a:ext>
            </a:extLst>
          </p:cNvPr>
          <p:cNvSpPr>
            <a:spLocks noGrp="1" noChangeArrowheads="1"/>
          </p:cNvSpPr>
          <p:nvPr>
            <p:ph type="sldNum" sz="quarter" idx="5"/>
          </p:nvPr>
        </p:nvSpPr>
        <p:spPr>
          <a:ln/>
        </p:spPr>
        <p:txBody>
          <a:bodyPr/>
          <a:lstStyle/>
          <a:p>
            <a:fld id="{C46E91AA-F6B0-487A-9707-EBD9926A06CB}" type="slidenum">
              <a:rPr lang="en-US" altLang="en-US"/>
              <a:pPr/>
              <a:t>324</a:t>
            </a:fld>
            <a:endParaRPr lang="en-US" altLang="en-US" dirty="0"/>
          </a:p>
        </p:txBody>
      </p:sp>
      <p:sp>
        <p:nvSpPr>
          <p:cNvPr id="35842" name="Rectangle 2">
            <a:extLst>
              <a:ext uri="{FF2B5EF4-FFF2-40B4-BE49-F238E27FC236}">
                <a16:creationId xmlns:a16="http://schemas.microsoft.com/office/drawing/2014/main" id="{CE89425C-7652-459E-9CCE-6DA1556179FB}"/>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35843" name="Rectangle 3">
            <a:extLst>
              <a:ext uri="{FF2B5EF4-FFF2-40B4-BE49-F238E27FC236}">
                <a16:creationId xmlns:a16="http://schemas.microsoft.com/office/drawing/2014/main" id="{A25C008D-2CAE-431D-938A-0A8AFA5B815A}"/>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D184B82-B789-43BA-ABEA-C09F1EDBF69D}"/>
              </a:ext>
            </a:extLst>
          </p:cNvPr>
          <p:cNvSpPr>
            <a:spLocks noGrp="1" noChangeArrowheads="1"/>
          </p:cNvSpPr>
          <p:nvPr>
            <p:ph type="sldNum" sz="quarter" idx="5"/>
          </p:nvPr>
        </p:nvSpPr>
        <p:spPr>
          <a:ln/>
        </p:spPr>
        <p:txBody>
          <a:bodyPr/>
          <a:lstStyle/>
          <a:p>
            <a:fld id="{5CEB9FCC-43E2-4C6B-84A3-9D2DBB6C15F8}" type="slidenum">
              <a:rPr lang="en-US" altLang="en-US"/>
              <a:pPr/>
              <a:t>325</a:t>
            </a:fld>
            <a:endParaRPr lang="en-US" altLang="en-US" dirty="0"/>
          </a:p>
        </p:txBody>
      </p:sp>
      <p:sp>
        <p:nvSpPr>
          <p:cNvPr id="37890" name="Rectangle 2">
            <a:extLst>
              <a:ext uri="{FF2B5EF4-FFF2-40B4-BE49-F238E27FC236}">
                <a16:creationId xmlns:a16="http://schemas.microsoft.com/office/drawing/2014/main" id="{A98B7352-77FA-4682-8D99-FC8CFDB107C9}"/>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37891" name="Rectangle 3">
            <a:extLst>
              <a:ext uri="{FF2B5EF4-FFF2-40B4-BE49-F238E27FC236}">
                <a16:creationId xmlns:a16="http://schemas.microsoft.com/office/drawing/2014/main" id="{F3DCC638-1D9F-475F-AFA3-FE673E74E8E1}"/>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64AA526-5811-4AB7-866F-E0B792F689AC}"/>
              </a:ext>
            </a:extLst>
          </p:cNvPr>
          <p:cNvSpPr>
            <a:spLocks noGrp="1" noChangeArrowheads="1"/>
          </p:cNvSpPr>
          <p:nvPr>
            <p:ph type="sldNum" sz="quarter" idx="5"/>
          </p:nvPr>
        </p:nvSpPr>
        <p:spPr>
          <a:ln/>
        </p:spPr>
        <p:txBody>
          <a:bodyPr/>
          <a:lstStyle/>
          <a:p>
            <a:fld id="{E9BFB6FC-5C87-4776-90E4-B64F2ACA147F}" type="slidenum">
              <a:rPr lang="en-US" altLang="en-US"/>
              <a:pPr/>
              <a:t>326</a:t>
            </a:fld>
            <a:endParaRPr lang="en-US" altLang="en-US" dirty="0"/>
          </a:p>
        </p:txBody>
      </p:sp>
      <p:sp>
        <p:nvSpPr>
          <p:cNvPr id="39938" name="Rectangle 2">
            <a:extLst>
              <a:ext uri="{FF2B5EF4-FFF2-40B4-BE49-F238E27FC236}">
                <a16:creationId xmlns:a16="http://schemas.microsoft.com/office/drawing/2014/main" id="{CA11542F-469C-4E59-A491-C0479336B180}"/>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39939" name="Rectangle 3">
            <a:extLst>
              <a:ext uri="{FF2B5EF4-FFF2-40B4-BE49-F238E27FC236}">
                <a16:creationId xmlns:a16="http://schemas.microsoft.com/office/drawing/2014/main" id="{7BBF95C3-5969-4903-9116-1939EDBA7C41}"/>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55BFC4A-A371-44FD-9969-43B7E05A4642}"/>
              </a:ext>
            </a:extLst>
          </p:cNvPr>
          <p:cNvSpPr>
            <a:spLocks noGrp="1" noChangeArrowheads="1"/>
          </p:cNvSpPr>
          <p:nvPr>
            <p:ph type="sldNum" sz="quarter" idx="5"/>
          </p:nvPr>
        </p:nvSpPr>
        <p:spPr>
          <a:ln/>
        </p:spPr>
        <p:txBody>
          <a:bodyPr/>
          <a:lstStyle/>
          <a:p>
            <a:fld id="{8CD1812D-2199-4ECF-BE24-FC2E3F916ECF}" type="slidenum">
              <a:rPr lang="en-US" altLang="en-US"/>
              <a:pPr/>
              <a:t>327</a:t>
            </a:fld>
            <a:endParaRPr lang="en-US" altLang="en-US" dirty="0"/>
          </a:p>
        </p:txBody>
      </p:sp>
      <p:sp>
        <p:nvSpPr>
          <p:cNvPr id="41986" name="Rectangle 2">
            <a:extLst>
              <a:ext uri="{FF2B5EF4-FFF2-40B4-BE49-F238E27FC236}">
                <a16:creationId xmlns:a16="http://schemas.microsoft.com/office/drawing/2014/main" id="{0C49A2A0-5EA8-4D86-8B41-6D011D750E9D}"/>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41987" name="Rectangle 3">
            <a:extLst>
              <a:ext uri="{FF2B5EF4-FFF2-40B4-BE49-F238E27FC236}">
                <a16:creationId xmlns:a16="http://schemas.microsoft.com/office/drawing/2014/main" id="{60DF69FD-C4BA-4486-BE55-6D56B965DB1D}"/>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AF2485-413B-450F-A52A-3F80B98D4253}"/>
              </a:ext>
            </a:extLst>
          </p:cNvPr>
          <p:cNvSpPr>
            <a:spLocks noGrp="1" noChangeArrowheads="1"/>
          </p:cNvSpPr>
          <p:nvPr>
            <p:ph type="sldNum" sz="quarter" idx="5"/>
          </p:nvPr>
        </p:nvSpPr>
        <p:spPr>
          <a:ln/>
        </p:spPr>
        <p:txBody>
          <a:bodyPr/>
          <a:lstStyle/>
          <a:p>
            <a:fld id="{2818B04B-D906-43B0-81CD-0AD3224A5B0F}" type="slidenum">
              <a:rPr lang="en-US" altLang="en-US"/>
              <a:pPr/>
              <a:t>328</a:t>
            </a:fld>
            <a:endParaRPr lang="en-US" altLang="en-US" dirty="0"/>
          </a:p>
        </p:txBody>
      </p:sp>
      <p:sp>
        <p:nvSpPr>
          <p:cNvPr id="44034" name="Rectangle 2">
            <a:extLst>
              <a:ext uri="{FF2B5EF4-FFF2-40B4-BE49-F238E27FC236}">
                <a16:creationId xmlns:a16="http://schemas.microsoft.com/office/drawing/2014/main" id="{9541B873-AC56-4C93-B70F-304A08AB1CF7}"/>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44035" name="Rectangle 3">
            <a:extLst>
              <a:ext uri="{FF2B5EF4-FFF2-40B4-BE49-F238E27FC236}">
                <a16:creationId xmlns:a16="http://schemas.microsoft.com/office/drawing/2014/main" id="{B6361FED-57BB-4FA9-967C-F28CE10544F6}"/>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07E073B-517B-47CA-AB50-E4EC1BDB026A}"/>
              </a:ext>
            </a:extLst>
          </p:cNvPr>
          <p:cNvSpPr>
            <a:spLocks noGrp="1" noChangeArrowheads="1"/>
          </p:cNvSpPr>
          <p:nvPr>
            <p:ph type="sldNum" sz="quarter" idx="5"/>
          </p:nvPr>
        </p:nvSpPr>
        <p:spPr>
          <a:ln/>
        </p:spPr>
        <p:txBody>
          <a:bodyPr/>
          <a:lstStyle/>
          <a:p>
            <a:fld id="{A4823107-DCD4-43BE-A362-76CD9E7DEC12}" type="slidenum">
              <a:rPr lang="en-US" altLang="en-US"/>
              <a:pPr/>
              <a:t>329</a:t>
            </a:fld>
            <a:endParaRPr lang="en-US" altLang="en-US" dirty="0"/>
          </a:p>
        </p:txBody>
      </p:sp>
      <p:sp>
        <p:nvSpPr>
          <p:cNvPr id="46082" name="Rectangle 2">
            <a:extLst>
              <a:ext uri="{FF2B5EF4-FFF2-40B4-BE49-F238E27FC236}">
                <a16:creationId xmlns:a16="http://schemas.microsoft.com/office/drawing/2014/main" id="{5E7894CE-DE1E-4C3D-AE44-40F5A3231529}"/>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46083" name="Rectangle 3">
            <a:extLst>
              <a:ext uri="{FF2B5EF4-FFF2-40B4-BE49-F238E27FC236}">
                <a16:creationId xmlns:a16="http://schemas.microsoft.com/office/drawing/2014/main" id="{2572FA3E-17A2-4928-B703-5D50CCB3197F}"/>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1E88D98-E9E0-45F6-94B1-621DAF77D82A}"/>
              </a:ext>
            </a:extLst>
          </p:cNvPr>
          <p:cNvSpPr>
            <a:spLocks noGrp="1" noChangeArrowheads="1"/>
          </p:cNvSpPr>
          <p:nvPr>
            <p:ph type="sldNum" sz="quarter" idx="5"/>
          </p:nvPr>
        </p:nvSpPr>
        <p:spPr>
          <a:ln/>
        </p:spPr>
        <p:txBody>
          <a:bodyPr/>
          <a:lstStyle/>
          <a:p>
            <a:fld id="{545CDED6-1598-438F-BA58-A21AC6D0A6BE}" type="slidenum">
              <a:rPr lang="en-US" altLang="en-US"/>
              <a:pPr/>
              <a:t>330</a:t>
            </a:fld>
            <a:endParaRPr lang="en-US" altLang="en-US" dirty="0"/>
          </a:p>
        </p:txBody>
      </p:sp>
      <p:sp>
        <p:nvSpPr>
          <p:cNvPr id="48130" name="Rectangle 2">
            <a:extLst>
              <a:ext uri="{FF2B5EF4-FFF2-40B4-BE49-F238E27FC236}">
                <a16:creationId xmlns:a16="http://schemas.microsoft.com/office/drawing/2014/main" id="{7510495D-A736-4F7C-B710-11119DA66B1E}"/>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48131" name="Rectangle 3">
            <a:extLst>
              <a:ext uri="{FF2B5EF4-FFF2-40B4-BE49-F238E27FC236}">
                <a16:creationId xmlns:a16="http://schemas.microsoft.com/office/drawing/2014/main" id="{E5B103A2-A4C0-4562-A0B2-0F771720153A}"/>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7DF7C1E-060E-4B27-995D-CFE62B4805E8}"/>
              </a:ext>
            </a:extLst>
          </p:cNvPr>
          <p:cNvSpPr>
            <a:spLocks noGrp="1" noChangeArrowheads="1"/>
          </p:cNvSpPr>
          <p:nvPr>
            <p:ph type="sldNum" sz="quarter" idx="5"/>
          </p:nvPr>
        </p:nvSpPr>
        <p:spPr>
          <a:ln/>
        </p:spPr>
        <p:txBody>
          <a:bodyPr/>
          <a:lstStyle/>
          <a:p>
            <a:fld id="{0567830C-E47F-439A-885C-3C3B67DFFFC4}" type="slidenum">
              <a:rPr lang="en-US" altLang="en-US"/>
              <a:pPr/>
              <a:t>331</a:t>
            </a:fld>
            <a:endParaRPr lang="en-US" altLang="en-US" dirty="0"/>
          </a:p>
        </p:txBody>
      </p:sp>
      <p:sp>
        <p:nvSpPr>
          <p:cNvPr id="50178" name="Rectangle 2">
            <a:extLst>
              <a:ext uri="{FF2B5EF4-FFF2-40B4-BE49-F238E27FC236}">
                <a16:creationId xmlns:a16="http://schemas.microsoft.com/office/drawing/2014/main" id="{52A4D70B-D082-401D-AEC0-5952A6DCD7A0}"/>
              </a:ext>
            </a:extLst>
          </p:cNvPr>
          <p:cNvSpPr>
            <a:spLocks noGrp="1" noRot="1" noChangeAspect="1" noChangeArrowheads="1" noTextEdit="1"/>
          </p:cNvSpPr>
          <p:nvPr>
            <p:ph type="sldImg"/>
          </p:nvPr>
        </p:nvSpPr>
        <p:spPr>
          <a:xfrm>
            <a:off x="1150938" y="692150"/>
            <a:ext cx="4556125" cy="3416300"/>
          </a:xfrm>
          <a:ln w="12700" cap="flat">
            <a:solidFill>
              <a:schemeClr val="tx1"/>
            </a:solidFill>
          </a:ln>
          <a:extLst>
            <a:ext uri="{909E8E84-426E-40DD-AFC4-6F175D3DCCD1}">
              <a14:hiddenFill xmlns:a14="http://schemas.microsoft.com/office/drawing/2010/main">
                <a:noFill/>
              </a14:hiddenFill>
            </a:ext>
          </a:extLst>
        </p:spPr>
      </p:sp>
      <p:sp>
        <p:nvSpPr>
          <p:cNvPr id="50179" name="Rectangle 3">
            <a:extLst>
              <a:ext uri="{FF2B5EF4-FFF2-40B4-BE49-F238E27FC236}">
                <a16:creationId xmlns:a16="http://schemas.microsoft.com/office/drawing/2014/main" id="{29FC6B63-53BC-49A2-8B6A-97FD20D5615F}"/>
              </a:ext>
            </a:extLst>
          </p:cNvPr>
          <p:cNvSpPr>
            <a:spLocks noGrp="1" noChangeArrowheads="1"/>
          </p:cNvSpPr>
          <p:nvPr>
            <p:ph type="body" idx="1"/>
          </p:nvPr>
        </p:nvSpPr>
        <p:spPr>
          <a:xfrm>
            <a:off x="914400" y="4343400"/>
            <a:ext cx="5029200" cy="4114800"/>
          </a:xfrm>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endParaRPr lang="en-US" altLang="en-US" dirty="0"/>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normal</a:t>
            </a:r>
            <a:r>
              <a:rPr lang="en-US" baseline="0" dirty="0"/>
              <a:t> probability distribution has a complex formula (see Formula 7-4) to find probabilities but we will not need to use it. Instead, we use the table given in Appendix B.3. You can also use Excel to find these probabilities.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334</a:t>
            </a:fld>
            <a:endParaRPr lang="en-US" dirty="0"/>
          </a:p>
        </p:txBody>
      </p:sp>
    </p:spTree>
    <p:extLst>
      <p:ext uri="{BB962C8B-B14F-4D97-AF65-F5344CB8AC3E}">
        <p14:creationId xmlns:p14="http://schemas.microsoft.com/office/powerpoint/2010/main" val="66261918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normal</a:t>
            </a:r>
            <a:r>
              <a:rPr lang="en-US" baseline="0" dirty="0"/>
              <a:t> probability distribution has a complex formula (see Formula 7-4) to find probabilities but we will not need to use it. Instead, we use the table given in Appendix B.3. You can also use Excel to find these probabilities.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335</a:t>
            </a:fld>
            <a:endParaRPr lang="en-US" dirty="0"/>
          </a:p>
        </p:txBody>
      </p:sp>
    </p:spTree>
    <p:extLst>
      <p:ext uri="{BB962C8B-B14F-4D97-AF65-F5344CB8AC3E}">
        <p14:creationId xmlns:p14="http://schemas.microsoft.com/office/powerpoint/2010/main" val="864710010"/>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normal</a:t>
            </a:r>
            <a:r>
              <a:rPr lang="en-US" baseline="0" dirty="0"/>
              <a:t> probability distribution has a complex formula (see Formula 7-4) to find probabilities but we will not need to use it. Instead, we use the table given in Appendix B.3. You can also use Excel to find these probabilities.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336</a:t>
            </a:fld>
            <a:endParaRPr lang="en-US" dirty="0"/>
          </a:p>
        </p:txBody>
      </p:sp>
    </p:spTree>
    <p:extLst>
      <p:ext uri="{BB962C8B-B14F-4D97-AF65-F5344CB8AC3E}">
        <p14:creationId xmlns:p14="http://schemas.microsoft.com/office/powerpoint/2010/main" val="383123814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graphical display of the characteristics of the normal</a:t>
            </a:r>
            <a:r>
              <a:rPr lang="en-US" baseline="0" dirty="0"/>
              <a:t> distribution. </a:t>
            </a:r>
            <a:r>
              <a:rPr lang="en-US" dirty="0"/>
              <a:t>The location</a:t>
            </a:r>
            <a:r>
              <a:rPr lang="en-US" baseline="0" dirty="0"/>
              <a:t> of a normal distribution is determined by the mean which is in the center of the bell-shaped curve. The dispersion or spread of the distribution is determined by the standard deviation. The area below the curve defines probabilities and the total area under the curve is 1.0. Therefore, the area to the left of the mean is .5 and the area to the right of the mean is .5.</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344</a:t>
            </a:fld>
            <a:endParaRPr lang="en-US" dirty="0"/>
          </a:p>
        </p:txBody>
      </p:sp>
    </p:spTree>
    <p:extLst>
      <p:ext uri="{BB962C8B-B14F-4D97-AF65-F5344CB8AC3E}">
        <p14:creationId xmlns:p14="http://schemas.microsoft.com/office/powerpoint/2010/main" val="331389286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not just one normal probability distribution, but a family of them. In the top left chart of length of employee service at three different plants, the</a:t>
            </a:r>
            <a:r>
              <a:rPr lang="en-US" baseline="0" dirty="0"/>
              <a:t> mean is the same but the standard deviations are different. In the bottom chart of box weights of three different cereals, the means are different but the standard deviations are identical. And, in the top right chart of tensile strength of three different cables, we see they have different means and different standard deviations.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345</a:t>
            </a:fld>
            <a:endParaRPr lang="en-US" dirty="0"/>
          </a:p>
        </p:txBody>
      </p:sp>
    </p:spTree>
    <p:extLst>
      <p:ext uri="{BB962C8B-B14F-4D97-AF65-F5344CB8AC3E}">
        <p14:creationId xmlns:p14="http://schemas.microsoft.com/office/powerpoint/2010/main" val="14252895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of normal distributions is unlimited but they can</a:t>
            </a:r>
            <a:r>
              <a:rPr lang="en-US" baseline="0" dirty="0"/>
              <a:t> all be converted to a standard normal probability distribution. </a:t>
            </a:r>
            <a:r>
              <a:rPr lang="en-US" dirty="0"/>
              <a:t>By standardizing a normal probability</a:t>
            </a:r>
            <a:r>
              <a:rPr lang="en-US" baseline="0" dirty="0"/>
              <a:t> distribution, the distance of a value from the mean can be expressed in units of the standard deviation. The results are called z values or z scores.</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347</a:t>
            </a:fld>
            <a:endParaRPr lang="en-US" dirty="0"/>
          </a:p>
        </p:txBody>
      </p:sp>
    </p:spTree>
    <p:extLst>
      <p:ext uri="{BB962C8B-B14F-4D97-AF65-F5344CB8AC3E}">
        <p14:creationId xmlns:p14="http://schemas.microsoft.com/office/powerpoint/2010/main" val="1524850534"/>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idea was first developed by Uber Technologies, which is headquartered in San Francisco, California. A z of 1.00</a:t>
            </a:r>
            <a:r>
              <a:rPr lang="en-US" baseline="0" dirty="0"/>
              <a:t> indicates that a weekly income of $1,100 is one standard deviation above the mean and a z of -1.00 shows that a $900 weekly income is one standard deviation below the mean. Both incomes are the same distance from the mean.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348</a:t>
            </a:fld>
            <a:endParaRPr lang="en-US" dirty="0"/>
          </a:p>
        </p:txBody>
      </p:sp>
    </p:spTree>
    <p:extLst>
      <p:ext uri="{BB962C8B-B14F-4D97-AF65-F5344CB8AC3E}">
        <p14:creationId xmlns:p14="http://schemas.microsoft.com/office/powerpoint/2010/main" val="10174569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Empirical Rule was</a:t>
            </a:r>
            <a:r>
              <a:rPr lang="en-US" baseline="0" dirty="0"/>
              <a:t> introduced in chapter 3. To verify it, use the table found in Appendix B.3 to find a z of 1.00. This corresponds to .3413, so plus and minus 1 standard deviation is .3413*2=.6826 which is approximately 68% of the observations. A z of 2.00 corresponds to .4772, so plus and minus 2 standard deviations equals .4772*2= .9544 or about 95%. And a z of 3.00 corresponds to .4987, so plus and minus 3 standard deviations equals .4987*2= .9974 or practically all at about 99.7%.</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349</a:t>
            </a:fld>
            <a:endParaRPr lang="en-US" dirty="0"/>
          </a:p>
        </p:txBody>
      </p:sp>
    </p:spTree>
    <p:extLst>
      <p:ext uri="{BB962C8B-B14F-4D97-AF65-F5344CB8AC3E}">
        <p14:creationId xmlns:p14="http://schemas.microsoft.com/office/powerpoint/2010/main" val="3320465012"/>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distribution is normal and you know its mean and standard deviation, then you can use the Empirical Rule to find probabilities of plus and</a:t>
            </a:r>
            <a:r>
              <a:rPr lang="en-US" baseline="0" dirty="0"/>
              <a:t>/</a:t>
            </a:r>
            <a:r>
              <a:rPr lang="en-US" dirty="0"/>
              <a:t>or minus 1, 2, or 3 standard deviations.</a:t>
            </a:r>
          </a:p>
        </p:txBody>
      </p:sp>
      <p:sp>
        <p:nvSpPr>
          <p:cNvPr id="4" name="Slide Number Placeholder 3"/>
          <p:cNvSpPr>
            <a:spLocks noGrp="1"/>
          </p:cNvSpPr>
          <p:nvPr>
            <p:ph type="sldNum" sz="quarter" idx="10"/>
          </p:nvPr>
        </p:nvSpPr>
        <p:spPr/>
        <p:txBody>
          <a:bodyPr/>
          <a:lstStyle/>
          <a:p>
            <a:fld id="{7B67C953-863B-418B-800D-0BB9606FF8AB}" type="slidenum">
              <a:rPr lang="en-US" smtClean="0"/>
              <a:t>350</a:t>
            </a:fld>
            <a:endParaRPr lang="en-US" dirty="0"/>
          </a:p>
        </p:txBody>
      </p:sp>
    </p:spTree>
    <p:extLst>
      <p:ext uri="{BB962C8B-B14F-4D97-AF65-F5344CB8AC3E}">
        <p14:creationId xmlns:p14="http://schemas.microsoft.com/office/powerpoint/2010/main" val="19928478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time is never negative,</a:t>
            </a:r>
            <a:r>
              <a:rPr lang="en-US" baseline="0" dirty="0"/>
              <a:t> the exponential variable is always positive.</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352</a:t>
            </a:fld>
            <a:endParaRPr lang="en-US" dirty="0"/>
          </a:p>
        </p:txBody>
      </p:sp>
    </p:spTree>
    <p:extLst>
      <p:ext uri="{BB962C8B-B14F-4D97-AF65-F5344CB8AC3E}">
        <p14:creationId xmlns:p14="http://schemas.microsoft.com/office/powerpoint/2010/main" val="3797620975"/>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the area beyond z or (-z), locate the probability of z in the table and subtract</a:t>
            </a:r>
            <a:r>
              <a:rPr lang="en-US" baseline="0" dirty="0"/>
              <a:t> that probability from .5000. </a:t>
            </a:r>
            <a:r>
              <a:rPr lang="en-US" dirty="0"/>
              <a:t>The probability of finding a driver earning between $790 and $1000 is .4821 and the probability of finding a driver earning less than $790 is .0179. Therefore, 48.21% of drivers earn between $790 and $1000 and 1.79% of drivers earn less than $790.</a:t>
            </a:r>
          </a:p>
        </p:txBody>
      </p:sp>
      <p:sp>
        <p:nvSpPr>
          <p:cNvPr id="4" name="Slide Number Placeholder 3"/>
          <p:cNvSpPr>
            <a:spLocks noGrp="1"/>
          </p:cNvSpPr>
          <p:nvPr>
            <p:ph type="sldNum" sz="quarter" idx="10"/>
          </p:nvPr>
        </p:nvSpPr>
        <p:spPr/>
        <p:txBody>
          <a:bodyPr/>
          <a:lstStyle/>
          <a:p>
            <a:fld id="{7B67C953-863B-418B-800D-0BB9606FF8AB}" type="slidenum">
              <a:rPr lang="en-US" smtClean="0"/>
              <a:t>353</a:t>
            </a:fld>
            <a:endParaRPr lang="en-US" dirty="0"/>
          </a:p>
        </p:txBody>
      </p:sp>
    </p:spTree>
    <p:extLst>
      <p:ext uri="{BB962C8B-B14F-4D97-AF65-F5344CB8AC3E}">
        <p14:creationId xmlns:p14="http://schemas.microsoft.com/office/powerpoint/2010/main" val="152522277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we combine two areas or probabilities</a:t>
            </a:r>
            <a:r>
              <a:rPr lang="en-US" baseline="0" dirty="0"/>
              <a:t> </a:t>
            </a:r>
            <a:r>
              <a:rPr lang="en-US" dirty="0"/>
              <a:t>under the curve;</a:t>
            </a:r>
            <a:r>
              <a:rPr lang="en-US" baseline="0" dirty="0"/>
              <a:t> one area to the right of the mean and one area to the left of the mean. </a:t>
            </a:r>
            <a:r>
              <a:rPr lang="en-US" dirty="0"/>
              <a:t>To find the area between</a:t>
            </a:r>
            <a:r>
              <a:rPr lang="en-US" baseline="0" dirty="0"/>
              <a:t> two points on different sides of the mean, determine the z values and add the corresponding probabilities. Here,</a:t>
            </a:r>
            <a:r>
              <a:rPr lang="en-US" dirty="0"/>
              <a:t> 92.24% of the drivers have</a:t>
            </a:r>
            <a:r>
              <a:rPr lang="en-US" baseline="0" dirty="0"/>
              <a:t> weekly incomes</a:t>
            </a:r>
            <a:r>
              <a:rPr lang="en-US" dirty="0"/>
              <a:t> between $840 and $1,200.</a:t>
            </a:r>
          </a:p>
        </p:txBody>
      </p:sp>
      <p:sp>
        <p:nvSpPr>
          <p:cNvPr id="4" name="Slide Number Placeholder 3"/>
          <p:cNvSpPr>
            <a:spLocks noGrp="1"/>
          </p:cNvSpPr>
          <p:nvPr>
            <p:ph type="sldNum" sz="quarter" idx="10"/>
          </p:nvPr>
        </p:nvSpPr>
        <p:spPr/>
        <p:txBody>
          <a:bodyPr/>
          <a:lstStyle/>
          <a:p>
            <a:fld id="{7B67C953-863B-418B-800D-0BB9606FF8AB}" type="slidenum">
              <a:rPr lang="en-US" smtClean="0"/>
              <a:t>354</a:t>
            </a:fld>
            <a:endParaRPr lang="en-US" dirty="0"/>
          </a:p>
        </p:txBody>
      </p:sp>
    </p:spTree>
    <p:extLst>
      <p:ext uri="{BB962C8B-B14F-4D97-AF65-F5344CB8AC3E}">
        <p14:creationId xmlns:p14="http://schemas.microsoft.com/office/powerpoint/2010/main" val="2600933247"/>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we find the area of</a:t>
            </a:r>
            <a:r>
              <a:rPr lang="en-US" baseline="0" dirty="0"/>
              <a:t> two values on the same side of the mean. To find the area between two points on the same side of the mean, determine the z values and subtract the smaller probability from the larger. In this example, about 6% of the drivers earn between $1,150 and $1,250.</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355</a:t>
            </a:fld>
            <a:endParaRPr lang="en-US" dirty="0"/>
          </a:p>
        </p:txBody>
      </p:sp>
    </p:spTree>
    <p:extLst>
      <p:ext uri="{BB962C8B-B14F-4D97-AF65-F5344CB8AC3E}">
        <p14:creationId xmlns:p14="http://schemas.microsoft.com/office/powerpoint/2010/main" val="38649424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minimum guaranteed mileage should be set at 64,312 miles so that only 4% of the tires will be replaced under this plan.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356</a:t>
            </a:fld>
            <a:endParaRPr lang="en-US" dirty="0"/>
          </a:p>
        </p:txBody>
      </p:sp>
    </p:spTree>
    <p:extLst>
      <p:ext uri="{BB962C8B-B14F-4D97-AF65-F5344CB8AC3E}">
        <p14:creationId xmlns:p14="http://schemas.microsoft.com/office/powerpoint/2010/main" val="1087311122"/>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the area between 0 and z or (-z), look up the probability directly in the table. In this example, the probability of finding</a:t>
            </a:r>
            <a:r>
              <a:rPr lang="en-US" baseline="0" dirty="0"/>
              <a:t> a driver that earns between $1000 and $1100 is .3413 and the probability of finding a driver that earns less than $1,100 is .8413. Therefore, 34.13% of drivers earn between $1000 and $1100 and 84.13% of drivers earn less than $1,100. </a:t>
            </a:r>
            <a:r>
              <a:rPr lang="en-US" dirty="0"/>
              <a:t>You can also use Excel to find probabilities;</a:t>
            </a:r>
            <a:r>
              <a:rPr lang="en-US" baseline="0" dirty="0"/>
              <a:t> the software commands are in Appendix C.</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357</a:t>
            </a:fld>
            <a:endParaRPr lang="en-US" dirty="0"/>
          </a:p>
        </p:txBody>
      </p:sp>
    </p:spTree>
    <p:extLst>
      <p:ext uri="{BB962C8B-B14F-4D97-AF65-F5344CB8AC3E}">
        <p14:creationId xmlns:p14="http://schemas.microsoft.com/office/powerpoint/2010/main" val="1525222775"/>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use the normal distribution (a continuous</a:t>
            </a:r>
            <a:r>
              <a:rPr lang="en-US" baseline="0" dirty="0"/>
              <a:t> distribution) as a substitute for a binomial distribution (a discrete distribution) for large values of n because, as n increases, a binomial gets closer and closer to a normal distribution. But first, you must make sure that that the distribution of interest is really a binomial distribution.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358</a:t>
            </a:fld>
            <a:endParaRPr lang="en-US" dirty="0"/>
          </a:p>
        </p:txBody>
      </p:sp>
    </p:spTree>
    <p:extLst>
      <p:ext uri="{BB962C8B-B14F-4D97-AF65-F5344CB8AC3E}">
        <p14:creationId xmlns:p14="http://schemas.microsoft.com/office/powerpoint/2010/main" val="244959095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Binomial distributions for an </a:t>
                </a:r>
                <a:r>
                  <a:rPr lang="en-US" i="1" dirty="0"/>
                  <a:t>n</a:t>
                </a:r>
                <a:r>
                  <a:rPr lang="en-US" baseline="0" dirty="0"/>
                  <a:t> of 1, 3, and 20 where </a:t>
                </a:r>
                <a14:m>
                  <m:oMath xmlns:m="http://schemas.openxmlformats.org/officeDocument/2006/math">
                    <m:r>
                      <m:rPr>
                        <m:nor/>
                      </m:rPr>
                      <a:rPr lang="en-US" i="0" baseline="0" smtClean="0">
                        <a:latin typeface="Cambria Math"/>
                        <a:ea typeface="Cambria Math"/>
                      </a:rPr>
                      <m:t>π</m:t>
                    </m:r>
                  </m:oMath>
                </a14:m>
                <a:r>
                  <a:rPr lang="en-US" dirty="0"/>
                  <a:t> = .50. As n becomes larger, the shape looks</a:t>
                </a:r>
                <a:r>
                  <a:rPr lang="en-US" baseline="0" dirty="0"/>
                  <a:t> more normal (bell-shaped).</a:t>
                </a:r>
                <a:endParaRPr lang="en-US" dirty="0"/>
              </a:p>
            </p:txBody>
          </p:sp>
        </mc:Choice>
        <mc:Fallback xmlns="">
          <p:sp>
            <p:nvSpPr>
              <p:cNvPr id="3" name="Notes Placeholder 2"/>
              <p:cNvSpPr>
                <a:spLocks noGrp="1"/>
              </p:cNvSpPr>
              <p:nvPr>
                <p:ph type="body" idx="1"/>
              </p:nvPr>
            </p:nvSpPr>
            <p:spPr/>
            <p:txBody>
              <a:bodyPr/>
              <a:lstStyle/>
              <a:p>
                <a:r>
                  <a:rPr lang="en-US" dirty="0" smtClean="0"/>
                  <a:t>Binomial distributions for an </a:t>
                </a:r>
                <a:r>
                  <a:rPr lang="en-US" i="1" dirty="0" smtClean="0"/>
                  <a:t>n</a:t>
                </a:r>
                <a:r>
                  <a:rPr lang="en-US" baseline="0" dirty="0" smtClean="0"/>
                  <a:t> of 1, 3, and 20 where </a:t>
                </a:r>
                <a:r>
                  <a:rPr lang="en-US" i="0" baseline="0" smtClean="0">
                    <a:latin typeface="Cambria Math"/>
                    <a:ea typeface="Cambria Math"/>
                  </a:rPr>
                  <a:t>"π"</a:t>
                </a:r>
                <a:r>
                  <a:rPr lang="en-US" dirty="0" smtClean="0"/>
                  <a:t> = .50</a:t>
                </a:r>
                <a:endParaRPr lang="en-US" dirty="0"/>
              </a:p>
            </p:txBody>
          </p:sp>
        </mc:Fallback>
      </mc:AlternateContent>
      <p:sp>
        <p:nvSpPr>
          <p:cNvPr id="4" name="Slide Number Placeholder 3"/>
          <p:cNvSpPr>
            <a:spLocks noGrp="1"/>
          </p:cNvSpPr>
          <p:nvPr>
            <p:ph type="sldNum" sz="quarter" idx="10"/>
          </p:nvPr>
        </p:nvSpPr>
        <p:spPr/>
        <p:txBody>
          <a:bodyPr/>
          <a:lstStyle/>
          <a:p>
            <a:fld id="{7B67C953-863B-418B-800D-0BB9606FF8AB}" type="slidenum">
              <a:rPr lang="en-US" smtClean="0"/>
              <a:t>359</a:t>
            </a:fld>
            <a:endParaRPr lang="en-US" dirty="0"/>
          </a:p>
        </p:txBody>
      </p:sp>
    </p:spTree>
    <p:extLst>
      <p:ext uri="{BB962C8B-B14F-4D97-AF65-F5344CB8AC3E}">
        <p14:creationId xmlns:p14="http://schemas.microsoft.com/office/powerpoint/2010/main" val="315889626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Calculating</a:t>
            </a:r>
            <a:r>
              <a:rPr lang="en-US" baseline="0" dirty="0"/>
              <a:t> binomials for large sample sizes would be tedious; so working with the normal distribution will involve fewer calculations and is more efficient. The continuity correction factor of .5 is used to extend the continuous value of x, one-half unit in either direction. This correction compensates for approximating a discrete distribution with a continuous distribution.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360</a:t>
            </a:fld>
            <a:endParaRPr lang="en-US" dirty="0"/>
          </a:p>
        </p:txBody>
      </p:sp>
    </p:spTree>
    <p:extLst>
      <p:ext uri="{BB962C8B-B14F-4D97-AF65-F5344CB8AC3E}">
        <p14:creationId xmlns:p14="http://schemas.microsoft.com/office/powerpoint/2010/main" val="628456733"/>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correction process helps to</a:t>
            </a:r>
            <a:r>
              <a:rPr lang="en-US" baseline="0" dirty="0"/>
              <a:t> smooth the discrete distribution to a continuous distribution.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361</a:t>
            </a:fld>
            <a:endParaRPr lang="en-US" dirty="0"/>
          </a:p>
        </p:txBody>
      </p:sp>
    </p:spTree>
    <p:extLst>
      <p:ext uri="{BB962C8B-B14F-4D97-AF65-F5344CB8AC3E}">
        <p14:creationId xmlns:p14="http://schemas.microsoft.com/office/powerpoint/2010/main" val="664897287"/>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example</a:t>
            </a:r>
            <a:r>
              <a:rPr lang="en-US" baseline="0" dirty="0"/>
              <a:t> </a:t>
            </a:r>
            <a:r>
              <a:rPr lang="en-US" dirty="0"/>
              <a:t>meets the conditions for a binomial</a:t>
            </a:r>
            <a:r>
              <a:rPr lang="en-US" baseline="0" dirty="0"/>
              <a:t> distribution. However, it would be time-consuming to use the binomial formula  to calculate this probability; so use the normal distribution. First determine the mean and standard deviation of the binomial distribution. Then use the z formula to determine the area between the mean and an x of 59.5. Use 59.5 according to the first case listed on the preceding slide “finding the probability of </a:t>
            </a:r>
            <a:r>
              <a:rPr lang="en-US" i="1" baseline="0" dirty="0"/>
              <a:t>at least x</a:t>
            </a:r>
            <a:r>
              <a:rPr lang="en-US" baseline="0" dirty="0"/>
              <a:t> occur, use the area above (x - .5)” and (60-.5) = 59.5. Use Appendix B.3 and find a z of .85 corresponds to an area of .3023. Then calculate the area beyond 59.5 by subtracting .5000 - .3023 = .1977. This result is nearly identical with the binomial result of .197.</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362</a:t>
            </a:fld>
            <a:endParaRPr lang="en-US" dirty="0"/>
          </a:p>
        </p:txBody>
      </p:sp>
    </p:spTree>
    <p:extLst>
      <p:ext uri="{BB962C8B-B14F-4D97-AF65-F5344CB8AC3E}">
        <p14:creationId xmlns:p14="http://schemas.microsoft.com/office/powerpoint/2010/main" val="2348861115"/>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This</a:t>
                </a:r>
                <a:r>
                  <a:rPr lang="en-US" baseline="0" dirty="0"/>
                  <a:t> chart shows three exponential distributions. The graphs start at the value of </a:t>
                </a:r>
                <a14:m>
                  <m:oMath xmlns:m="http://schemas.openxmlformats.org/officeDocument/2006/math">
                    <m:r>
                      <m:rPr>
                        <m:nor/>
                      </m:rPr>
                      <a:rPr lang="en-US" i="0" baseline="0" smtClean="0">
                        <a:latin typeface="Cambria Math"/>
                        <a:ea typeface="Cambria Math"/>
                      </a:rPr>
                      <m:t>λ</m:t>
                    </m:r>
                  </m:oMath>
                </a14:m>
                <a:r>
                  <a:rPr lang="en-US" baseline="0" dirty="0"/>
                  <a:t> when the random variable’s x value is 0 and then declines steadily as we move to the right with increasing values of x.  Compare the shapes of the different exponential distributions as </a:t>
                </a:r>
                <a14:m>
                  <m:oMath xmlns:m="http://schemas.openxmlformats.org/officeDocument/2006/math">
                    <m:r>
                      <m:rPr>
                        <m:nor/>
                      </m:rPr>
                      <a:rPr lang="en-US" i="0" baseline="0" smtClean="0">
                        <a:latin typeface="Cambria Math"/>
                        <a:ea typeface="Cambria Math"/>
                      </a:rPr>
                      <m:t>λ</m:t>
                    </m:r>
                  </m:oMath>
                </a14:m>
                <a:r>
                  <a:rPr lang="en-US" baseline="0" dirty="0"/>
                  <a:t> changes from 1/3 to 1 to 2.</a:t>
                </a:r>
                <a:endParaRPr lang="en-US" dirty="0"/>
              </a:p>
            </p:txBody>
          </p:sp>
        </mc:Choice>
        <mc:Fallback xmlns="">
          <p:sp>
            <p:nvSpPr>
              <p:cNvPr id="3" name="Notes Placeholder 2"/>
              <p:cNvSpPr>
                <a:spLocks noGrp="1"/>
              </p:cNvSpPr>
              <p:nvPr>
                <p:ph type="body" idx="1"/>
              </p:nvPr>
            </p:nvSpPr>
            <p:spPr/>
            <p:txBody>
              <a:bodyPr/>
              <a:lstStyle/>
              <a:p>
                <a:r>
                  <a:rPr lang="en-US" dirty="0" smtClean="0"/>
                  <a:t>This</a:t>
                </a:r>
                <a:r>
                  <a:rPr lang="en-US" baseline="0" dirty="0" smtClean="0"/>
                  <a:t> chart shows three exponential distributions. The graphs start at the value of </a:t>
                </a:r>
                <a:r>
                  <a:rPr lang="en-US" i="0" baseline="0" smtClean="0">
                    <a:latin typeface="Cambria Math"/>
                    <a:ea typeface="Cambria Math"/>
                  </a:rPr>
                  <a:t>"λ"</a:t>
                </a:r>
                <a:r>
                  <a:rPr lang="en-US" baseline="0" dirty="0" smtClean="0"/>
                  <a:t> when the random variable’s x value is 0 and then declines steadily as we move to the right with increasing values of x.  Compare the shapes of the different exponential distributions as </a:t>
                </a:r>
                <a:r>
                  <a:rPr lang="en-US" i="0" baseline="0" smtClean="0">
                    <a:latin typeface="Cambria Math"/>
                    <a:ea typeface="Cambria Math"/>
                  </a:rPr>
                  <a:t>"λ"</a:t>
                </a:r>
                <a:r>
                  <a:rPr lang="en-US" baseline="0" dirty="0" smtClean="0"/>
                  <a:t> changes from 1/3 to 1 to 2.</a:t>
                </a:r>
                <a:endParaRPr lang="en-US" dirty="0"/>
              </a:p>
            </p:txBody>
          </p:sp>
        </mc:Fallback>
      </mc:AlternateContent>
      <p:sp>
        <p:nvSpPr>
          <p:cNvPr id="4" name="Slide Number Placeholder 3"/>
          <p:cNvSpPr>
            <a:spLocks noGrp="1"/>
          </p:cNvSpPr>
          <p:nvPr>
            <p:ph type="sldNum" sz="quarter" idx="10"/>
          </p:nvPr>
        </p:nvSpPr>
        <p:spPr/>
        <p:txBody>
          <a:bodyPr/>
          <a:lstStyle/>
          <a:p>
            <a:fld id="{7B67C953-863B-418B-800D-0BB9606FF8AB}" type="slidenum">
              <a:rPr lang="en-US" smtClean="0"/>
              <a:t>363</a:t>
            </a:fld>
            <a:endParaRPr lang="en-US" dirty="0"/>
          </a:p>
        </p:txBody>
      </p:sp>
    </p:spTree>
    <p:extLst>
      <p:ext uri="{BB962C8B-B14F-4D97-AF65-F5344CB8AC3E}">
        <p14:creationId xmlns:p14="http://schemas.microsoft.com/office/powerpoint/2010/main" val="2061257548"/>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continuous distributions, we do not find the probability that a particular value of x</a:t>
            </a:r>
            <a:r>
              <a:rPr lang="en-US" baseline="0" dirty="0"/>
              <a:t> </a:t>
            </a:r>
            <a:r>
              <a:rPr lang="en-US" dirty="0"/>
              <a:t>occurs but rather, the probability</a:t>
            </a:r>
            <a:r>
              <a:rPr lang="en-US" baseline="0" dirty="0"/>
              <a:t> that a random variable x occurs in a specified interval. </a:t>
            </a:r>
            <a:r>
              <a:rPr lang="en-US" dirty="0"/>
              <a:t>T</a:t>
            </a:r>
            <a:r>
              <a:rPr lang="en-US" baseline="0" dirty="0"/>
              <a:t>he area of that interval under the curve is the probability and rather than use a table, we use a formula. In the formula, e represents a constant 2.71828. The mean and the standard deviation are equal in an exponential distribution.</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364</a:t>
            </a:fld>
            <a:endParaRPr lang="en-US" dirty="0"/>
          </a:p>
        </p:txBody>
      </p:sp>
    </p:spTree>
    <p:extLst>
      <p:ext uri="{BB962C8B-B14F-4D97-AF65-F5344CB8AC3E}">
        <p14:creationId xmlns:p14="http://schemas.microsoft.com/office/powerpoint/2010/main" val="1806812678"/>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Use formula 7-7 to find this probability with a </a:t>
                </a:r>
                <a14:m>
                  <m:oMath xmlns:m="http://schemas.openxmlformats.org/officeDocument/2006/math">
                    <m:r>
                      <m:rPr>
                        <m:nor/>
                      </m:rPr>
                      <a:rPr lang="en-US" i="0" smtClean="0">
                        <a:latin typeface="Cambria Math"/>
                        <a:ea typeface="Cambria Math"/>
                      </a:rPr>
                      <m:t>λ</m:t>
                    </m:r>
                    <m:r>
                      <m:rPr>
                        <m:nor/>
                      </m:rPr>
                      <a:rPr lang="en-US" b="0" i="0" smtClean="0">
                        <a:latin typeface="Cambria Math"/>
                        <a:ea typeface="Cambria Math"/>
                      </a:rPr>
                      <m:t> = 1/20 </m:t>
                    </m:r>
                    <m:r>
                      <m:rPr>
                        <m:nor/>
                      </m:rPr>
                      <a:rPr lang="en-US" b="0" i="0" smtClean="0">
                        <a:latin typeface="Cambria Math"/>
                        <a:ea typeface="Cambria Math"/>
                      </a:rPr>
                      <m:t>and</m:t>
                    </m:r>
                    <m:r>
                      <m:rPr>
                        <m:nor/>
                      </m:rPr>
                      <a:rPr lang="en-US" b="0" i="0" smtClean="0">
                        <a:latin typeface="Cambria Math"/>
                        <a:ea typeface="Cambria Math"/>
                      </a:rPr>
                      <m:t> </m:t>
                    </m:r>
                    <m:r>
                      <m:rPr>
                        <m:nor/>
                      </m:rPr>
                      <a:rPr lang="en-US" b="0" i="0" smtClean="0">
                        <a:latin typeface="Cambria Math"/>
                        <a:ea typeface="Cambria Math"/>
                      </a:rPr>
                      <m:t>x</m:t>
                    </m:r>
                    <m:r>
                      <m:rPr>
                        <m:nor/>
                      </m:rPr>
                      <a:rPr lang="en-US" b="0" i="0" smtClean="0">
                        <a:latin typeface="Cambria Math"/>
                        <a:ea typeface="Cambria Math"/>
                      </a:rPr>
                      <m:t>=5.</m:t>
                    </m:r>
                  </m:oMath>
                </a14:m>
                <a:r>
                  <a:rPr lang="en-US" dirty="0"/>
                  <a:t> We</a:t>
                </a:r>
                <a:r>
                  <a:rPr lang="en-US" baseline="0" dirty="0"/>
                  <a:t> conclude there is a 22% chance the next order will arrive in less than 5 seconds and we see this is in the left-tail area of the exponential distribution.</a:t>
                </a:r>
                <a:endParaRPr lang="en-US" dirty="0"/>
              </a:p>
            </p:txBody>
          </p:sp>
        </mc:Choice>
        <mc:Fallback xmlns="">
          <p:sp>
            <p:nvSpPr>
              <p:cNvPr id="3" name="Notes Placeholder 2"/>
              <p:cNvSpPr>
                <a:spLocks noGrp="1"/>
              </p:cNvSpPr>
              <p:nvPr>
                <p:ph type="body" idx="1"/>
              </p:nvPr>
            </p:nvSpPr>
            <p:spPr/>
            <p:txBody>
              <a:bodyPr/>
              <a:lstStyle/>
              <a:p>
                <a:r>
                  <a:rPr lang="en-US" dirty="0" smtClean="0"/>
                  <a:t>Use formula 7-7 to find this probability with a </a:t>
                </a:r>
                <a:r>
                  <a:rPr lang="en-US" i="0" smtClean="0">
                    <a:latin typeface="Cambria Math"/>
                    <a:ea typeface="Cambria Math"/>
                  </a:rPr>
                  <a:t>"λ</a:t>
                </a:r>
                <a:r>
                  <a:rPr lang="en-US" b="0" i="0" smtClean="0">
                    <a:latin typeface="Cambria Math"/>
                    <a:ea typeface="Cambria Math"/>
                  </a:rPr>
                  <a:t> = 1/20 and x=5."</a:t>
                </a:r>
                <a:r>
                  <a:rPr lang="en-US" dirty="0" smtClean="0"/>
                  <a:t> We</a:t>
                </a:r>
                <a:r>
                  <a:rPr lang="en-US" baseline="0" dirty="0" smtClean="0"/>
                  <a:t> conclude there is a 22% chance the next order will arrive in less than 5 seconds and we see this is in the left-tail area of the exponential distribution.</a:t>
                </a:r>
                <a:endParaRPr lang="en-US" dirty="0"/>
              </a:p>
            </p:txBody>
          </p:sp>
        </mc:Fallback>
      </mc:AlternateContent>
      <p:sp>
        <p:nvSpPr>
          <p:cNvPr id="4" name="Slide Number Placeholder 3"/>
          <p:cNvSpPr>
            <a:spLocks noGrp="1"/>
          </p:cNvSpPr>
          <p:nvPr>
            <p:ph type="sldNum" sz="quarter" idx="10"/>
          </p:nvPr>
        </p:nvSpPr>
        <p:spPr/>
        <p:txBody>
          <a:bodyPr/>
          <a:lstStyle/>
          <a:p>
            <a:fld id="{7B67C953-863B-418B-800D-0BB9606FF8AB}" type="slidenum">
              <a:rPr lang="en-US" smtClean="0"/>
              <a:t>365</a:t>
            </a:fld>
            <a:endParaRPr lang="en-US" dirty="0"/>
          </a:p>
        </p:txBody>
      </p:sp>
    </p:spTree>
    <p:extLst>
      <p:ext uri="{BB962C8B-B14F-4D97-AF65-F5344CB8AC3E}">
        <p14:creationId xmlns:p14="http://schemas.microsoft.com/office/powerpoint/2010/main" val="314218330"/>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When we wish</a:t>
                </a:r>
                <a:r>
                  <a:rPr lang="en-US" baseline="0" dirty="0"/>
                  <a:t> to find a probability in the right-tail area you can first use the formula 7-7 to find the probability an order arrives in less than 40 seconds and then use the complement rule. But 1-(1-</a:t>
                </a:r>
                <a:r>
                  <a:rPr lang="en-US" dirty="0"/>
                  <a:t>e</a:t>
                </a:r>
                <a:r>
                  <a:rPr lang="en-US" baseline="30000" dirty="0"/>
                  <a:t>-</a:t>
                </a:r>
                <a14:m>
                  <m:oMath xmlns:m="http://schemas.openxmlformats.org/officeDocument/2006/math">
                    <m:r>
                      <m:rPr>
                        <m:nor/>
                      </m:rPr>
                      <a:rPr lang="en-US" baseline="30000" dirty="0">
                        <a:latin typeface="Cambria Math"/>
                        <a:ea typeface="Cambria Math"/>
                      </a:rPr>
                      <m:t>λx</m:t>
                    </m:r>
                  </m:oMath>
                </a14:m>
                <a:r>
                  <a:rPr lang="en-US" baseline="0" dirty="0"/>
                  <a:t>) = </a:t>
                </a:r>
                <a:r>
                  <a:rPr lang="en-US" dirty="0"/>
                  <a:t>e</a:t>
                </a:r>
                <a:r>
                  <a:rPr lang="en-US" baseline="30000" dirty="0"/>
                  <a:t>-</a:t>
                </a:r>
                <a14:m>
                  <m:oMath xmlns:m="http://schemas.openxmlformats.org/officeDocument/2006/math">
                    <m:r>
                      <m:rPr>
                        <m:nor/>
                      </m:rPr>
                      <a:rPr lang="en-US" baseline="30000" dirty="0">
                        <a:latin typeface="Cambria Math"/>
                        <a:ea typeface="Cambria Math"/>
                      </a:rPr>
                      <m:t>λx</m:t>
                    </m:r>
                  </m:oMath>
                </a14:m>
                <a:r>
                  <a:rPr lang="en-US" dirty="0">
                    <a:solidFill>
                      <a:srgbClr val="00B050"/>
                    </a:solidFill>
                  </a:rPr>
                  <a:t>; so we can just use this. Here, we find the likelihood</a:t>
                </a:r>
                <a:r>
                  <a:rPr lang="en-US" baseline="0" dirty="0">
                    <a:solidFill>
                      <a:srgbClr val="00B050"/>
                    </a:solidFill>
                  </a:rPr>
                  <a:t> that it will be 40 seconds or more before the next order is received at the pharmacy is 13.5%.</a:t>
                </a:r>
                <a:endParaRPr lang="en-US" dirty="0">
                  <a:solidFill>
                    <a:srgbClr val="00B05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mc:Choice>
        <mc:Fallback xmlns="">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When we wish</a:t>
                </a:r>
                <a:r>
                  <a:rPr lang="en-US" baseline="0" dirty="0" smtClean="0"/>
                  <a:t> to find a probability in the right-tail area you can first use the formula 7-7 to find the probability an order arrives in less than 40 seconds and then use the complement rule. But 1-(1-</a:t>
                </a:r>
                <a:r>
                  <a:rPr lang="en-US" dirty="0" smtClean="0"/>
                  <a:t>e</a:t>
                </a:r>
                <a:r>
                  <a:rPr lang="en-US" baseline="30000" dirty="0"/>
                  <a:t>-</a:t>
                </a:r>
                <a:r>
                  <a:rPr lang="en-US" i="0" baseline="30000" dirty="0">
                    <a:latin typeface="Cambria Math"/>
                    <a:ea typeface="Cambria Math"/>
                  </a:rPr>
                  <a:t>"λx"</a:t>
                </a:r>
                <a:r>
                  <a:rPr lang="en-US" baseline="0" dirty="0" smtClean="0"/>
                  <a:t>) = </a:t>
                </a:r>
                <a:r>
                  <a:rPr lang="en-US" dirty="0" smtClean="0"/>
                  <a:t>e</a:t>
                </a:r>
                <a:r>
                  <a:rPr lang="en-US" baseline="30000" dirty="0" smtClean="0"/>
                  <a:t>-</a:t>
                </a:r>
                <a:r>
                  <a:rPr lang="en-US" i="0" baseline="30000" dirty="0">
                    <a:latin typeface="Cambria Math"/>
                    <a:ea typeface="Cambria Math"/>
                  </a:rPr>
                  <a:t>"λx"</a:t>
                </a:r>
                <a:r>
                  <a:rPr lang="en-US" dirty="0" smtClean="0">
                    <a:solidFill>
                      <a:srgbClr val="00B050"/>
                    </a:solidFill>
                  </a:rPr>
                  <a:t>; so we can just use this. Here, we find the likelihood</a:t>
                </a:r>
                <a:r>
                  <a:rPr lang="en-US" baseline="0" dirty="0" smtClean="0">
                    <a:solidFill>
                      <a:srgbClr val="00B050"/>
                    </a:solidFill>
                  </a:rPr>
                  <a:t> that it will be 40 seconds or more before the next order is received at the pharmacy is 13.5%.</a:t>
                </a:r>
                <a:endParaRPr lang="en-US" dirty="0" smtClean="0">
                  <a:solidFill>
                    <a:srgbClr val="00B050"/>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mc:Fallback>
      </mc:AlternateContent>
      <p:sp>
        <p:nvSpPr>
          <p:cNvPr id="4" name="Slide Number Placeholder 3"/>
          <p:cNvSpPr>
            <a:spLocks noGrp="1"/>
          </p:cNvSpPr>
          <p:nvPr>
            <p:ph type="sldNum" sz="quarter" idx="10"/>
          </p:nvPr>
        </p:nvSpPr>
        <p:spPr/>
        <p:txBody>
          <a:bodyPr/>
          <a:lstStyle/>
          <a:p>
            <a:fld id="{7B67C953-863B-418B-800D-0BB9606FF8AB}" type="slidenum">
              <a:rPr lang="en-US" smtClean="0"/>
              <a:t>366</a:t>
            </a:fld>
            <a:endParaRPr lang="en-US" dirty="0"/>
          </a:p>
        </p:txBody>
      </p:sp>
    </p:spTree>
    <p:extLst>
      <p:ext uri="{BB962C8B-B14F-4D97-AF65-F5344CB8AC3E}">
        <p14:creationId xmlns:p14="http://schemas.microsoft.com/office/powerpoint/2010/main" val="3025328763"/>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example, if</a:t>
            </a:r>
            <a:r>
              <a:rPr lang="en-US" dirty="0"/>
              <a:t> you have a z=1.50,</a:t>
            </a:r>
            <a:r>
              <a:rPr lang="en-US" baseline="0" dirty="0"/>
              <a:t> this reflects an area (or probability) of .4332. The entire table can be found in Appendix B.3. </a:t>
            </a:r>
            <a:endParaRPr lang="en-US" dirty="0"/>
          </a:p>
        </p:txBody>
      </p:sp>
      <p:sp>
        <p:nvSpPr>
          <p:cNvPr id="4" name="Slide Number Placeholder 3"/>
          <p:cNvSpPr>
            <a:spLocks noGrp="1"/>
          </p:cNvSpPr>
          <p:nvPr>
            <p:ph type="sldNum" sz="quarter" idx="10"/>
          </p:nvPr>
        </p:nvSpPr>
        <p:spPr/>
        <p:txBody>
          <a:bodyPr/>
          <a:lstStyle/>
          <a:p>
            <a:fld id="{7B67C953-863B-418B-800D-0BB9606FF8AB}" type="slidenum">
              <a:rPr lang="en-US" smtClean="0"/>
              <a:t>369</a:t>
            </a:fld>
            <a:endParaRPr lang="en-US" dirty="0"/>
          </a:p>
        </p:txBody>
      </p:sp>
    </p:spTree>
    <p:extLst>
      <p:ext uri="{BB962C8B-B14F-4D97-AF65-F5344CB8AC3E}">
        <p14:creationId xmlns:p14="http://schemas.microsoft.com/office/powerpoint/2010/main" val="187373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17" name="Footer Placeholder 16"/>
          <p:cNvSpPr>
            <a:spLocks noGrp="1"/>
          </p:cNvSpPr>
          <p:nvPr>
            <p:ph type="ftr" sz="quarter" idx="11"/>
          </p:nvPr>
        </p:nvSpPr>
        <p:spPr>
          <a:xfrm>
            <a:off x="2438400" y="6355080"/>
            <a:ext cx="3934968" cy="365760"/>
          </a:xfrm>
        </p:spPr>
        <p:txBody>
          <a:bodyPr/>
          <a:lstStyle>
            <a:lvl1pPr>
              <a:defRPr sz="1000"/>
            </a:lvl1pPr>
          </a:lstStyle>
          <a:p>
            <a:r>
              <a:rPr lang="en-US" dirty="0"/>
              <a:t>Copyright 2018 by McGraw-Hill Education.  All rights reserved.</a:t>
            </a:r>
          </a:p>
        </p:txBody>
      </p:sp>
      <p:sp>
        <p:nvSpPr>
          <p:cNvPr id="29" name="Slide Number Placeholder 28"/>
          <p:cNvSpPr>
            <a:spLocks noGrp="1"/>
          </p:cNvSpPr>
          <p:nvPr>
            <p:ph type="sldNum" sz="quarter" idx="12"/>
          </p:nvPr>
        </p:nvSpPr>
        <p:spPr>
          <a:xfrm>
            <a:off x="1216152" y="6355080"/>
            <a:ext cx="1219200" cy="365760"/>
          </a:xfrm>
        </p:spPr>
        <p:txBody>
          <a:bodyPr/>
          <a:lstStyle/>
          <a:p>
            <a:r>
              <a:rPr lang="en-US" dirty="0"/>
              <a:t>1-</a:t>
            </a:r>
            <a:fld id="{A68F1C3D-7991-4430-8FD2-6BE0AA8A1311}"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Footer Placeholder 4"/>
          <p:cNvSpPr>
            <a:spLocks noGrp="1"/>
          </p:cNvSpPr>
          <p:nvPr>
            <p:ph type="ftr" sz="quarter" idx="11"/>
          </p:nvPr>
        </p:nvSpPr>
        <p:spPr>
          <a:xfrm>
            <a:off x="2057400" y="6356350"/>
            <a:ext cx="4346448" cy="365760"/>
          </a:xfrm>
        </p:spPr>
        <p:txBody>
          <a:bodyPr/>
          <a:lstStyle>
            <a:lvl1pPr>
              <a:defRPr sz="1200" baseline="0"/>
            </a:lvl1pPr>
          </a:lstStyle>
          <a:p>
            <a:r>
              <a:rPr lang="en-US" dirty="0"/>
              <a:t>Copyright 2018 by McGraw-Hill Education.  All rights reserved.</a:t>
            </a:r>
          </a:p>
        </p:txBody>
      </p:sp>
      <p:sp>
        <p:nvSpPr>
          <p:cNvPr id="6" name="Slide Number Placeholder 5"/>
          <p:cNvSpPr>
            <a:spLocks noGrp="1"/>
          </p:cNvSpPr>
          <p:nvPr>
            <p:ph type="sldNum" sz="quarter" idx="12"/>
          </p:nvPr>
        </p:nvSpPr>
        <p:spPr/>
        <p:txBody>
          <a:bodyPr/>
          <a:lstStyle/>
          <a:p>
            <a:r>
              <a:rPr lang="en-US" dirty="0"/>
              <a:t>1-</a:t>
            </a:r>
            <a:fld id="{F38DF745-7D3F-47F4-83A3-874385CFAA69}"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a:t>Copyright 2018 by McGraw-Hill Education.  All rights reserved.</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A68F1C3D-7991-4430-8FD2-6BE0AA8A1311}" type="slidenum">
              <a:rPr lang="en-US" smtClean="0"/>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6" name="Footer Placeholder 5"/>
          <p:cNvSpPr>
            <a:spLocks noGrp="1"/>
          </p:cNvSpPr>
          <p:nvPr>
            <p:ph type="ftr" sz="quarter" idx="11"/>
          </p:nvPr>
        </p:nvSpPr>
        <p:spPr>
          <a:xfrm>
            <a:off x="1905000" y="6356350"/>
            <a:ext cx="4498848" cy="365760"/>
          </a:xfrm>
        </p:spPr>
        <p:txBody>
          <a:bodyPr/>
          <a:lstStyle>
            <a:lvl1pPr>
              <a:defRPr sz="1200"/>
            </a:lvl1pPr>
          </a:lstStyle>
          <a:p>
            <a:r>
              <a:rPr lang="en-US" dirty="0"/>
              <a:t>Copyright 2018 by McGraw-Hill Education.  All rights reserved.</a:t>
            </a:r>
          </a:p>
        </p:txBody>
      </p:sp>
      <p:sp>
        <p:nvSpPr>
          <p:cNvPr id="7" name="Slide Number Placeholder 6"/>
          <p:cNvSpPr>
            <a:spLocks noGrp="1"/>
          </p:cNvSpPr>
          <p:nvPr>
            <p:ph type="sldNum" sz="quarter" idx="12"/>
          </p:nvPr>
        </p:nvSpPr>
        <p:spPr/>
        <p:txBody>
          <a:bodyPr/>
          <a:lstStyle/>
          <a:p>
            <a:r>
              <a:rPr lang="en-US" dirty="0"/>
              <a:t>1-</a:t>
            </a:r>
            <a:fld id="{A68F1C3D-7991-4430-8FD2-6BE0AA8A1311}"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8" name="Footer Placeholder 7"/>
          <p:cNvSpPr>
            <a:spLocks noGrp="1"/>
          </p:cNvSpPr>
          <p:nvPr>
            <p:ph type="ftr" sz="quarter" idx="11"/>
          </p:nvPr>
        </p:nvSpPr>
        <p:spPr>
          <a:xfrm>
            <a:off x="1828800" y="6356350"/>
            <a:ext cx="4575048" cy="365760"/>
          </a:xfrm>
        </p:spPr>
        <p:txBody>
          <a:bodyPr/>
          <a:lstStyle>
            <a:lvl1pPr>
              <a:defRPr sz="1200"/>
            </a:lvl1pPr>
          </a:lstStyle>
          <a:p>
            <a:r>
              <a:rPr lang="en-US" dirty="0"/>
              <a:t>Copyright 2018 by McGraw-Hill Education.  All rights reserved.</a:t>
            </a:r>
          </a:p>
        </p:txBody>
      </p:sp>
      <p:sp>
        <p:nvSpPr>
          <p:cNvPr id="9" name="Slide Number Placeholder 8"/>
          <p:cNvSpPr>
            <a:spLocks noGrp="1"/>
          </p:cNvSpPr>
          <p:nvPr>
            <p:ph type="sldNum" sz="quarter" idx="12"/>
          </p:nvPr>
        </p:nvSpPr>
        <p:spPr/>
        <p:txBody>
          <a:bodyPr/>
          <a:lstStyle/>
          <a:p>
            <a:r>
              <a:rPr lang="en-US" dirty="0"/>
              <a:t>1-</a:t>
            </a:r>
            <a:fld id="{A68F1C3D-7991-4430-8FD2-6BE0AA8A1311}"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4" name="Footer Placeholder 3"/>
          <p:cNvSpPr>
            <a:spLocks noGrp="1"/>
          </p:cNvSpPr>
          <p:nvPr>
            <p:ph type="ftr" sz="quarter" idx="11"/>
          </p:nvPr>
        </p:nvSpPr>
        <p:spPr>
          <a:xfrm>
            <a:off x="2209800" y="6356350"/>
            <a:ext cx="4194048" cy="365760"/>
          </a:xfrm>
        </p:spPr>
        <p:txBody>
          <a:bodyPr/>
          <a:lstStyle>
            <a:lvl1pPr>
              <a:defRPr sz="1200"/>
            </a:lvl1pPr>
          </a:lstStyle>
          <a:p>
            <a:r>
              <a:rPr lang="en-US" dirty="0"/>
              <a:t>Copyright 2018 by McGraw-Hill Education.  All rights reserved.</a:t>
            </a:r>
          </a:p>
        </p:txBody>
      </p:sp>
      <p:sp>
        <p:nvSpPr>
          <p:cNvPr id="5" name="Slide Number Placeholder 4"/>
          <p:cNvSpPr>
            <a:spLocks noGrp="1"/>
          </p:cNvSpPr>
          <p:nvPr>
            <p:ph type="sldNum" sz="quarter" idx="12"/>
          </p:nvPr>
        </p:nvSpPr>
        <p:spPr/>
        <p:txBody>
          <a:bodyPr/>
          <a:lstStyle/>
          <a:p>
            <a:r>
              <a:rPr lang="en-US" dirty="0"/>
              <a:t>1-</a:t>
            </a:r>
            <a:fld id="{A68F1C3D-7991-4430-8FD2-6BE0AA8A1311}"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133600" y="6356350"/>
            <a:ext cx="4270248" cy="365760"/>
          </a:xfrm>
        </p:spPr>
        <p:txBody>
          <a:bodyPr/>
          <a:lstStyle>
            <a:lvl1pPr>
              <a:defRPr sz="1200"/>
            </a:lvl1pPr>
          </a:lstStyle>
          <a:p>
            <a:r>
              <a:rPr lang="en-US" dirty="0"/>
              <a:t>Copyright 2018 by McGraw-Hill Education.  All rights reserved.</a:t>
            </a:r>
          </a:p>
        </p:txBody>
      </p:sp>
      <p:sp>
        <p:nvSpPr>
          <p:cNvPr id="4" name="Slide Number Placeholder 3"/>
          <p:cNvSpPr>
            <a:spLocks noGrp="1"/>
          </p:cNvSpPr>
          <p:nvPr>
            <p:ph type="sldNum" sz="quarter" idx="12"/>
          </p:nvPr>
        </p:nvSpPr>
        <p:spPr/>
        <p:txBody>
          <a:bodyPr/>
          <a:lstStyle/>
          <a:p>
            <a:r>
              <a:rPr lang="en-US" dirty="0"/>
              <a:t>1-</a:t>
            </a:r>
            <a:fld id="{A68F1C3D-7991-4430-8FD2-6BE0AA8A1311}"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Copyright 2018 by McGraw-Hill Education.  All rights reserved.</a:t>
            </a:r>
            <a:endParaRPr lang="en-US" dirty="0"/>
          </a:p>
        </p:txBody>
      </p:sp>
      <p:sp>
        <p:nvSpPr>
          <p:cNvPr id="7" name="Slide Number Placeholder 6"/>
          <p:cNvSpPr>
            <a:spLocks noGrp="1"/>
          </p:cNvSpPr>
          <p:nvPr>
            <p:ph type="sldNum" sz="quarter" idx="12"/>
          </p:nvPr>
        </p:nvSpPr>
        <p:spPr/>
        <p:txBody>
          <a:bodyPr/>
          <a:lstStyle/>
          <a:p>
            <a:fld id="{A68F1C3D-7991-4430-8FD2-6BE0AA8A1311}" type="slidenum">
              <a:rPr lang="en-US" smtClean="0"/>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Copyright 2018 by McGraw-Hill Education.  All rights reserved.</a:t>
            </a:r>
            <a:endParaRPr lang="en-US" dirty="0"/>
          </a:p>
        </p:txBody>
      </p:sp>
      <p:sp>
        <p:nvSpPr>
          <p:cNvPr id="7" name="Slide Number Placeholder 6"/>
          <p:cNvSpPr>
            <a:spLocks noGrp="1"/>
          </p:cNvSpPr>
          <p:nvPr>
            <p:ph type="sldNum" sz="quarter" idx="12"/>
          </p:nvPr>
        </p:nvSpPr>
        <p:spPr/>
        <p:txBody>
          <a:bodyPr/>
          <a:lstStyle/>
          <a:p>
            <a:fld id="{A68F1C3D-7991-4430-8FD2-6BE0AA8A1311}" type="slidenum">
              <a:rPr lang="en-US" smtClean="0"/>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Copyright 2018 by McGraw-Hill Education.  All rights reserved.</a:t>
            </a:r>
            <a:endParaRPr lang="en-US" dirty="0"/>
          </a:p>
        </p:txBody>
      </p:sp>
      <p:sp>
        <p:nvSpPr>
          <p:cNvPr id="6" name="Slide Number Placeholder 5"/>
          <p:cNvSpPr>
            <a:spLocks noGrp="1"/>
          </p:cNvSpPr>
          <p:nvPr>
            <p:ph type="sldNum" sz="quarter" idx="12"/>
          </p:nvPr>
        </p:nvSpPr>
        <p:spPr/>
        <p:txBody>
          <a:bodyPr/>
          <a:lstStyle/>
          <a:p>
            <a:fld id="{A68F1C3D-7991-4430-8FD2-6BE0AA8A131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Copyright 2018 by McGraw-Hill Education.  All rights reserved.</a:t>
            </a:r>
            <a:endParaRPr lang="en-US" dirty="0"/>
          </a:p>
        </p:txBody>
      </p:sp>
      <p:sp>
        <p:nvSpPr>
          <p:cNvPr id="6" name="Slide Number Placeholder 5"/>
          <p:cNvSpPr>
            <a:spLocks noGrp="1"/>
          </p:cNvSpPr>
          <p:nvPr>
            <p:ph type="sldNum" sz="quarter" idx="12"/>
          </p:nvPr>
        </p:nvSpPr>
        <p:spPr/>
        <p:txBody>
          <a:bodyPr/>
          <a:lstStyle/>
          <a:p>
            <a:fld id="{A68F1C3D-7991-4430-8FD2-6BE0AA8A1311}" type="slidenum">
              <a:rPr lang="en-US" smtClean="0"/>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36812-84DB-494D-A537-1F0068B3F0FE}"/>
              </a:ext>
            </a:extLst>
          </p:cNvPr>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B6D96E-51D6-43A6-82CC-8CB0E36B5070}"/>
              </a:ext>
            </a:extLst>
          </p:cNvPr>
          <p:cNvSpPr>
            <a:spLocks noGrp="1"/>
          </p:cNvSpPr>
          <p:nvPr>
            <p:ph type="body" sz="half" idx="1"/>
          </p:nvPr>
        </p:nvSpPr>
        <p:spPr>
          <a:xfrm>
            <a:off x="457200" y="1600200"/>
            <a:ext cx="8229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DE8577-F041-4BD2-8E02-2C090AAB0416}"/>
              </a:ext>
            </a:extLst>
          </p:cNvPr>
          <p:cNvSpPr>
            <a:spLocks noGrp="1"/>
          </p:cNvSpPr>
          <p:nvPr>
            <p:ph sz="half" idx="2"/>
          </p:nvPr>
        </p:nvSpPr>
        <p:spPr>
          <a:xfrm>
            <a:off x="457200" y="3938588"/>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01CC095-4172-4686-94D8-7463440438DA}"/>
              </a:ext>
            </a:extLst>
          </p:cNvPr>
          <p:cNvSpPr>
            <a:spLocks noGrp="1"/>
          </p:cNvSpPr>
          <p:nvPr>
            <p:ph type="dt" sz="half" idx="10"/>
          </p:nvPr>
        </p:nvSpPr>
        <p:spPr>
          <a:xfrm>
            <a:off x="457200" y="6245225"/>
            <a:ext cx="2133600" cy="476250"/>
          </a:xfrm>
        </p:spPr>
        <p:txBody>
          <a:bodyPr/>
          <a:lstStyle>
            <a:lvl1pPr>
              <a:defRPr/>
            </a:lvl1pPr>
          </a:lstStyle>
          <a:p>
            <a:endParaRPr lang="en-US" altLang="en-US" dirty="0"/>
          </a:p>
        </p:txBody>
      </p:sp>
      <p:sp>
        <p:nvSpPr>
          <p:cNvPr id="6" name="Footer Placeholder 5">
            <a:extLst>
              <a:ext uri="{FF2B5EF4-FFF2-40B4-BE49-F238E27FC236}">
                <a16:creationId xmlns:a16="http://schemas.microsoft.com/office/drawing/2014/main" id="{E1E1D1E8-EAC0-4A57-A25B-A801A1B3D88D}"/>
              </a:ext>
            </a:extLst>
          </p:cNvPr>
          <p:cNvSpPr>
            <a:spLocks noGrp="1"/>
          </p:cNvSpPr>
          <p:nvPr>
            <p:ph type="ftr" sz="quarter" idx="11"/>
          </p:nvPr>
        </p:nvSpPr>
        <p:spPr>
          <a:xfrm>
            <a:off x="3124200" y="6245225"/>
            <a:ext cx="2895600" cy="476250"/>
          </a:xfrm>
        </p:spPr>
        <p:txBody>
          <a:bodyPr/>
          <a:lstStyle>
            <a:lvl1pPr>
              <a:defRPr/>
            </a:lvl1pPr>
          </a:lstStyle>
          <a:p>
            <a:endParaRPr lang="en-US" altLang="en-US" dirty="0"/>
          </a:p>
        </p:txBody>
      </p:sp>
      <p:sp>
        <p:nvSpPr>
          <p:cNvPr id="7" name="Slide Number Placeholder 6">
            <a:extLst>
              <a:ext uri="{FF2B5EF4-FFF2-40B4-BE49-F238E27FC236}">
                <a16:creationId xmlns:a16="http://schemas.microsoft.com/office/drawing/2014/main" id="{2DC4293C-F3D9-456C-A790-767D127A9A84}"/>
              </a:ext>
            </a:extLst>
          </p:cNvPr>
          <p:cNvSpPr>
            <a:spLocks noGrp="1"/>
          </p:cNvSpPr>
          <p:nvPr>
            <p:ph type="sldNum" sz="quarter" idx="12"/>
          </p:nvPr>
        </p:nvSpPr>
        <p:spPr>
          <a:xfrm>
            <a:off x="6553200" y="6245225"/>
            <a:ext cx="2133600" cy="476250"/>
          </a:xfrm>
        </p:spPr>
        <p:txBody>
          <a:bodyPr/>
          <a:lstStyle>
            <a:lvl1pPr>
              <a:defRPr/>
            </a:lvl1pPr>
          </a:lstStyle>
          <a:p>
            <a:fld id="{C65CE7F4-67D0-4D32-B7B0-C71938665DDF}" type="slidenum">
              <a:rPr lang="en-US" altLang="en-US"/>
              <a:pPr/>
              <a:t>‹#›</a:t>
            </a:fld>
            <a:endParaRPr lang="en-US" altLang="en-US" dirty="0"/>
          </a:p>
        </p:txBody>
      </p:sp>
    </p:spTree>
    <p:extLst>
      <p:ext uri="{BB962C8B-B14F-4D97-AF65-F5344CB8AC3E}">
        <p14:creationId xmlns:p14="http://schemas.microsoft.com/office/powerpoint/2010/main" val="9613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a:t>Copyright 2018 by McGraw-Hill Education.  All rights reserved.</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A68F1C3D-7991-4430-8FD2-6BE0AA8A1311}" type="slidenum">
              <a:rPr lang="en-US" smtClean="0"/>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mymarketresearchmethods.com/wp-content/uploads/2012/11/example-of-nominal-scales.png" TargetMode="External"/><Relationship Id="rId2" Type="http://schemas.openxmlformats.org/officeDocument/2006/relationships/hyperlink" Target="http://www.mymarketresearchmethods.com/quantitative-vs-qualitative-research-whats-the-difference/" TargetMode="Externa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hyperlink" Target="https://en.wikipedia.org/wiki/Central_tendency"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mymarketresearchmethods.com/wp-content/uploads/2012/11/ordinal-scales.png"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www.mymarketresearchmethods.com/descriptive-inferential-statistics-difference/"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mymarketresearchmethods.com/summary-of-data-types-and-scales/"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0.wmf"/></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www.stat.berkeley.edu/~stark/SticiGui/Text/gloss.htm#location"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70.xml.rels><?xml version="1.0" encoding="UTF-8" standalone="yes"?>
<Relationships xmlns="http://schemas.openxmlformats.org/package/2006/relationships"><Relationship Id="rId2" Type="http://schemas.openxmlformats.org/officeDocument/2006/relationships/hyperlink" Target="https://html1-cluster-e.mheducation.com/smartbook2/data/151455/highlighted_epubmhe/OPS/s9ml/chapter001/ch01_reader_0.xhtml" TargetMode="Externa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74.xml.rels><?xml version="1.0" encoding="UTF-8" standalone="yes"?>
<Relationships xmlns="http://schemas.openxmlformats.org/package/2006/relationships"><Relationship Id="rId3" Type="http://schemas.openxmlformats.org/officeDocument/2006/relationships/hyperlink" Target="https://html1-cluster-e.mheducation.com/smartbook2/data/151455/highlighted_epubmhe/OPS/s9ml/chapter001/ch01_reader_0.xhtml"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html1-cluster-e.mheducation.com/smartbook2/data/151455/highlighted_epubmhe/OPS/s9ml/remarks.xhtml#key-answers-to-self-review-3-2-1b" TargetMode="External"/><Relationship Id="rId2" Type="http://schemas.openxmlformats.org/officeDocument/2006/relationships/hyperlink" Target="https://html1-cluster-e.mheducation.com/smartbook2/data/151455/highlighted_epubmhe/OPS/s9ml/remarks.xhtml#key-answers-to-self-review-3-2-1a" TargetMode="External"/><Relationship Id="rId1" Type="http://schemas.openxmlformats.org/officeDocument/2006/relationships/slideLayout" Target="../slideLayouts/slideLayout2.xml"/><Relationship Id="rId5" Type="http://schemas.openxmlformats.org/officeDocument/2006/relationships/hyperlink" Target="https://html1-cluster-e.mheducation.com/smartbook2/data/151455/highlighted_epubmhe/OPS/s9ml/remarks.xhtml#key-answers-to-self-review-3-2-2b" TargetMode="External"/><Relationship Id="rId4" Type="http://schemas.openxmlformats.org/officeDocument/2006/relationships/hyperlink" Target="https://html1-cluster-e.mheducation.com/smartbook2/data/151455/highlighted_epubmhe/OPS/s9ml/remarks.xhtml#key-answers-to-self-review-3-2-2a"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hyperlink" Target="https://html1-cluster-e.mheducation.com/smartbook2/data/151455/highlighted_epubmhe/OPS/s9ml/glossary.xhtml#key-Variance"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html1-cluster-e.mheducation.com/smartbook2/data/151455/highlighted_epubmhe/OPS/s9ml/chapter003/ch03_reader_5.xhtml#data-uuid-affa06a5524f43b3b522ed3cf9b680f1" TargetMode="Externa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41.wmf"/><Relationship Id="rId5" Type="http://schemas.openxmlformats.org/officeDocument/2006/relationships/oleObject" Target="../embeddings/oleObject2.bin"/><Relationship Id="rId4" Type="http://schemas.openxmlformats.org/officeDocument/2006/relationships/image" Target="../media/image42.png"/></Relationships>
</file>

<file path=ppt/slides/_rels/slide114.xml.rels><?xml version="1.0" encoding="UTF-8" standalone="yes"?>
<Relationships xmlns="http://schemas.openxmlformats.org/package/2006/relationships"><Relationship Id="rId3" Type="http://schemas.openxmlformats.org/officeDocument/2006/relationships/hyperlink" Target="https://html1-cluster-e.mheducation.com/smartbook2/data/151455/highlighted_epubmhe/OPS/s9ml/remarks.xhtml#key-answers-to-self-review-3-7b" TargetMode="External"/><Relationship Id="rId2" Type="http://schemas.openxmlformats.org/officeDocument/2006/relationships/hyperlink" Target="https://html1-cluster-e.mheducation.com/smartbook2/data/151455/highlighted_epubmhe/OPS/s9ml/remarks.xhtml#key-answers-to-self-review-3-7a" TargetMode="Externa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3" Type="http://schemas.openxmlformats.org/officeDocument/2006/relationships/hyperlink" Target="https://html1-cluster-e.mheducation.com/smartbook2/data/151455/highlighted_epubmhe/OPS/s9ml/remarks.xhtml#key-answers-to-self-review-3-7b" TargetMode="External"/><Relationship Id="rId2" Type="http://schemas.openxmlformats.org/officeDocument/2006/relationships/hyperlink" Target="https://html1-cluster-e.mheducation.com/smartbook2/data/151455/highlighted_epubmhe/OPS/s9ml/remarks.xhtml#key-answers-to-self-review-3-7a" TargetMode="External"/><Relationship Id="rId1" Type="http://schemas.openxmlformats.org/officeDocument/2006/relationships/slideLayout" Target="../slideLayouts/slideLayout6.xml"/><Relationship Id="rId4" Type="http://schemas.openxmlformats.org/officeDocument/2006/relationships/image" Target="NUL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hyperlink" Target="https://html1-cluster-e.mheducation.com/smartbook2/data/151455/highlighted_epubmhe/OPS/s9ml/chapter003/ch03_reader_2.xhtml#data-uuid-510710b33f1841349b93ac9151bc89db" TargetMode="Externa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8.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49.pn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s://www.statisticshowto.datasciencecentral.com/wp-content/uploads/2013/10/dot-plot-table.jpg" TargetMode="Externa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hyperlink" Target="https://www.statisticshowto.datasciencecentral.com/wp-content/uploads/2013/10/dot-plot-2.jpg" TargetMode="External"/></Relationships>
</file>

<file path=ppt/slides/_rels/slide1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3.xml"/><Relationship Id="rId1" Type="http://schemas.openxmlformats.org/officeDocument/2006/relationships/slideLayout" Target="../slideLayouts/slideLayout6.xml"/><Relationship Id="rId4" Type="http://schemas.openxmlformats.org/officeDocument/2006/relationships/image" Target="../media/image57.png"/></Relationships>
</file>

<file path=ppt/slides/_rels/slide1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59.emf"/><Relationship Id="rId4" Type="http://schemas.openxmlformats.org/officeDocument/2006/relationships/oleObject" Target="../embeddings/oleObject3.bin"/></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67.wmf"/><Relationship Id="rId4" Type="http://schemas.openxmlformats.org/officeDocument/2006/relationships/oleObject" Target="../embeddings/oleObject4.bin"/></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hyperlink" Target="https://html1-cluster-e.mheducation.com/smartbook2/data/151455/highlighted_epubmhe/OPS/s9ml/remarks.xhtml#key-answers-to-exercise-4-25b" TargetMode="External"/><Relationship Id="rId2" Type="http://schemas.openxmlformats.org/officeDocument/2006/relationships/hyperlink" Target="https://html1-cluster-e.mheducation.com/smartbook2/data/151455/highlighted_epubmhe/OPS/s9ml/remarks.xhtml#key-answers-to-exercise-4-25a" TargetMode="Externa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3" Type="http://schemas.openxmlformats.org/officeDocument/2006/relationships/hyperlink" Target="https://html1-cluster-e.mheducation.com/smartbook2/data/151455/highlighted_epubmhe/OPS/s9ml/remarks.xhtml#key-answers-to-self-review-5-1b" TargetMode="External"/><Relationship Id="rId2" Type="http://schemas.openxmlformats.org/officeDocument/2006/relationships/hyperlink" Target="https://html1-cluster-e.mheducation.com/smartbook2/data/151455/highlighted_epubmhe/OPS/s9ml/remarks.xhtml#key-answers-to-self-review-5-1a" TargetMode="External"/><Relationship Id="rId1" Type="http://schemas.openxmlformats.org/officeDocument/2006/relationships/slideLayout" Target="../slideLayouts/slideLayout7.xml"/><Relationship Id="rId6" Type="http://schemas.openxmlformats.org/officeDocument/2006/relationships/hyperlink" Target="https://html1-cluster-e.mheducation.com/smartbook2/data/151455/highlighted_epubmhe/OPS/s9ml/remarks.xhtml#key-answers-to-self-review-5-1e" TargetMode="External"/><Relationship Id="rId5" Type="http://schemas.openxmlformats.org/officeDocument/2006/relationships/hyperlink" Target="https://html1-cluster-e.mheducation.com/smartbook2/data/151455/highlighted_epubmhe/OPS/s9ml/remarks.xhtml#key-answers-to-self-review-5-1d" TargetMode="External"/><Relationship Id="rId4" Type="http://schemas.openxmlformats.org/officeDocument/2006/relationships/hyperlink" Target="https://html1-cluster-e.mheducation.com/smartbook2/data/151455/highlighted_epubmhe/OPS/s9ml/remarks.xhtml#key-answers-to-self-review-5-1c" TargetMode="Externa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172.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74.wmf"/><Relationship Id="rId4" Type="http://schemas.openxmlformats.org/officeDocument/2006/relationships/oleObject" Target="../embeddings/oleObject5.bin"/></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180.xml.rels><?xml version="1.0" encoding="UTF-8" standalone="yes"?>
<Relationships xmlns="http://schemas.openxmlformats.org/package/2006/relationships"><Relationship Id="rId2" Type="http://schemas.openxmlformats.org/officeDocument/2006/relationships/hyperlink" Target="https://html1-cluster-e.mheducation.com/smartbook2/data/151455/highlighted_epubmhe/OPS/s9ml/remarks.xhtml#key-answers-to-self-review-5-2c" TargetMode="External"/><Relationship Id="rId1" Type="http://schemas.openxmlformats.org/officeDocument/2006/relationships/slideLayout" Target="../slideLayouts/slideLayout6.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2" Type="http://schemas.openxmlformats.org/officeDocument/2006/relationships/hyperlink" Target="https://html1-cluster-e.mheducation.com/smartbook2/data/151455/highlighted_epubmhe/OPS/s9ml/remarks.xhtml#key-answers-to-exercise-5-3a" TargetMode="External"/><Relationship Id="rId1" Type="http://schemas.openxmlformats.org/officeDocument/2006/relationships/slideLayout" Target="../slideLayouts/slideLayout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5.xml.rels><?xml version="1.0" encoding="UTF-8" standalone="yes"?>
<Relationships xmlns="http://schemas.openxmlformats.org/package/2006/relationships"><Relationship Id="rId3" Type="http://schemas.openxmlformats.org/officeDocument/2006/relationships/hyperlink" Target="https://html1-cluster-e.mheducation.com/smartbook2/data/151455/highlighted_epubmhe/OPS/s9ml/remarks.xhtml#key-answers-to-exercise-5-5b" TargetMode="External"/><Relationship Id="rId2" Type="http://schemas.openxmlformats.org/officeDocument/2006/relationships/hyperlink" Target="https://html1-cluster-e.mheducation.com/smartbook2/data/151455/highlighted_epubmhe/OPS/s9ml/remarks.xhtml#key-answers-to-exercise-5-5a" TargetMode="External"/><Relationship Id="rId1" Type="http://schemas.openxmlformats.org/officeDocument/2006/relationships/slideLayout" Target="../slideLayouts/slideLayout6.xml"/><Relationship Id="rId5" Type="http://schemas.openxmlformats.org/officeDocument/2006/relationships/hyperlink" Target="https://html1-cluster-e.mheducation.com/smartbook2/data/151455/highlighted_epubmhe/OPS/s9ml/remarks.xhtml#key-answers-to-exercise-5-5d" TargetMode="External"/><Relationship Id="rId4" Type="http://schemas.openxmlformats.org/officeDocument/2006/relationships/hyperlink" Target="https://html1-cluster-e.mheducation.com/smartbook2/data/151455/highlighted_epubmhe/OPS/s9ml/remarks.xhtml#key-answers-to-exercise-5-5c" TargetMode="Externa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210.xml.rels><?xml version="1.0" encoding="UTF-8" standalone="yes"?>
<Relationships xmlns="http://schemas.openxmlformats.org/package/2006/relationships"><Relationship Id="rId3" Type="http://schemas.openxmlformats.org/officeDocument/2006/relationships/hyperlink" Target="https://html1-cluster-e.mheducation.com/smartbook2/data/151455/highlighted_epubmhe/OPS/s9ml/remarks.xhtml#key-answers-to-self-review-5-4b" TargetMode="External"/><Relationship Id="rId2" Type="http://schemas.openxmlformats.org/officeDocument/2006/relationships/hyperlink" Target="https://html1-cluster-e.mheducation.com/smartbook2/data/151455/highlighted_epubmhe/OPS/s9ml/remarks.xhtml#key-answers-to-self-review-5-4a" TargetMode="External"/><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hyperlink" Target="https://html1-cluster-e.mheducation.com/smartbook2/data/151455/highlighted_epubmhe/OPS/s9ml/glossary.xhtml#key-Conditional-probability" TargetMode="External"/><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7.xml"/><Relationship Id="rId1" Type="http://schemas.openxmlformats.org/officeDocument/2006/relationships/slideLayout" Target="../slideLayouts/slideLayout6.xml"/><Relationship Id="rId4" Type="http://schemas.openxmlformats.org/officeDocument/2006/relationships/image" Target="NUL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9.xml"/><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1.xml"/><Relationship Id="rId1" Type="http://schemas.openxmlformats.org/officeDocument/2006/relationships/slideLayout" Target="../slideLayouts/slideLayout6.xml"/><Relationship Id="rId4" Type="http://schemas.openxmlformats.org/officeDocument/2006/relationships/image" Target="NULL"/></Relationships>
</file>

<file path=ppt/slides/_rels/slide23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23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NULL"/></Relationships>
</file>

<file path=ppt/slides/_rels/slide23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4.xm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media/image91.png"/></Relationships>
</file>

<file path=ppt/slides/_rels/slide2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hyperlink" Target="https://html1-cluster-e.mheducation.com/smartbook2/data/151455/highlighted_epubmhe/OPS/s9ml/remarks.xhtml#key-answers-to-self-review-6-1c" TargetMode="External"/><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17.xml"/><Relationship Id="rId1" Type="http://schemas.openxmlformats.org/officeDocument/2006/relationships/slideLayout" Target="../slideLayouts/slideLayout6.xml"/><Relationship Id="rId4" Type="http://schemas.openxmlformats.org/officeDocument/2006/relationships/image" Target="../media/image99.png"/></Relationships>
</file>

<file path=ppt/slides/_rels/slide27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3" Type="http://schemas.openxmlformats.org/officeDocument/2006/relationships/hyperlink" Target="https://html1-cluster-e.mheducation.com/smartbook2/data/151455/highlighted_epubmhe/OPS/s9ml/remarks.xhtml#key-answers-to-self-review-6-2b" TargetMode="External"/><Relationship Id="rId2" Type="http://schemas.openxmlformats.org/officeDocument/2006/relationships/hyperlink" Target="https://html1-cluster-e.mheducation.com/smartbook2/data/151455/highlighted_epubmhe/OPS/s9ml/remarks.xhtml#key-answers-to-self-review-6-2a" TargetMode="External"/><Relationship Id="rId1" Type="http://schemas.openxmlformats.org/officeDocument/2006/relationships/slideLayout" Target="../slideLayouts/slideLayout2.xml"/><Relationship Id="rId4" Type="http://schemas.openxmlformats.org/officeDocument/2006/relationships/hyperlink" Target="https://html1-cluster-e.mheducation.com/smartbook2/data/151455/highlighted_epubmhe/OPS/s9ml/remarks.xhtml#key-answers-to-self-review-6-2c" TargetMode="Externa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9.xml.rels><?xml version="1.0" encoding="UTF-8" standalone="yes"?>
<Relationships xmlns="http://schemas.openxmlformats.org/package/2006/relationships"><Relationship Id="rId2" Type="http://schemas.openxmlformats.org/officeDocument/2006/relationships/hyperlink" Target="https://html1-cluster-e.mheducation.com/smartbook2/data/151455/highlighted_epubmhe/OPS/s9ml/glossary.xhtml#key-Binomial-probability-distribution" TargetMode="External"/><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20.xml"/><Relationship Id="rId1" Type="http://schemas.openxmlformats.org/officeDocument/2006/relationships/slideLayout" Target="../slideLayouts/slideLayout6.xml"/><Relationship Id="rId5" Type="http://schemas.openxmlformats.org/officeDocument/2006/relationships/image" Target="../media/image101.png"/><Relationship Id="rId4" Type="http://schemas.openxmlformats.org/officeDocument/2006/relationships/image" Target="NULL"/></Relationships>
</file>

<file path=ppt/slides/_rels/slide28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28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image" Target="NULL"/></Relationships>
</file>

<file path=ppt/slides/_rels/slide28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23.xml"/><Relationship Id="rId1" Type="http://schemas.openxmlformats.org/officeDocument/2006/relationships/slideLayout" Target="../slideLayouts/slideLayout6.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25.xm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media/image105.png"/></Relationships>
</file>

<file path=ppt/slides/_rels/slide28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26.xml"/><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28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31.xml"/><Relationship Id="rId1" Type="http://schemas.openxmlformats.org/officeDocument/2006/relationships/slideLayout" Target="../slideLayouts/slideLayout6.xml"/><Relationship Id="rId4" Type="http://schemas.openxmlformats.org/officeDocument/2006/relationships/image" Target="NULL"/></Relationships>
</file>

<file path=ppt/slides/_rels/slide29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32.xml"/><Relationship Id="rId1" Type="http://schemas.openxmlformats.org/officeDocument/2006/relationships/slideLayout" Target="../slideLayouts/slideLayout6.xml"/></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37.xml"/><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image" Target="../media/image112.png"/></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39.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31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40.xml"/><Relationship Id="rId1" Type="http://schemas.openxmlformats.org/officeDocument/2006/relationships/slideLayout" Target="../slideLayouts/slideLayout6.xml"/><Relationship Id="rId4" Type="http://schemas.openxmlformats.org/officeDocument/2006/relationships/image" Target="../media/image95.png"/></Relationships>
</file>

<file path=ppt/slides/_rels/slide31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315.xml.rels><?xml version="1.0" encoding="UTF-8" standalone="yes"?>
<Relationships xmlns="http://schemas.openxmlformats.org/package/2006/relationships"><Relationship Id="rId3" Type="http://schemas.openxmlformats.org/officeDocument/2006/relationships/hyperlink" Target="https://html1-cluster-e.mheducation.com/smartbook2/data/151455/highlighted_epubmhe/OPS/s9ml/remarks.xhtml#key-answers-to-self-review-7-1b" TargetMode="External"/><Relationship Id="rId2" Type="http://schemas.openxmlformats.org/officeDocument/2006/relationships/hyperlink" Target="https://html1-cluster-e.mheducation.com/smartbook2/data/151455/highlighted_epubmhe/OPS/s9ml/remarks.xhtml#key-answers-to-self-review-7-1a" TargetMode="External"/><Relationship Id="rId1" Type="http://schemas.openxmlformats.org/officeDocument/2006/relationships/slideLayout" Target="../slideLayouts/slideLayout2.xml"/><Relationship Id="rId6" Type="http://schemas.openxmlformats.org/officeDocument/2006/relationships/hyperlink" Target="https://html1-cluster-e.mheducation.com/smartbook2/data/151455/highlighted_epubmhe/OPS/s9ml/remarks.xhtml#key-answers-to-self-review-7-1e" TargetMode="External"/><Relationship Id="rId5" Type="http://schemas.openxmlformats.org/officeDocument/2006/relationships/hyperlink" Target="https://html1-cluster-e.mheducation.com/smartbook2/data/151455/highlighted_epubmhe/OPS/s9ml/remarks.xhtml#key-answers-to-self-review-7-1d" TargetMode="External"/><Relationship Id="rId4" Type="http://schemas.openxmlformats.org/officeDocument/2006/relationships/hyperlink" Target="https://html1-cluster-e.mheducation.com/smartbook2/data/151455/highlighted_epubmhe/OPS/s9ml/remarks.xhtml#key-answers-to-self-review-7-1c" TargetMode="External"/></Relationships>
</file>

<file path=ppt/slides/_rels/slide316.xml.rels><?xml version="1.0" encoding="UTF-8" standalone="yes"?>
<Relationships xmlns="http://schemas.openxmlformats.org/package/2006/relationships"><Relationship Id="rId2" Type="http://schemas.openxmlformats.org/officeDocument/2006/relationships/hyperlink" Target="https://html1-cluster-e.mheducation.com/smartbook2/data/151455/highlighted_epubmhe/OPS/s9ml/remarks.xhtml#key-answers-to-self-review-7-1b" TargetMode="External"/><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image" Target="../media/image117.gif"/><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3" Type="http://schemas.openxmlformats.org/officeDocument/2006/relationships/notesSlide" Target="../notesSlides/notesSlide145.xml"/><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image" Target="../media/image118.wmf"/><Relationship Id="rId4" Type="http://schemas.openxmlformats.org/officeDocument/2006/relationships/oleObject" Target="../embeddings/oleObject6.bin"/></Relationships>
</file>

<file path=ppt/slides/_rels/slide324.xml.rels><?xml version="1.0" encoding="UTF-8" standalone="yes"?>
<Relationships xmlns="http://schemas.openxmlformats.org/package/2006/relationships"><Relationship Id="rId3" Type="http://schemas.openxmlformats.org/officeDocument/2006/relationships/notesSlide" Target="../notesSlides/notesSlide146.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119.wmf"/><Relationship Id="rId4" Type="http://schemas.openxmlformats.org/officeDocument/2006/relationships/oleObject" Target="../embeddings/oleObject7.bin"/></Relationships>
</file>

<file path=ppt/slides/_rels/slide325.xml.rels><?xml version="1.0" encoding="UTF-8" standalone="yes"?>
<Relationships xmlns="http://schemas.openxmlformats.org/package/2006/relationships"><Relationship Id="rId3" Type="http://schemas.openxmlformats.org/officeDocument/2006/relationships/notesSlide" Target="../notesSlides/notesSlide147.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20.wmf"/><Relationship Id="rId4" Type="http://schemas.openxmlformats.org/officeDocument/2006/relationships/oleObject" Target="../embeddings/oleObject8.bin"/></Relationships>
</file>

<file path=ppt/slides/_rels/slide326.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6.xml"/></Relationships>
</file>

<file path=ppt/slides/_rels/slide327.xml.rels><?xml version="1.0" encoding="UTF-8" standalone="yes"?>
<Relationships xmlns="http://schemas.openxmlformats.org/package/2006/relationships"><Relationship Id="rId3" Type="http://schemas.openxmlformats.org/officeDocument/2006/relationships/notesSlide" Target="../notesSlides/notesSlide149.xml"/><Relationship Id="rId2" Type="http://schemas.openxmlformats.org/officeDocument/2006/relationships/slideLayout" Target="../slideLayouts/slideLayout6.xml"/><Relationship Id="rId1" Type="http://schemas.openxmlformats.org/officeDocument/2006/relationships/vmlDrawing" Target="../drawings/vmlDrawing10.vml"/><Relationship Id="rId5" Type="http://schemas.openxmlformats.org/officeDocument/2006/relationships/image" Target="../media/image121.wmf"/><Relationship Id="rId4" Type="http://schemas.openxmlformats.org/officeDocument/2006/relationships/oleObject" Target="../embeddings/oleObject9.bin"/></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3" Type="http://schemas.openxmlformats.org/officeDocument/2006/relationships/notesSlide" Target="../notesSlides/notesSlide151.xml"/><Relationship Id="rId2" Type="http://schemas.openxmlformats.org/officeDocument/2006/relationships/slideLayout" Target="../slideLayouts/slideLayout12.xml"/><Relationship Id="rId1" Type="http://schemas.openxmlformats.org/officeDocument/2006/relationships/vmlDrawing" Target="../drawings/vmlDrawing11.vml"/><Relationship Id="rId5" Type="http://schemas.openxmlformats.org/officeDocument/2006/relationships/image" Target="../media/image122.wmf"/><Relationship Id="rId4" Type="http://schemas.openxmlformats.org/officeDocument/2006/relationships/oleObject" Target="../embeddings/oleObject10.bin"/></Relationships>
</file>

<file path=ppt/slides/_rels/slide330.xml.rels><?xml version="1.0" encoding="UTF-8" standalone="yes"?>
<Relationships xmlns="http://schemas.openxmlformats.org/package/2006/relationships"><Relationship Id="rId3" Type="http://schemas.openxmlformats.org/officeDocument/2006/relationships/notesSlide" Target="../notesSlides/notesSlide152.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23.wmf"/><Relationship Id="rId4" Type="http://schemas.openxmlformats.org/officeDocument/2006/relationships/oleObject" Target="../embeddings/oleObject11.bin"/></Relationships>
</file>

<file path=ppt/slides/_rels/slide331.xml.rels><?xml version="1.0" encoding="UTF-8" standalone="yes"?>
<Relationships xmlns="http://schemas.openxmlformats.org/package/2006/relationships"><Relationship Id="rId3" Type="http://schemas.openxmlformats.org/officeDocument/2006/relationships/notesSlide" Target="../notesSlides/notesSlide153.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124.wmf"/><Relationship Id="rId4" Type="http://schemas.openxmlformats.org/officeDocument/2006/relationships/oleObject" Target="../embeddings/oleObject12.bin"/></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3" Type="http://schemas.openxmlformats.org/officeDocument/2006/relationships/hyperlink" Target="https://statisticsbyjim.com/glossary/median/" TargetMode="External"/><Relationship Id="rId2" Type="http://schemas.openxmlformats.org/officeDocument/2006/relationships/hyperlink" Target="https://statisticsbyjim.com/glossary/skewed-data/" TargetMode="External"/><Relationship Id="rId1" Type="http://schemas.openxmlformats.org/officeDocument/2006/relationships/slideLayout" Target="../slideLayouts/slideLayout2.xml"/><Relationship Id="rId4" Type="http://schemas.openxmlformats.org/officeDocument/2006/relationships/hyperlink" Target="https://statisticsbyjim.com/glossary/mode/" TargetMode="Externa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2" Type="http://schemas.openxmlformats.org/officeDocument/2006/relationships/hyperlink" Target="https://statisticsbyjim.com/glossary/mean/" TargetMode="External"/><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58.xml"/><Relationship Id="rId1" Type="http://schemas.openxmlformats.org/officeDocument/2006/relationships/slideLayout" Target="../slideLayouts/slideLayout6.xml"/><Relationship Id="rId5" Type="http://schemas.openxmlformats.org/officeDocument/2006/relationships/image" Target="../media/image132.png"/><Relationship Id="rId4" Type="http://schemas.openxmlformats.org/officeDocument/2006/relationships/image" Target="../media/image131.png"/></Relationships>
</file>

<file path=ppt/slides/_rels/slide346.xml.rels><?xml version="1.0" encoding="UTF-8" standalone="yes"?>
<Relationships xmlns="http://schemas.openxmlformats.org/package/2006/relationships"><Relationship Id="rId2" Type="http://schemas.openxmlformats.org/officeDocument/2006/relationships/hyperlink" Target="https://html1-cluster-e.mheducation.com/smartbook2/data/151455/highlighted_epubmhe/OPS/s9ml/glossary.xhtml#key-z-value" TargetMode="External"/><Relationship Id="rId1" Type="http://schemas.openxmlformats.org/officeDocument/2006/relationships/slideLayout" Target="../slideLayouts/slideLayout6.xml"/></Relationships>
</file>

<file path=ppt/slides/_rels/slide34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59.xml"/><Relationship Id="rId1" Type="http://schemas.openxmlformats.org/officeDocument/2006/relationships/slideLayout" Target="../slideLayouts/slideLayout2.xml"/><Relationship Id="rId4" Type="http://schemas.openxmlformats.org/officeDocument/2006/relationships/image" Target="../media/image170.png"/></Relationships>
</file>

<file path=ppt/slides/_rels/slide34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160.xml"/><Relationship Id="rId1" Type="http://schemas.openxmlformats.org/officeDocument/2006/relationships/slideLayout" Target="../slideLayouts/slideLayout6.xml"/><Relationship Id="rId4" Type="http://schemas.openxmlformats.org/officeDocument/2006/relationships/image" Target="../media/image200.png"/></Relationships>
</file>

<file path=ppt/slides/_rels/slide349.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61.xml"/><Relationship Id="rId1" Type="http://schemas.openxmlformats.org/officeDocument/2006/relationships/slideLayout" Target="../slideLayouts/slideLayout6.xml"/></Relationships>
</file>

<file path=ppt/slides/_rels/slide350.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162.xml"/><Relationship Id="rId1" Type="http://schemas.openxmlformats.org/officeDocument/2006/relationships/slideLayout" Target="../slideLayouts/slideLayout6.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64.xml"/><Relationship Id="rId1" Type="http://schemas.openxmlformats.org/officeDocument/2006/relationships/slideLayout" Target="../slideLayouts/slideLayout6.xml"/><Relationship Id="rId5" Type="http://schemas.openxmlformats.org/officeDocument/2006/relationships/image" Target="../media/image280.png"/><Relationship Id="rId4" Type="http://schemas.openxmlformats.org/officeDocument/2006/relationships/image" Target="../media/image136.png"/></Relationships>
</file>

<file path=ppt/slides/_rels/slide354.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65.xml"/><Relationship Id="rId1" Type="http://schemas.openxmlformats.org/officeDocument/2006/relationships/slideLayout" Target="../slideLayouts/slideLayout6.xml"/><Relationship Id="rId5" Type="http://schemas.openxmlformats.org/officeDocument/2006/relationships/image" Target="../media/image310.png"/><Relationship Id="rId4" Type="http://schemas.openxmlformats.org/officeDocument/2006/relationships/image" Target="../media/image300.png"/></Relationships>
</file>

<file path=ppt/slides/_rels/slide35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66.xml"/><Relationship Id="rId1" Type="http://schemas.openxmlformats.org/officeDocument/2006/relationships/slideLayout" Target="../slideLayouts/slideLayout6.xml"/><Relationship Id="rId5" Type="http://schemas.openxmlformats.org/officeDocument/2006/relationships/image" Target="../media/image340.png"/><Relationship Id="rId4" Type="http://schemas.openxmlformats.org/officeDocument/2006/relationships/image" Target="../media/image330.png"/></Relationships>
</file>

<file path=ppt/slides/_rels/slide35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67.xml"/><Relationship Id="rId1" Type="http://schemas.openxmlformats.org/officeDocument/2006/relationships/slideLayout" Target="../slideLayouts/slideLayout6.xml"/><Relationship Id="rId5" Type="http://schemas.openxmlformats.org/officeDocument/2006/relationships/image" Target="../media/image370.png"/><Relationship Id="rId4" Type="http://schemas.openxmlformats.org/officeDocument/2006/relationships/image" Target="../media/image140.png"/></Relationships>
</file>

<file path=ppt/slides/_rels/slide35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68.xml"/><Relationship Id="rId1" Type="http://schemas.openxmlformats.org/officeDocument/2006/relationships/slideLayout" Target="../slideLayouts/slideLayout6.xml"/><Relationship Id="rId5" Type="http://schemas.openxmlformats.org/officeDocument/2006/relationships/image" Target="../media/image250.png"/><Relationship Id="rId4" Type="http://schemas.openxmlformats.org/officeDocument/2006/relationships/image" Target="../media/image142.png"/></Relationships>
</file>

<file path=ppt/slides/_rels/slide358.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71.xml"/><Relationship Id="rId1" Type="http://schemas.openxmlformats.org/officeDocument/2006/relationships/slideLayout" Target="../slideLayouts/slideLayout6.xml"/></Relationships>
</file>

<file path=ppt/slides/_rels/slide361.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73.xml"/><Relationship Id="rId1" Type="http://schemas.openxmlformats.org/officeDocument/2006/relationships/slideLayout" Target="../slideLayouts/slideLayout6.xml"/><Relationship Id="rId4" Type="http://schemas.openxmlformats.org/officeDocument/2006/relationships/image" Target="../media/image420.png"/></Relationships>
</file>

<file path=ppt/slides/_rels/slide363.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notesSlide" Target="../notesSlides/notesSlide174.xml"/><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364.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notesSlide" Target="../notesSlides/notesSlide175.xml"/><Relationship Id="rId1" Type="http://schemas.openxmlformats.org/officeDocument/2006/relationships/slideLayout" Target="../slideLayouts/slideLayout2.xml"/><Relationship Id="rId5" Type="http://schemas.openxmlformats.org/officeDocument/2006/relationships/image" Target="../media/image470.png"/><Relationship Id="rId4" Type="http://schemas.openxmlformats.org/officeDocument/2006/relationships/image" Target="../media/image460.png"/></Relationships>
</file>

<file path=ppt/slides/_rels/slide365.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notesSlide" Target="../notesSlides/notesSlide176.xml"/><Relationship Id="rId1" Type="http://schemas.openxmlformats.org/officeDocument/2006/relationships/slideLayout" Target="../slideLayouts/slideLayout6.xml"/><Relationship Id="rId4" Type="http://schemas.openxmlformats.org/officeDocument/2006/relationships/image" Target="../media/image147.png"/></Relationships>
</file>

<file path=ppt/slides/_rels/slide36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77.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 is Statistics?</a:t>
            </a:r>
          </a:p>
        </p:txBody>
      </p:sp>
      <p:sp>
        <p:nvSpPr>
          <p:cNvPr id="3" name="Subtitle 2"/>
          <p:cNvSpPr>
            <a:spLocks noGrp="1"/>
          </p:cNvSpPr>
          <p:nvPr>
            <p:ph type="subTitle" idx="1"/>
          </p:nvPr>
        </p:nvSpPr>
        <p:spPr/>
        <p:txBody>
          <a:bodyPr/>
          <a:lstStyle/>
          <a:p>
            <a:r>
              <a:rPr lang="en-US" dirty="0"/>
              <a:t>Chapter 1</a:t>
            </a:r>
          </a:p>
        </p:txBody>
      </p:sp>
      <p:sp>
        <p:nvSpPr>
          <p:cNvPr id="5" name="Footer Placeholder 4"/>
          <p:cNvSpPr>
            <a:spLocks noGrp="1"/>
          </p:cNvSpPr>
          <p:nvPr>
            <p:ph type="ftr" sz="quarter" idx="11"/>
          </p:nvPr>
        </p:nvSpPr>
        <p:spPr/>
        <p:txBody>
          <a:bodyPr/>
          <a:lstStyle/>
          <a:p>
            <a:r>
              <a:rPr lang="en-US" dirty="0"/>
              <a:t>Copyright 2018 by McGraw-Hill Education.  All rights reserved.</a:t>
            </a:r>
          </a:p>
        </p:txBody>
      </p:sp>
      <p:sp>
        <p:nvSpPr>
          <p:cNvPr id="4" name="Slide Number Placeholder 3"/>
          <p:cNvSpPr>
            <a:spLocks noGrp="1"/>
          </p:cNvSpPr>
          <p:nvPr>
            <p:ph type="sldNum" sz="quarter" idx="12"/>
          </p:nvPr>
        </p:nvSpPr>
        <p:spPr/>
        <p:txBody>
          <a:bodyPr/>
          <a:lstStyle/>
          <a:p>
            <a:r>
              <a:rPr lang="en-US" dirty="0"/>
              <a:t>1-</a:t>
            </a:r>
            <a:fld id="{A68F1C3D-7991-4430-8FD2-6BE0AA8A1311}" type="slidenum">
              <a:rPr lang="en-US" smtClean="0"/>
              <a:pPr/>
              <a:t>1</a:t>
            </a:fld>
            <a:endParaRPr lang="en-US" dirty="0"/>
          </a:p>
        </p:txBody>
      </p:sp>
      <p:sp>
        <p:nvSpPr>
          <p:cNvPr id="6" name="Title 1">
            <a:extLst>
              <a:ext uri="{FF2B5EF4-FFF2-40B4-BE49-F238E27FC236}">
                <a16:creationId xmlns:a16="http://schemas.microsoft.com/office/drawing/2014/main" id="{8D782CBA-9B77-4F58-A5CB-4F9B9F4ECC4F}"/>
              </a:ext>
            </a:extLst>
          </p:cNvPr>
          <p:cNvSpPr txBox="1">
            <a:spLocks/>
          </p:cNvSpPr>
          <p:nvPr/>
        </p:nvSpPr>
        <p:spPr>
          <a:xfrm>
            <a:off x="1447800" y="1994555"/>
            <a:ext cx="6858000" cy="990600"/>
          </a:xfrm>
          <a:prstGeom prst="rect">
            <a:avLst/>
          </a:prstGeom>
        </p:spPr>
        <p:txBody>
          <a:bodyPr vert="horz" anchor="t" anchorCtr="0">
            <a:normAutofit fontScale="70000" lnSpcReduction="20000"/>
          </a:bodyPr>
          <a:lstStyle>
            <a:lvl1pPr algn="r" rtl="0" eaLnBrk="1" latinLnBrk="0" hangingPunct="1">
              <a:spcBef>
                <a:spcPct val="0"/>
              </a:spcBef>
              <a:buNone/>
              <a:defRPr kumimoji="0" sz="3200" kern="1200">
                <a:solidFill>
                  <a:schemeClr val="tx1"/>
                </a:solidFill>
                <a:latin typeface="+mj-lt"/>
                <a:ea typeface="+mj-ea"/>
                <a:cs typeface="+mj-cs"/>
              </a:defRPr>
            </a:lvl1pPr>
          </a:lstStyle>
          <a:p>
            <a:pPr algn="ctr"/>
            <a:r>
              <a:rPr lang="en-US" b="1" dirty="0"/>
              <a:t>Fall 2019  </a:t>
            </a:r>
            <a:endParaRPr lang="en-US" dirty="0"/>
          </a:p>
          <a:p>
            <a:pPr algn="ctr"/>
            <a:r>
              <a:rPr lang="en-US" b="1" dirty="0"/>
              <a:t>ECON 291.01B </a:t>
            </a:r>
          </a:p>
          <a:p>
            <a:pPr algn="ctr"/>
            <a:r>
              <a:rPr lang="en-US" b="1" dirty="0"/>
              <a:t>Probability and Statistics</a:t>
            </a:r>
            <a:endParaRPr lang="en-US" dirty="0"/>
          </a:p>
        </p:txBody>
      </p:sp>
    </p:spTree>
    <p:extLst>
      <p:ext uri="{BB962C8B-B14F-4D97-AF65-F5344CB8AC3E}">
        <p14:creationId xmlns:p14="http://schemas.microsoft.com/office/powerpoint/2010/main" val="2817794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AA33F7D-2D2B-43F8-A7D5-796B2AA38681}"/>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E26BF8B1-391D-4FCE-8C07-4E5496359128}"/>
              </a:ext>
            </a:extLst>
          </p:cNvPr>
          <p:cNvSpPr>
            <a:spLocks noGrp="1"/>
          </p:cNvSpPr>
          <p:nvPr>
            <p:ph type="sldNum" sz="quarter" idx="12"/>
          </p:nvPr>
        </p:nvSpPr>
        <p:spPr/>
        <p:txBody>
          <a:bodyPr/>
          <a:lstStyle/>
          <a:p>
            <a:r>
              <a:rPr lang="en-US" dirty="0"/>
              <a:t>1-</a:t>
            </a:r>
            <a:fld id="{A68F1C3D-7991-4430-8FD2-6BE0AA8A1311}" type="slidenum">
              <a:rPr lang="en-US" smtClean="0"/>
              <a:pPr/>
              <a:t>2</a:t>
            </a:fld>
            <a:endParaRPr lang="en-US" dirty="0"/>
          </a:p>
        </p:txBody>
      </p:sp>
      <p:graphicFrame>
        <p:nvGraphicFramePr>
          <p:cNvPr id="5" name="Object 4">
            <a:extLst>
              <a:ext uri="{FF2B5EF4-FFF2-40B4-BE49-F238E27FC236}">
                <a16:creationId xmlns:a16="http://schemas.microsoft.com/office/drawing/2014/main" id="{DFFDF071-445E-4A41-A2B7-34CE72F7E6A6}"/>
              </a:ext>
            </a:extLst>
          </p:cNvPr>
          <p:cNvGraphicFramePr>
            <a:graphicFrameLocks noChangeAspect="1"/>
          </p:cNvGraphicFramePr>
          <p:nvPr>
            <p:extLst>
              <p:ext uri="{D42A27DB-BD31-4B8C-83A1-F6EECF244321}">
                <p14:modId xmlns:p14="http://schemas.microsoft.com/office/powerpoint/2010/main" val="2650958727"/>
              </p:ext>
            </p:extLst>
          </p:nvPr>
        </p:nvGraphicFramePr>
        <p:xfrm>
          <a:off x="3124200" y="3048000"/>
          <a:ext cx="2562225" cy="642937"/>
        </p:xfrm>
        <a:graphic>
          <a:graphicData uri="http://schemas.openxmlformats.org/presentationml/2006/ole">
            <mc:AlternateContent xmlns:mc="http://schemas.openxmlformats.org/markup-compatibility/2006">
              <mc:Choice xmlns:v="urn:schemas-microsoft-com:vml" Requires="v">
                <p:oleObj spid="_x0000_s2068" name="Packager Shell Object" showAsIcon="1" r:id="rId3" imgW="2561760" imgH="643680" progId="Package">
                  <p:embed/>
                </p:oleObj>
              </mc:Choice>
              <mc:Fallback>
                <p:oleObj name="Packager Shell Object" showAsIcon="1" r:id="rId3" imgW="2561760" imgH="643680" progId="Package">
                  <p:embed/>
                  <p:pic>
                    <p:nvPicPr>
                      <p:cNvPr id="0" name=""/>
                      <p:cNvPicPr/>
                      <p:nvPr/>
                    </p:nvPicPr>
                    <p:blipFill>
                      <a:blip r:embed="rId4"/>
                      <a:stretch>
                        <a:fillRect/>
                      </a:stretch>
                    </p:blipFill>
                    <p:spPr>
                      <a:xfrm>
                        <a:off x="3124200" y="3048000"/>
                        <a:ext cx="2562225" cy="642937"/>
                      </a:xfrm>
                      <a:prstGeom prst="rect">
                        <a:avLst/>
                      </a:prstGeom>
                    </p:spPr>
                  </p:pic>
                </p:oleObj>
              </mc:Fallback>
            </mc:AlternateContent>
          </a:graphicData>
        </a:graphic>
      </p:graphicFrame>
    </p:spTree>
    <p:extLst>
      <p:ext uri="{BB962C8B-B14F-4D97-AF65-F5344CB8AC3E}">
        <p14:creationId xmlns:p14="http://schemas.microsoft.com/office/powerpoint/2010/main" val="1322545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4" name="Footer Placeholder 3"/>
          <p:cNvSpPr>
            <a:spLocks noGrp="1"/>
          </p:cNvSpPr>
          <p:nvPr>
            <p:ph type="ftr" sz="quarter" idx="11"/>
          </p:nvPr>
        </p:nvSpPr>
        <p:spPr>
          <a:xfrm>
            <a:off x="1447800" y="6400800"/>
            <a:ext cx="5102352" cy="365760"/>
          </a:xfrm>
        </p:spPr>
        <p:txBody>
          <a:bodyPr/>
          <a:lstStyle/>
          <a:p>
            <a:r>
              <a:rPr lang="en-US" dirty="0"/>
              <a:t>Copyright 2018 by McGraw-Hill Education.  All rights reserved.</a:t>
            </a:r>
          </a:p>
        </p:txBody>
      </p:sp>
      <p:sp>
        <p:nvSpPr>
          <p:cNvPr id="3" name="Content Placeholder 2"/>
          <p:cNvSpPr>
            <a:spLocks noGrp="1"/>
          </p:cNvSpPr>
          <p:nvPr>
            <p:ph sz="quarter" idx="1"/>
          </p:nvPr>
        </p:nvSpPr>
        <p:spPr/>
        <p:txBody>
          <a:bodyPr>
            <a:normAutofit/>
          </a:bodyPr>
          <a:lstStyle/>
          <a:p>
            <a:pPr>
              <a:buFont typeface="Wingdings" panose="05000000000000000000" pitchFamily="2" charset="2"/>
              <a:buChar char="§"/>
              <a:tabLst>
                <a:tab pos="1143000" algn="l"/>
              </a:tabLst>
            </a:pPr>
            <a:r>
              <a:rPr lang="en-US" dirty="0"/>
              <a:t>Explain why knowledge of statistics is important</a:t>
            </a:r>
          </a:p>
          <a:p>
            <a:pPr>
              <a:buFont typeface="Wingdings" panose="05000000000000000000" pitchFamily="2" charset="2"/>
              <a:buChar char="§"/>
              <a:tabLst>
                <a:tab pos="1143000" algn="l"/>
              </a:tabLst>
            </a:pPr>
            <a:r>
              <a:rPr lang="en-US" dirty="0"/>
              <a:t>Define statistics and provide an example of how 	 statistics is applied</a:t>
            </a:r>
          </a:p>
          <a:p>
            <a:pPr defTabSz="1143000">
              <a:buFont typeface="Wingdings" panose="05000000000000000000" pitchFamily="2" charset="2"/>
              <a:buChar char="§"/>
            </a:pPr>
            <a:r>
              <a:rPr lang="en-US" dirty="0"/>
              <a:t>Differentiate between descriptive and inferential 	statistics</a:t>
            </a:r>
          </a:p>
          <a:p>
            <a:pPr defTabSz="1143000">
              <a:buFont typeface="Wingdings" panose="05000000000000000000" pitchFamily="2" charset="2"/>
              <a:buChar char="§"/>
            </a:pPr>
            <a:r>
              <a:rPr lang="en-US" dirty="0"/>
              <a:t>Classify variables as qualitative or quantitative, and discrete or continuous</a:t>
            </a:r>
          </a:p>
          <a:p>
            <a:pPr defTabSz="1143000">
              <a:buFont typeface="Wingdings" panose="05000000000000000000" pitchFamily="2" charset="2"/>
              <a:buChar char="§"/>
            </a:pPr>
            <a:r>
              <a:rPr lang="en-US" dirty="0"/>
              <a:t>Distinguish between nominal, ordinal, interval, and ratio levels of measurement</a:t>
            </a:r>
          </a:p>
          <a:p>
            <a:pPr defTabSz="1143000">
              <a:buFont typeface="Wingdings" panose="05000000000000000000" pitchFamily="2" charset="2"/>
              <a:buChar char="§"/>
            </a:pPr>
            <a:r>
              <a:rPr lang="en-US" dirty="0"/>
              <a:t>List the ethical values associated with the practice of statistics</a:t>
            </a:r>
          </a:p>
        </p:txBody>
      </p:sp>
      <p:sp>
        <p:nvSpPr>
          <p:cNvPr id="5" name="Slide Number Placeholder 4"/>
          <p:cNvSpPr>
            <a:spLocks noGrp="1"/>
          </p:cNvSpPr>
          <p:nvPr>
            <p:ph type="sldNum" sz="quarter" idx="12"/>
          </p:nvPr>
        </p:nvSpPr>
        <p:spPr/>
        <p:txBody>
          <a:bodyPr/>
          <a:lstStyle/>
          <a:p>
            <a:r>
              <a:rPr lang="en-US" dirty="0"/>
              <a:t>1-</a:t>
            </a:r>
            <a:fld id="{F38DF745-7D3F-47F4-83A3-874385CFAA69}" type="slidenum">
              <a:rPr lang="en-US" smtClean="0"/>
              <a:pPr/>
              <a:t>3</a:t>
            </a:fld>
            <a:endParaRPr lang="en-US" dirty="0"/>
          </a:p>
        </p:txBody>
      </p:sp>
    </p:spTree>
    <p:extLst>
      <p:ext uri="{BB962C8B-B14F-4D97-AF65-F5344CB8AC3E}">
        <p14:creationId xmlns:p14="http://schemas.microsoft.com/office/powerpoint/2010/main" val="1365133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Statistics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endParaRPr lang="en-US" dirty="0"/>
          </a:p>
          <a:p>
            <a:r>
              <a:rPr lang="en-US" dirty="0"/>
              <a:t>Data are collected everywhere and require statistical knowledge to make the information useful.</a:t>
            </a:r>
          </a:p>
          <a:p>
            <a:r>
              <a:rPr lang="en-US" dirty="0"/>
              <a:t>Statistical techniques are used to make professional and personal decisions.</a:t>
            </a:r>
          </a:p>
          <a:p>
            <a:r>
              <a:rPr lang="en-US" dirty="0"/>
              <a:t>A knowledge of statistics is needed to understand the world and be conversant in your career.</a:t>
            </a:r>
          </a:p>
          <a:p>
            <a:r>
              <a:rPr lang="en-US" dirty="0"/>
              <a:t>In summary, statistics will help you make more effective personal and professional decisions.</a:t>
            </a:r>
          </a:p>
          <a:p>
            <a:endParaRPr lang="en-US" dirty="0"/>
          </a:p>
        </p:txBody>
      </p:sp>
      <p:sp>
        <p:nvSpPr>
          <p:cNvPr id="5" name="Slide Number Placeholder 4"/>
          <p:cNvSpPr>
            <a:spLocks noGrp="1"/>
          </p:cNvSpPr>
          <p:nvPr>
            <p:ph type="sldNum" sz="quarter" idx="12"/>
          </p:nvPr>
        </p:nvSpPr>
        <p:spPr/>
        <p:txBody>
          <a:bodyPr/>
          <a:lstStyle/>
          <a:p>
            <a:r>
              <a:rPr lang="en-US" dirty="0"/>
              <a:t>1-</a:t>
            </a:r>
            <a:fld id="{F38DF745-7D3F-47F4-83A3-874385CFAA69}" type="slidenum">
              <a:rPr lang="en-US" smtClean="0"/>
              <a:pPr/>
              <a:t>4</a:t>
            </a:fld>
            <a:endParaRPr lang="en-US" dirty="0"/>
          </a:p>
        </p:txBody>
      </p:sp>
    </p:spTree>
    <p:extLst>
      <p:ext uri="{BB962C8B-B14F-4D97-AF65-F5344CB8AC3E}">
        <p14:creationId xmlns:p14="http://schemas.microsoft.com/office/powerpoint/2010/main" val="1752865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3213012-9B71-42CB-BFA6-805330C19AED}"/>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0FC14C9E-0BC5-4B28-881D-95E6E28990C4}"/>
              </a:ext>
            </a:extLst>
          </p:cNvPr>
          <p:cNvSpPr>
            <a:spLocks noGrp="1"/>
          </p:cNvSpPr>
          <p:nvPr>
            <p:ph type="sldNum" sz="quarter" idx="12"/>
          </p:nvPr>
        </p:nvSpPr>
        <p:spPr/>
        <p:txBody>
          <a:bodyPr/>
          <a:lstStyle/>
          <a:p>
            <a:r>
              <a:rPr lang="en-US" dirty="0"/>
              <a:t>1-</a:t>
            </a:r>
            <a:fld id="{A68F1C3D-7991-4430-8FD2-6BE0AA8A1311}" type="slidenum">
              <a:rPr lang="en-US" smtClean="0"/>
              <a:pPr/>
              <a:t>5</a:t>
            </a:fld>
            <a:endParaRPr lang="en-US" dirty="0"/>
          </a:p>
        </p:txBody>
      </p:sp>
      <p:sp>
        <p:nvSpPr>
          <p:cNvPr id="4" name="Rectangle 3">
            <a:extLst>
              <a:ext uri="{FF2B5EF4-FFF2-40B4-BE49-F238E27FC236}">
                <a16:creationId xmlns:a16="http://schemas.microsoft.com/office/drawing/2014/main" id="{FD178907-6179-4047-AAB7-8FB5E79970F9}"/>
              </a:ext>
            </a:extLst>
          </p:cNvPr>
          <p:cNvSpPr/>
          <p:nvPr/>
        </p:nvSpPr>
        <p:spPr>
          <a:xfrm>
            <a:off x="304800" y="685800"/>
            <a:ext cx="8686800" cy="3477875"/>
          </a:xfrm>
          <a:prstGeom prst="rect">
            <a:avLst/>
          </a:prstGeom>
        </p:spPr>
        <p:txBody>
          <a:bodyPr wrap="square">
            <a:spAutoFit/>
          </a:bodyPr>
          <a:lstStyle/>
          <a:p>
            <a:r>
              <a:rPr lang="en-US" sz="2000" b="1" u="sng" dirty="0">
                <a:latin typeface="medium-content-serif-font"/>
              </a:rPr>
              <a:t>Weather Forecasting:</a:t>
            </a:r>
            <a:r>
              <a:rPr lang="en-US" sz="2000" dirty="0">
                <a:latin typeface="medium-content-serif-font"/>
              </a:rPr>
              <a:t> Everybody watches weather forecasting. Computers models are built on statistical concepts. These computer models compare prior weather with the current weather and predict future weather.</a:t>
            </a:r>
          </a:p>
          <a:p>
            <a:endParaRPr lang="en-US" sz="2000" dirty="0">
              <a:latin typeface="medium-content-serif-font"/>
            </a:endParaRPr>
          </a:p>
          <a:p>
            <a:r>
              <a:rPr lang="en-US" sz="2000" b="1" u="sng" dirty="0">
                <a:latin typeface="medium-content-serif-font"/>
              </a:rPr>
              <a:t>Insurance:</a:t>
            </a:r>
            <a:r>
              <a:rPr lang="en-US" sz="2000" dirty="0">
                <a:latin typeface="medium-content-serif-font"/>
              </a:rPr>
              <a:t> Companies use statistics (</a:t>
            </a:r>
            <a:r>
              <a:rPr lang="en-US" sz="2000" dirty="0" err="1">
                <a:latin typeface="medium-content-serif-font"/>
              </a:rPr>
              <a:t>Acturian</a:t>
            </a:r>
            <a:r>
              <a:rPr lang="en-US" sz="2000" dirty="0">
                <a:latin typeface="medium-content-serif-font"/>
              </a:rPr>
              <a:t>) to determine selection and rates. </a:t>
            </a:r>
          </a:p>
          <a:p>
            <a:endParaRPr lang="en-US" sz="2000" dirty="0">
              <a:latin typeface="medium-content-serif-font"/>
            </a:endParaRPr>
          </a:p>
          <a:p>
            <a:r>
              <a:rPr lang="en-US" sz="2000" b="1" u="sng" dirty="0">
                <a:latin typeface="medium-content-serif-font"/>
              </a:rPr>
              <a:t>Financials: </a:t>
            </a:r>
            <a:r>
              <a:rPr lang="en-US" sz="2000" dirty="0">
                <a:latin typeface="medium-content-serif-font"/>
              </a:rPr>
              <a:t>In financial market also statistic has a role. Statistics are the key on how investors invest and make money.</a:t>
            </a:r>
          </a:p>
          <a:p>
            <a:endParaRPr lang="en-US" sz="2000" dirty="0">
              <a:latin typeface="medium-content-serif-font"/>
            </a:endParaRPr>
          </a:p>
          <a:p>
            <a:r>
              <a:rPr lang="en-US" sz="2000" b="1" u="sng" dirty="0">
                <a:latin typeface="medium-content-serif-font"/>
              </a:rPr>
              <a:t>Medicine:</a:t>
            </a:r>
            <a:r>
              <a:rPr lang="en-US" sz="2000" dirty="0">
                <a:latin typeface="medium-content-serif-font"/>
              </a:rPr>
              <a:t> Statistics play a big role in the medical field. Before any drugs is prescribed, scientist must show a statistically valid rate of effectiveness and safety</a:t>
            </a:r>
          </a:p>
        </p:txBody>
      </p:sp>
      <p:sp>
        <p:nvSpPr>
          <p:cNvPr id="5" name="Rectangle 4">
            <a:extLst>
              <a:ext uri="{FF2B5EF4-FFF2-40B4-BE49-F238E27FC236}">
                <a16:creationId xmlns:a16="http://schemas.microsoft.com/office/drawing/2014/main" id="{F0FB4AE8-E1E5-4182-8AC0-5D5C3DFC87F8}"/>
              </a:ext>
            </a:extLst>
          </p:cNvPr>
          <p:cNvSpPr/>
          <p:nvPr/>
        </p:nvSpPr>
        <p:spPr>
          <a:xfrm>
            <a:off x="302836" y="4267200"/>
            <a:ext cx="8538328" cy="646331"/>
          </a:xfrm>
          <a:prstGeom prst="rect">
            <a:avLst/>
          </a:prstGeom>
        </p:spPr>
        <p:txBody>
          <a:bodyPr wrap="square">
            <a:spAutoFit/>
          </a:bodyPr>
          <a:lstStyle/>
          <a:p>
            <a:r>
              <a:rPr lang="en-US" b="1" u="sng" dirty="0">
                <a:latin typeface="medium-content-serif-font"/>
              </a:rPr>
              <a:t>Quality Testing: </a:t>
            </a:r>
            <a:r>
              <a:rPr lang="en-US" dirty="0">
                <a:latin typeface="medium-content-serif-font"/>
              </a:rPr>
              <a:t>Statistical concepts are used in quality testing. </a:t>
            </a:r>
          </a:p>
          <a:p>
            <a:endParaRPr lang="en-US" dirty="0">
              <a:latin typeface="medium-content-serif-font"/>
            </a:endParaRPr>
          </a:p>
        </p:txBody>
      </p:sp>
      <p:sp>
        <p:nvSpPr>
          <p:cNvPr id="6" name="Rectangle 5">
            <a:extLst>
              <a:ext uri="{FF2B5EF4-FFF2-40B4-BE49-F238E27FC236}">
                <a16:creationId xmlns:a16="http://schemas.microsoft.com/office/drawing/2014/main" id="{2BCB3D45-D5BA-4522-9530-F51084684C9E}"/>
              </a:ext>
            </a:extLst>
          </p:cNvPr>
          <p:cNvSpPr/>
          <p:nvPr/>
        </p:nvSpPr>
        <p:spPr>
          <a:xfrm>
            <a:off x="304800" y="4800600"/>
            <a:ext cx="8686800" cy="1323439"/>
          </a:xfrm>
          <a:prstGeom prst="rect">
            <a:avLst/>
          </a:prstGeom>
        </p:spPr>
        <p:txBody>
          <a:bodyPr wrap="square">
            <a:spAutoFit/>
          </a:bodyPr>
          <a:lstStyle/>
          <a:p>
            <a:r>
              <a:rPr lang="en-US" sz="2000" b="1" u="sng" dirty="0">
                <a:latin typeface="medium-content-serif-font"/>
              </a:rPr>
              <a:t>Predictions:</a:t>
            </a:r>
            <a:r>
              <a:rPr lang="en-US" sz="2000" dirty="0">
                <a:latin typeface="medium-content-serif-font"/>
              </a:rPr>
              <a:t> Measurements are often used to make predictions. For example, they can help predict how tall a 4-year-old is likely to be in adulthood, which students are likely to do better in an academic program, or which candidates are most likely to succeed in a particular job.</a:t>
            </a:r>
            <a:endParaRPr lang="en-US" sz="2000" dirty="0"/>
          </a:p>
        </p:txBody>
      </p:sp>
    </p:spTree>
    <p:extLst>
      <p:ext uri="{BB962C8B-B14F-4D97-AF65-F5344CB8AC3E}">
        <p14:creationId xmlns:p14="http://schemas.microsoft.com/office/powerpoint/2010/main" val="1669381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Meant by Statistics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fontScale="92500" lnSpcReduction="10000"/>
          </a:bodyPr>
          <a:lstStyle/>
          <a:p>
            <a:endParaRPr lang="en-US" dirty="0"/>
          </a:p>
          <a:p>
            <a:r>
              <a:rPr lang="en-US" dirty="0"/>
              <a:t>What is statistics?</a:t>
            </a:r>
          </a:p>
          <a:p>
            <a:r>
              <a:rPr lang="en-US" dirty="0"/>
              <a:t>It’s more than presenting numerical facts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Example:  The inflation rate for the calendar year was 0.7%. By applying statistics we could compare this year’s inflation rate to past observations of inflation. Is it higher, lower, or about the same. Is there a trend of increasing or decreasing inflation? </a:t>
            </a:r>
          </a:p>
        </p:txBody>
      </p:sp>
      <p:sp>
        <p:nvSpPr>
          <p:cNvPr id="6" name="TextBox 5"/>
          <p:cNvSpPr txBox="1"/>
          <p:nvPr/>
        </p:nvSpPr>
        <p:spPr>
          <a:xfrm>
            <a:off x="228600" y="2667001"/>
            <a:ext cx="8686800" cy="1384995"/>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u="sng" dirty="0">
                <a:solidFill>
                  <a:srgbClr val="00B050"/>
                </a:solidFill>
              </a:rPr>
              <a:t>STATISTICS  </a:t>
            </a:r>
            <a:r>
              <a:rPr lang="en-US" sz="2800" dirty="0"/>
              <a:t>The science of collecting, organizing, presenting, analyzing, and interpreting data to assist in making more effective decisions.</a:t>
            </a:r>
          </a:p>
        </p:txBody>
      </p:sp>
      <p:sp>
        <p:nvSpPr>
          <p:cNvPr id="5" name="Slide Number Placeholder 4"/>
          <p:cNvSpPr>
            <a:spLocks noGrp="1"/>
          </p:cNvSpPr>
          <p:nvPr>
            <p:ph type="sldNum" sz="quarter" idx="12"/>
          </p:nvPr>
        </p:nvSpPr>
        <p:spPr/>
        <p:txBody>
          <a:bodyPr/>
          <a:lstStyle/>
          <a:p>
            <a:r>
              <a:rPr lang="en-US"/>
              <a:t>1-</a:t>
            </a:r>
            <a:fld id="{F38DF745-7D3F-47F4-83A3-874385CFAA69}" type="slidenum">
              <a:rPr lang="en-US" smtClean="0"/>
              <a:pPr/>
              <a:t>6</a:t>
            </a:fld>
            <a:endParaRPr lang="en-US" dirty="0"/>
          </a:p>
        </p:txBody>
      </p:sp>
    </p:spTree>
    <p:extLst>
      <p:ext uri="{BB962C8B-B14F-4D97-AF65-F5344CB8AC3E}">
        <p14:creationId xmlns:p14="http://schemas.microsoft.com/office/powerpoint/2010/main" val="60398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Statistics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fontScale="92500" lnSpcReduction="10000"/>
          </a:bodyPr>
          <a:lstStyle/>
          <a:p>
            <a:r>
              <a:rPr lang="en-US" dirty="0"/>
              <a:t>There are two types of statistics, descriptive and inferential</a:t>
            </a:r>
          </a:p>
          <a:p>
            <a:r>
              <a:rPr lang="en-US" dirty="0"/>
              <a:t>Descriptive statistics can be used to organize data into a meaningful form</a:t>
            </a:r>
          </a:p>
          <a:p>
            <a:r>
              <a:rPr lang="en-US" dirty="0"/>
              <a:t>You can summarize data and provide information that is easy to understand</a:t>
            </a:r>
          </a:p>
          <a:p>
            <a:endParaRPr lang="en-US" dirty="0"/>
          </a:p>
          <a:p>
            <a:endParaRPr lang="en-US" dirty="0"/>
          </a:p>
          <a:p>
            <a:endParaRPr lang="en-US" dirty="0"/>
          </a:p>
          <a:p>
            <a:r>
              <a:rPr lang="en-US" dirty="0"/>
              <a:t>Example: There are a total of 46,837 miles of interstate highways in the U.S. The interstate system represents 1% of the nations roads but carries more than 20% of the traffic. Texas has the most interstate highways and Alaska doesn’t have any.</a:t>
            </a:r>
          </a:p>
        </p:txBody>
      </p:sp>
      <p:sp>
        <p:nvSpPr>
          <p:cNvPr id="6" name="TextBox 5"/>
          <p:cNvSpPr txBox="1"/>
          <p:nvPr/>
        </p:nvSpPr>
        <p:spPr>
          <a:xfrm>
            <a:off x="1073830" y="3468469"/>
            <a:ext cx="68580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DESCRIPTIVE STATISTICS</a:t>
            </a:r>
            <a:r>
              <a:rPr lang="en-US" dirty="0"/>
              <a:t>  Methods of organizing, summarizing, and presenting data in an informative way.</a:t>
            </a:r>
          </a:p>
        </p:txBody>
      </p:sp>
      <p:sp>
        <p:nvSpPr>
          <p:cNvPr id="5" name="Slide Number Placeholder 4"/>
          <p:cNvSpPr>
            <a:spLocks noGrp="1"/>
          </p:cNvSpPr>
          <p:nvPr>
            <p:ph type="sldNum" sz="quarter" idx="12"/>
          </p:nvPr>
        </p:nvSpPr>
        <p:spPr/>
        <p:txBody>
          <a:bodyPr/>
          <a:lstStyle/>
          <a:p>
            <a:r>
              <a:rPr lang="en-US"/>
              <a:t>1-</a:t>
            </a:r>
            <a:fld id="{F38DF745-7D3F-47F4-83A3-874385CFAA69}" type="slidenum">
              <a:rPr lang="en-US" smtClean="0"/>
              <a:pPr/>
              <a:t>7</a:t>
            </a:fld>
            <a:endParaRPr lang="en-US" dirty="0"/>
          </a:p>
        </p:txBody>
      </p:sp>
    </p:spTree>
    <p:extLst>
      <p:ext uri="{BB962C8B-B14F-4D97-AF65-F5344CB8AC3E}">
        <p14:creationId xmlns:p14="http://schemas.microsoft.com/office/powerpoint/2010/main" val="3689900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Statistics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7" name="TextBox 6"/>
          <p:cNvSpPr txBox="1"/>
          <p:nvPr/>
        </p:nvSpPr>
        <p:spPr>
          <a:xfrm>
            <a:off x="1143000" y="1600200"/>
            <a:ext cx="68580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POPULATION  </a:t>
            </a:r>
            <a:r>
              <a:rPr lang="en-US" dirty="0"/>
              <a:t>The entire set of individuals or objects of interest or the measurements obtained from all individuals or objects of interest.</a:t>
            </a:r>
          </a:p>
        </p:txBody>
      </p:sp>
      <p:sp>
        <p:nvSpPr>
          <p:cNvPr id="8" name="TextBox 7"/>
          <p:cNvSpPr txBox="1"/>
          <p:nvPr/>
        </p:nvSpPr>
        <p:spPr>
          <a:xfrm>
            <a:off x="1143000" y="2438400"/>
            <a:ext cx="6858000" cy="369332"/>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SAMPLE  </a:t>
            </a:r>
            <a:r>
              <a:rPr lang="en-US" dirty="0"/>
              <a:t>A portion or part of the population of interest.</a:t>
            </a:r>
          </a:p>
        </p:txBody>
      </p:sp>
      <p:pic>
        <p:nvPicPr>
          <p:cNvPr id="9" name="Content Placeholder 4"/>
          <p:cNvPicPr>
            <a:picLocks noChangeAspect="1" noChangeArrowheads="1"/>
          </p:cNvPicPr>
          <p:nvPr/>
        </p:nvPicPr>
        <p:blipFill>
          <a:blip r:embed="rId3" cstate="print"/>
          <a:srcRect/>
          <a:stretch>
            <a:fillRect/>
          </a:stretch>
        </p:blipFill>
        <p:spPr bwMode="auto">
          <a:xfrm>
            <a:off x="1466417" y="3161880"/>
            <a:ext cx="6211167" cy="301032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r>
              <a:rPr lang="en-US"/>
              <a:t>1-</a:t>
            </a:r>
            <a:fld id="{A68F1C3D-7991-4430-8FD2-6BE0AA8A1311}" type="slidenum">
              <a:rPr lang="en-US" smtClean="0"/>
              <a:pPr/>
              <a:t>8</a:t>
            </a:fld>
            <a:endParaRPr lang="en-US" dirty="0"/>
          </a:p>
        </p:txBody>
      </p:sp>
    </p:spTree>
    <p:extLst>
      <p:ext uri="{BB962C8B-B14F-4D97-AF65-F5344CB8AC3E}">
        <p14:creationId xmlns:p14="http://schemas.microsoft.com/office/powerpoint/2010/main" val="4294187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Statistics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lnSpcReduction="10000"/>
          </a:bodyPr>
          <a:lstStyle/>
          <a:p>
            <a:r>
              <a:rPr lang="en-US" dirty="0"/>
              <a:t>Inferential statistics can be used to estimate properties of a population</a:t>
            </a:r>
          </a:p>
          <a:p>
            <a:r>
              <a:rPr lang="en-US" dirty="0"/>
              <a:t>You can make decisions based on a limited set of data</a:t>
            </a:r>
          </a:p>
          <a:p>
            <a:endParaRPr lang="en-US" dirty="0"/>
          </a:p>
          <a:p>
            <a:endParaRPr lang="en-US" dirty="0"/>
          </a:p>
          <a:p>
            <a:endParaRPr lang="en-US" dirty="0"/>
          </a:p>
          <a:p>
            <a:endParaRPr lang="en-US" dirty="0"/>
          </a:p>
          <a:p>
            <a:r>
              <a:rPr lang="en-US" dirty="0"/>
              <a:t>Example:  TV networks constantly monitor the popularity of their programs by hiring Nielsen to sample the preferences of TV viewers. For example, 9% of a sample of households with television watched The Big Bang Theory during the week of November 2, 2015.</a:t>
            </a:r>
          </a:p>
        </p:txBody>
      </p:sp>
      <p:sp>
        <p:nvSpPr>
          <p:cNvPr id="6" name="TextBox 5"/>
          <p:cNvSpPr txBox="1"/>
          <p:nvPr/>
        </p:nvSpPr>
        <p:spPr>
          <a:xfrm>
            <a:off x="1143000" y="2895600"/>
            <a:ext cx="68580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INFERENTIAL STATISTICS  </a:t>
            </a:r>
            <a:r>
              <a:rPr lang="en-US" dirty="0"/>
              <a:t>The methods used to estimate a property of a population on the basis of a sample.</a:t>
            </a:r>
          </a:p>
        </p:txBody>
      </p:sp>
      <p:sp>
        <p:nvSpPr>
          <p:cNvPr id="5" name="Slide Number Placeholder 4"/>
          <p:cNvSpPr>
            <a:spLocks noGrp="1"/>
          </p:cNvSpPr>
          <p:nvPr>
            <p:ph type="sldNum" sz="quarter" idx="12"/>
          </p:nvPr>
        </p:nvSpPr>
        <p:spPr/>
        <p:txBody>
          <a:bodyPr/>
          <a:lstStyle/>
          <a:p>
            <a:r>
              <a:rPr lang="en-US"/>
              <a:t>1-</a:t>
            </a:r>
            <a:fld id="{F38DF745-7D3F-47F4-83A3-874385CFAA69}" type="slidenum">
              <a:rPr lang="en-US" smtClean="0"/>
              <a:pPr/>
              <a:t>9</a:t>
            </a:fld>
            <a:endParaRPr lang="en-US" dirty="0"/>
          </a:p>
        </p:txBody>
      </p:sp>
    </p:spTree>
    <p:extLst>
      <p:ext uri="{BB962C8B-B14F-4D97-AF65-F5344CB8AC3E}">
        <p14:creationId xmlns:p14="http://schemas.microsoft.com/office/powerpoint/2010/main" val="3928374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Variables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endParaRPr lang="en-US" dirty="0"/>
          </a:p>
          <a:p>
            <a:r>
              <a:rPr lang="en-US" dirty="0"/>
              <a:t>There are two basic types of variables</a:t>
            </a:r>
          </a:p>
          <a:p>
            <a:endParaRPr lang="en-US" dirty="0"/>
          </a:p>
          <a:p>
            <a:pPr marL="0" indent="0">
              <a:buNone/>
            </a:pPr>
            <a:endParaRPr lang="en-US" dirty="0"/>
          </a:p>
        </p:txBody>
      </p:sp>
      <p:sp>
        <p:nvSpPr>
          <p:cNvPr id="7" name="TextBox 6"/>
          <p:cNvSpPr txBox="1"/>
          <p:nvPr/>
        </p:nvSpPr>
        <p:spPr>
          <a:xfrm>
            <a:off x="1143000" y="2514600"/>
            <a:ext cx="6858000" cy="1200329"/>
          </a:xfrm>
          <a:prstGeom prst="rect">
            <a:avLst/>
          </a:prstGeom>
          <a:solidFill>
            <a:schemeClr val="accent4">
              <a:lumMod val="20000"/>
              <a:lumOff val="80000"/>
            </a:schemeClr>
          </a:solid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QUALITATIVE VARIABLE  An object or individual is observed and recorded as a non-numeric characteristic or attribute.</a:t>
            </a:r>
          </a:p>
          <a:p>
            <a:endParaRPr lang="en-US" dirty="0"/>
          </a:p>
          <a:p>
            <a:r>
              <a:rPr lang="en-US" dirty="0"/>
              <a:t>Examples:  gender, state of birth, eye color</a:t>
            </a:r>
          </a:p>
        </p:txBody>
      </p:sp>
      <p:sp>
        <p:nvSpPr>
          <p:cNvPr id="8" name="TextBox 7"/>
          <p:cNvSpPr txBox="1"/>
          <p:nvPr/>
        </p:nvSpPr>
        <p:spPr>
          <a:xfrm>
            <a:off x="1143000" y="4114800"/>
            <a:ext cx="6858000" cy="1200329"/>
          </a:xfrm>
          <a:prstGeom prst="rect">
            <a:avLst/>
          </a:prstGeom>
          <a:solidFill>
            <a:schemeClr val="accent4">
              <a:lumMod val="20000"/>
              <a:lumOff val="80000"/>
            </a:schemeClr>
          </a:solid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QUANTITATIVE VARIABLE  A variable that is reported numerically. </a:t>
            </a:r>
          </a:p>
          <a:p>
            <a:endParaRPr lang="en-US" dirty="0"/>
          </a:p>
          <a:p>
            <a:r>
              <a:rPr lang="en-US" dirty="0"/>
              <a:t>Examples:  balance in your checking account, the life of a car battery, the number of people employed by a company</a:t>
            </a:r>
          </a:p>
        </p:txBody>
      </p:sp>
      <p:sp>
        <p:nvSpPr>
          <p:cNvPr id="5" name="Slide Number Placeholder 4"/>
          <p:cNvSpPr>
            <a:spLocks noGrp="1"/>
          </p:cNvSpPr>
          <p:nvPr>
            <p:ph type="sldNum" sz="quarter" idx="12"/>
          </p:nvPr>
        </p:nvSpPr>
        <p:spPr/>
        <p:txBody>
          <a:bodyPr/>
          <a:lstStyle/>
          <a:p>
            <a:r>
              <a:rPr lang="en-US"/>
              <a:t>1-</a:t>
            </a:r>
            <a:fld id="{F38DF745-7D3F-47F4-83A3-874385CFAA69}" type="slidenum">
              <a:rPr lang="en-US" smtClean="0"/>
              <a:pPr/>
              <a:t>10</a:t>
            </a:fld>
            <a:endParaRPr lang="en-US" dirty="0"/>
          </a:p>
        </p:txBody>
      </p:sp>
    </p:spTree>
    <p:extLst>
      <p:ext uri="{BB962C8B-B14F-4D97-AF65-F5344CB8AC3E}">
        <p14:creationId xmlns:p14="http://schemas.microsoft.com/office/powerpoint/2010/main" val="3306532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Variables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Quantitative variables can be discrete or continuous</a:t>
            </a:r>
          </a:p>
          <a:p>
            <a:r>
              <a:rPr lang="en-US" dirty="0"/>
              <a:t>Discrete variables are typically the result of counting</a:t>
            </a:r>
          </a:p>
          <a:p>
            <a:pPr lvl="1"/>
            <a:r>
              <a:rPr lang="en-US" sz="2600" dirty="0"/>
              <a:t>Values have “gaps” between the values</a:t>
            </a:r>
          </a:p>
          <a:p>
            <a:pPr lvl="1"/>
            <a:r>
              <a:rPr lang="en-US" sz="2600" dirty="0"/>
              <a:t>Examples:  the number of bedrooms in a house, the number of students in a statistics course</a:t>
            </a:r>
          </a:p>
          <a:p>
            <a:r>
              <a:rPr lang="en-US" dirty="0"/>
              <a:t>Continuous variables are usually the result of measuring something</a:t>
            </a:r>
          </a:p>
          <a:p>
            <a:pPr lvl="1"/>
            <a:r>
              <a:rPr lang="en-US" sz="2600" dirty="0"/>
              <a:t>Can assume any value within a specific range</a:t>
            </a:r>
          </a:p>
          <a:p>
            <a:pPr lvl="1"/>
            <a:r>
              <a:rPr lang="en-US" sz="2600" dirty="0"/>
              <a:t>Examples:  the air pressure in a tire, duration of flights from Orlando to San Diego</a:t>
            </a:r>
          </a:p>
          <a:p>
            <a:endParaRPr lang="en-US" dirty="0"/>
          </a:p>
          <a:p>
            <a:endParaRPr lang="en-US" dirty="0"/>
          </a:p>
          <a:p>
            <a:endParaRPr lang="en-US" dirty="0"/>
          </a:p>
          <a:p>
            <a:endParaRPr lang="en-US" dirty="0"/>
          </a:p>
        </p:txBody>
      </p:sp>
      <p:sp>
        <p:nvSpPr>
          <p:cNvPr id="5" name="Slide Number Placeholder 4"/>
          <p:cNvSpPr>
            <a:spLocks noGrp="1"/>
          </p:cNvSpPr>
          <p:nvPr>
            <p:ph type="sldNum" sz="quarter" idx="12"/>
          </p:nvPr>
        </p:nvSpPr>
        <p:spPr/>
        <p:txBody>
          <a:bodyPr/>
          <a:lstStyle/>
          <a:p>
            <a:r>
              <a:rPr lang="en-US"/>
              <a:t>1-</a:t>
            </a:r>
            <a:fld id="{F38DF745-7D3F-47F4-83A3-874385CFAA69}" type="slidenum">
              <a:rPr lang="en-US" smtClean="0"/>
              <a:pPr/>
              <a:t>11</a:t>
            </a:fld>
            <a:endParaRPr lang="en-US" dirty="0"/>
          </a:p>
        </p:txBody>
      </p:sp>
    </p:spTree>
    <p:extLst>
      <p:ext uri="{BB962C8B-B14F-4D97-AF65-F5344CB8AC3E}">
        <p14:creationId xmlns:p14="http://schemas.microsoft.com/office/powerpoint/2010/main" val="1230862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Variables Summary</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pPr marL="0" indent="0">
              <a:buNone/>
            </a:pPr>
            <a:endParaRPr lang="en-US" dirty="0"/>
          </a:p>
          <a:p>
            <a:endParaRPr lang="en-US" dirty="0"/>
          </a:p>
          <a:p>
            <a:endParaRPr lang="en-US" dirty="0"/>
          </a:p>
          <a:p>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672" y="1811012"/>
            <a:ext cx="6966960" cy="4191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r>
              <a:rPr lang="en-US"/>
              <a:t>1-</a:t>
            </a:r>
            <a:fld id="{F38DF745-7D3F-47F4-83A3-874385CFAA69}" type="slidenum">
              <a:rPr lang="en-US" smtClean="0"/>
              <a:pPr/>
              <a:t>12</a:t>
            </a:fld>
            <a:endParaRPr lang="en-US" dirty="0"/>
          </a:p>
        </p:txBody>
      </p:sp>
    </p:spTree>
    <p:extLst>
      <p:ext uri="{BB962C8B-B14F-4D97-AF65-F5344CB8AC3E}">
        <p14:creationId xmlns:p14="http://schemas.microsoft.com/office/powerpoint/2010/main" val="2464515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6C490B7-62E5-4765-8F90-78FF3E42E2D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961B2BED-7B2C-45FC-B1C1-98168AB34F9D}"/>
              </a:ext>
            </a:extLst>
          </p:cNvPr>
          <p:cNvSpPr>
            <a:spLocks noGrp="1"/>
          </p:cNvSpPr>
          <p:nvPr>
            <p:ph type="sldNum" sz="quarter" idx="12"/>
          </p:nvPr>
        </p:nvSpPr>
        <p:spPr/>
        <p:txBody>
          <a:bodyPr/>
          <a:lstStyle/>
          <a:p>
            <a:r>
              <a:rPr lang="en-US"/>
              <a:t>1-</a:t>
            </a:r>
            <a:fld id="{A68F1C3D-7991-4430-8FD2-6BE0AA8A1311}" type="slidenum">
              <a:rPr lang="en-US" smtClean="0"/>
              <a:pPr/>
              <a:t>13</a:t>
            </a:fld>
            <a:endParaRPr lang="en-US" dirty="0"/>
          </a:p>
        </p:txBody>
      </p:sp>
      <p:pic>
        <p:nvPicPr>
          <p:cNvPr id="4" name="Picture 3" descr="types of data measurement scales">
            <a:extLst>
              <a:ext uri="{FF2B5EF4-FFF2-40B4-BE49-F238E27FC236}">
                <a16:creationId xmlns:a16="http://schemas.microsoft.com/office/drawing/2014/main" id="{EB2D2CB3-3044-4D12-82E4-2155A05509D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14400" y="838200"/>
            <a:ext cx="7315200" cy="5181600"/>
          </a:xfrm>
          <a:prstGeom prst="rect">
            <a:avLst/>
          </a:prstGeom>
          <a:noFill/>
          <a:ln>
            <a:noFill/>
          </a:ln>
        </p:spPr>
      </p:pic>
    </p:spTree>
    <p:extLst>
      <p:ext uri="{BB962C8B-B14F-4D97-AF65-F5344CB8AC3E}">
        <p14:creationId xmlns:p14="http://schemas.microsoft.com/office/powerpoint/2010/main" val="2949745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6C490B7-62E5-4765-8F90-78FF3E42E2D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961B2BED-7B2C-45FC-B1C1-98168AB34F9D}"/>
              </a:ext>
            </a:extLst>
          </p:cNvPr>
          <p:cNvSpPr>
            <a:spLocks noGrp="1"/>
          </p:cNvSpPr>
          <p:nvPr>
            <p:ph type="sldNum" sz="quarter" idx="12"/>
          </p:nvPr>
        </p:nvSpPr>
        <p:spPr/>
        <p:txBody>
          <a:bodyPr/>
          <a:lstStyle/>
          <a:p>
            <a:r>
              <a:rPr lang="en-US"/>
              <a:t>1-</a:t>
            </a:r>
            <a:fld id="{A68F1C3D-7991-4430-8FD2-6BE0AA8A1311}" type="slidenum">
              <a:rPr lang="en-US" smtClean="0"/>
              <a:pPr/>
              <a:t>14</a:t>
            </a:fld>
            <a:endParaRPr lang="en-US" dirty="0"/>
          </a:p>
        </p:txBody>
      </p:sp>
      <p:sp>
        <p:nvSpPr>
          <p:cNvPr id="4" name="Rectangle 3">
            <a:extLst>
              <a:ext uri="{FF2B5EF4-FFF2-40B4-BE49-F238E27FC236}">
                <a16:creationId xmlns:a16="http://schemas.microsoft.com/office/drawing/2014/main" id="{ED9EBE44-11A1-4C2F-9F2A-842AF6857677}"/>
              </a:ext>
            </a:extLst>
          </p:cNvPr>
          <p:cNvSpPr/>
          <p:nvPr/>
        </p:nvSpPr>
        <p:spPr>
          <a:xfrm>
            <a:off x="228600" y="304800"/>
            <a:ext cx="8610600" cy="2953886"/>
          </a:xfrm>
          <a:prstGeom prst="rect">
            <a:avLst/>
          </a:prstGeom>
        </p:spPr>
        <p:txBody>
          <a:bodyPr wrap="square">
            <a:spAutoFit/>
          </a:bodyPr>
          <a:lstStyle/>
          <a:p>
            <a:pPr>
              <a:lnSpc>
                <a:spcPct val="107000"/>
              </a:lnSpc>
              <a:spcAft>
                <a:spcPts val="800"/>
              </a:spcAft>
            </a:pPr>
            <a:r>
              <a:rPr lang="en-US" sz="2400" b="1" kern="1800" dirty="0">
                <a:solidFill>
                  <a:srgbClr val="2F3235"/>
                </a:solidFill>
                <a:latin typeface="Source Sans Pro" panose="020B0604020202020204" pitchFamily="34" charset="0"/>
                <a:ea typeface="Times New Roman" panose="02020603050405020304" pitchFamily="18" charset="0"/>
                <a:cs typeface="Times New Roman" panose="02020603050405020304" pitchFamily="18" charset="0"/>
              </a:rPr>
              <a:t>Types of Data &amp; Measurement Scales: Nominal, Ordinal, Interval and Ratio</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125"/>
              </a:spcAft>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In statistics, there are four data measurement scales: </a:t>
            </a:r>
          </a:p>
          <a:p>
            <a:pPr marL="742950" lvl="1" indent="-285750">
              <a:spcAft>
                <a:spcPts val="1125"/>
              </a:spcAft>
              <a:buFont typeface="Arial" panose="020B0604020202020204" pitchFamily="34" charset="0"/>
              <a:buChar char="•"/>
            </a:pPr>
            <a:r>
              <a:rPr lang="en-US" b="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Nominal</a:t>
            </a:r>
          </a:p>
          <a:p>
            <a:pPr marL="742950" lvl="1" indent="-285750">
              <a:spcAft>
                <a:spcPts val="1125"/>
              </a:spcAft>
              <a:buFont typeface="Arial" panose="020B0604020202020204" pitchFamily="34" charset="0"/>
              <a:buChar char="•"/>
            </a:pPr>
            <a:r>
              <a:rPr lang="en-US" b="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ordinal </a:t>
            </a:r>
          </a:p>
          <a:p>
            <a:pPr marL="742950" lvl="1" indent="-285750">
              <a:spcAft>
                <a:spcPts val="1125"/>
              </a:spcAft>
              <a:buFont typeface="Arial" panose="020B0604020202020204" pitchFamily="34" charset="0"/>
              <a:buChar char="•"/>
            </a:pPr>
            <a:r>
              <a:rPr lang="en-US" b="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interval</a:t>
            </a:r>
          </a:p>
          <a:p>
            <a:pPr marL="742950" lvl="1" indent="-285750">
              <a:spcAft>
                <a:spcPts val="1125"/>
              </a:spcAft>
              <a:buFont typeface="Arial" panose="020B0604020202020204" pitchFamily="34" charset="0"/>
              <a:buChar char="•"/>
            </a:pPr>
            <a:r>
              <a:rPr lang="en-US" b="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ratio.  </a:t>
            </a:r>
          </a:p>
        </p:txBody>
      </p:sp>
    </p:spTree>
    <p:extLst>
      <p:ext uri="{BB962C8B-B14F-4D97-AF65-F5344CB8AC3E}">
        <p14:creationId xmlns:p14="http://schemas.microsoft.com/office/powerpoint/2010/main" val="2929035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6C490B7-62E5-4765-8F90-78FF3E42E2D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961B2BED-7B2C-45FC-B1C1-98168AB34F9D}"/>
              </a:ext>
            </a:extLst>
          </p:cNvPr>
          <p:cNvSpPr>
            <a:spLocks noGrp="1"/>
          </p:cNvSpPr>
          <p:nvPr>
            <p:ph type="sldNum" sz="quarter" idx="12"/>
          </p:nvPr>
        </p:nvSpPr>
        <p:spPr/>
        <p:txBody>
          <a:bodyPr/>
          <a:lstStyle/>
          <a:p>
            <a:r>
              <a:rPr lang="en-US"/>
              <a:t>1-</a:t>
            </a:r>
            <a:fld id="{A68F1C3D-7991-4430-8FD2-6BE0AA8A1311}" type="slidenum">
              <a:rPr lang="en-US" smtClean="0"/>
              <a:pPr/>
              <a:t>15</a:t>
            </a:fld>
            <a:endParaRPr lang="en-US" dirty="0"/>
          </a:p>
        </p:txBody>
      </p:sp>
      <p:sp>
        <p:nvSpPr>
          <p:cNvPr id="6" name="Rectangle 5">
            <a:extLst>
              <a:ext uri="{FF2B5EF4-FFF2-40B4-BE49-F238E27FC236}">
                <a16:creationId xmlns:a16="http://schemas.microsoft.com/office/drawing/2014/main" id="{1EC4A5C7-8C1C-40E4-ACD9-366415F8AA8C}"/>
              </a:ext>
            </a:extLst>
          </p:cNvPr>
          <p:cNvSpPr/>
          <p:nvPr/>
        </p:nvSpPr>
        <p:spPr>
          <a:xfrm>
            <a:off x="381000" y="381000"/>
            <a:ext cx="8382000" cy="3243452"/>
          </a:xfrm>
          <a:prstGeom prst="rect">
            <a:avLst/>
          </a:prstGeom>
        </p:spPr>
        <p:txBody>
          <a:bodyPr wrap="square">
            <a:spAutoFit/>
          </a:bodyPr>
          <a:lstStyle/>
          <a:p>
            <a:pPr>
              <a:lnSpc>
                <a:spcPct val="107000"/>
              </a:lnSpc>
              <a:spcAft>
                <a:spcPts val="1125"/>
              </a:spcAft>
            </a:pPr>
            <a:r>
              <a:rPr lang="en-US" sz="3200" b="1" u="sng" dirty="0">
                <a:solidFill>
                  <a:srgbClr val="2F3235"/>
                </a:solidFill>
                <a:latin typeface="Source Sans Pro" panose="020B0503030403020204" pitchFamily="34" charset="0"/>
                <a:ea typeface="Times New Roman" panose="02020603050405020304" pitchFamily="18" charset="0"/>
                <a:cs typeface="Times New Roman" panose="02020603050405020304" pitchFamily="18" charset="0"/>
              </a:rPr>
              <a:t>Nominal</a:t>
            </a:r>
            <a:endParaRPr lang="en-US" sz="1600" u="sng"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Let’s start with the easiest one to understand.  Nominal scales are used for labeling variables, without any </a:t>
            </a:r>
            <a:r>
              <a:rPr lang="en-US" u="sng"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hlinkClick r:id="rId2" tooltip="Quantitative vs. Qualitative Research: What’s the Difference?"/>
              </a:rPr>
              <a:t>quantitative</a:t>
            </a: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value.</a:t>
            </a: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“Nominal” scales could simply be called “labels.” </a:t>
            </a: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Here are some examples, below.  Notice that all of these scales are mutually exclusive (no overlap) and none of them have any numerical significance. </a:t>
            </a: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A good way to remember all of this is that “nominal” sounds a lot like “name” and nominal scales are kind of like “names” or labels.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Examples of Nominal Scales">
            <a:hlinkClick r:id="rId3" tooltip="&quot;Examples of Nominal Scales&quot;"/>
            <a:extLst>
              <a:ext uri="{FF2B5EF4-FFF2-40B4-BE49-F238E27FC236}">
                <a16:creationId xmlns:a16="http://schemas.microsoft.com/office/drawing/2014/main" id="{3DA20ECC-43B5-4933-B28E-F9E596250BD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64503" y="4053612"/>
            <a:ext cx="8458200" cy="1905000"/>
          </a:xfrm>
          <a:prstGeom prst="rect">
            <a:avLst/>
          </a:prstGeom>
          <a:noFill/>
          <a:ln>
            <a:noFill/>
          </a:ln>
        </p:spPr>
      </p:pic>
    </p:spTree>
    <p:extLst>
      <p:ext uri="{BB962C8B-B14F-4D97-AF65-F5344CB8AC3E}">
        <p14:creationId xmlns:p14="http://schemas.microsoft.com/office/powerpoint/2010/main" val="976484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6C490B7-62E5-4765-8F90-78FF3E42E2D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961B2BED-7B2C-45FC-B1C1-98168AB34F9D}"/>
              </a:ext>
            </a:extLst>
          </p:cNvPr>
          <p:cNvSpPr>
            <a:spLocks noGrp="1"/>
          </p:cNvSpPr>
          <p:nvPr>
            <p:ph type="sldNum" sz="quarter" idx="12"/>
          </p:nvPr>
        </p:nvSpPr>
        <p:spPr/>
        <p:txBody>
          <a:bodyPr/>
          <a:lstStyle/>
          <a:p>
            <a:r>
              <a:rPr lang="en-US"/>
              <a:t>1-</a:t>
            </a:r>
            <a:fld id="{A68F1C3D-7991-4430-8FD2-6BE0AA8A1311}" type="slidenum">
              <a:rPr lang="en-US" smtClean="0"/>
              <a:pPr/>
              <a:t>16</a:t>
            </a:fld>
            <a:endParaRPr lang="en-US" dirty="0"/>
          </a:p>
        </p:txBody>
      </p:sp>
      <p:sp>
        <p:nvSpPr>
          <p:cNvPr id="4" name="Rectangle 3">
            <a:extLst>
              <a:ext uri="{FF2B5EF4-FFF2-40B4-BE49-F238E27FC236}">
                <a16:creationId xmlns:a16="http://schemas.microsoft.com/office/drawing/2014/main" id="{788D8163-AA18-45C0-95AA-9FD73B4F8617}"/>
              </a:ext>
            </a:extLst>
          </p:cNvPr>
          <p:cNvSpPr/>
          <p:nvPr/>
        </p:nvSpPr>
        <p:spPr>
          <a:xfrm>
            <a:off x="304800" y="163385"/>
            <a:ext cx="8610600" cy="5303760"/>
          </a:xfrm>
          <a:prstGeom prst="rect">
            <a:avLst/>
          </a:prstGeom>
        </p:spPr>
        <p:txBody>
          <a:bodyPr wrap="square">
            <a:spAutoFit/>
          </a:bodyPr>
          <a:lstStyle/>
          <a:p>
            <a:pPr>
              <a:lnSpc>
                <a:spcPct val="107000"/>
              </a:lnSpc>
              <a:spcAft>
                <a:spcPts val="1125"/>
              </a:spcAft>
            </a:pPr>
            <a:r>
              <a:rPr lang="en-US" sz="3200" b="1" dirty="0">
                <a:solidFill>
                  <a:srgbClr val="2F3235"/>
                </a:solidFill>
                <a:latin typeface="Source Sans Pro" panose="020B0503030403020204" pitchFamily="34" charset="0"/>
                <a:ea typeface="Times New Roman" panose="02020603050405020304" pitchFamily="18" charset="0"/>
                <a:cs typeface="Times New Roman" panose="02020603050405020304" pitchFamily="18" charset="0"/>
              </a:rPr>
              <a:t>Ordinal</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125"/>
              </a:spcAft>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With ordinal scales, the </a:t>
            </a:r>
            <a:r>
              <a:rPr lang="en-US" i="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order</a:t>
            </a: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of the values is what’s important and significant, but the differences between each one is not really known. </a:t>
            </a:r>
          </a:p>
          <a:p>
            <a:pPr>
              <a:lnSpc>
                <a:spcPct val="107000"/>
              </a:lnSpc>
              <a:spcAft>
                <a:spcPts val="1125"/>
              </a:spcAft>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Take a look at the example below.  In each case, we know that a #4 is better than a #3 or #2, but we don’t know–and cannot quantify–how </a:t>
            </a:r>
            <a:r>
              <a:rPr lang="en-US" i="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much</a:t>
            </a: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better it is.  </a:t>
            </a:r>
          </a:p>
          <a:p>
            <a:pPr>
              <a:lnSpc>
                <a:spcPct val="107000"/>
              </a:lnSpc>
              <a:spcAft>
                <a:spcPts val="1125"/>
              </a:spcAft>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For example, is the difference between “OK” and “Unhappy” the same as the difference between “Very Happy” and “Happy?”  We can’t say.</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125"/>
              </a:spcAft>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Ordinal scales are typically measures of non-numeric concepts like satisfaction, happiness, discomfort, etc.</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125"/>
              </a:spcAft>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“Ordinal” is easy to remember because is sounds like “order” and that’s the key to remember with “ordinal scales”–it is the </a:t>
            </a:r>
            <a:r>
              <a:rPr lang="en-US" i="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order</a:t>
            </a: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that matters, but that’s all you really get from these.</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1125"/>
              </a:spcAft>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The best way to determine </a:t>
            </a:r>
            <a:r>
              <a:rPr lang="en-US" i="1" u="sng"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hlinkClick r:id="rId2"/>
              </a:rPr>
              <a:t>central tendency</a:t>
            </a: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on a set of ordinal data is to use the mode or median; a purist will tell you that the mean cannot be defined from an ordinal set.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2572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6C490B7-62E5-4765-8F90-78FF3E42E2D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961B2BED-7B2C-45FC-B1C1-98168AB34F9D}"/>
              </a:ext>
            </a:extLst>
          </p:cNvPr>
          <p:cNvSpPr>
            <a:spLocks noGrp="1"/>
          </p:cNvSpPr>
          <p:nvPr>
            <p:ph type="sldNum" sz="quarter" idx="12"/>
          </p:nvPr>
        </p:nvSpPr>
        <p:spPr/>
        <p:txBody>
          <a:bodyPr/>
          <a:lstStyle/>
          <a:p>
            <a:r>
              <a:rPr lang="en-US"/>
              <a:t>1-</a:t>
            </a:r>
            <a:fld id="{A68F1C3D-7991-4430-8FD2-6BE0AA8A1311}" type="slidenum">
              <a:rPr lang="en-US" smtClean="0"/>
              <a:pPr/>
              <a:t>17</a:t>
            </a:fld>
            <a:endParaRPr lang="en-US" dirty="0"/>
          </a:p>
        </p:txBody>
      </p:sp>
      <p:pic>
        <p:nvPicPr>
          <p:cNvPr id="4" name="Picture 3" descr="Example of Ordinal Scales">
            <a:hlinkClick r:id="rId2"/>
            <a:extLst>
              <a:ext uri="{FF2B5EF4-FFF2-40B4-BE49-F238E27FC236}">
                <a16:creationId xmlns:a16="http://schemas.microsoft.com/office/drawing/2014/main" id="{E9355BE5-CD98-4426-9E74-60FFC99E0A0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24000"/>
            <a:ext cx="8153400" cy="2640330"/>
          </a:xfrm>
          <a:prstGeom prst="rect">
            <a:avLst/>
          </a:prstGeom>
          <a:noFill/>
          <a:ln>
            <a:noFill/>
          </a:ln>
        </p:spPr>
      </p:pic>
    </p:spTree>
    <p:extLst>
      <p:ext uri="{BB962C8B-B14F-4D97-AF65-F5344CB8AC3E}">
        <p14:creationId xmlns:p14="http://schemas.microsoft.com/office/powerpoint/2010/main" val="3332082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6C490B7-62E5-4765-8F90-78FF3E42E2D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961B2BED-7B2C-45FC-B1C1-98168AB34F9D}"/>
              </a:ext>
            </a:extLst>
          </p:cNvPr>
          <p:cNvSpPr>
            <a:spLocks noGrp="1"/>
          </p:cNvSpPr>
          <p:nvPr>
            <p:ph type="sldNum" sz="quarter" idx="12"/>
          </p:nvPr>
        </p:nvSpPr>
        <p:spPr/>
        <p:txBody>
          <a:bodyPr/>
          <a:lstStyle/>
          <a:p>
            <a:r>
              <a:rPr lang="en-US"/>
              <a:t>1-</a:t>
            </a:r>
            <a:fld id="{A68F1C3D-7991-4430-8FD2-6BE0AA8A1311}" type="slidenum">
              <a:rPr lang="en-US" smtClean="0"/>
              <a:pPr/>
              <a:t>18</a:t>
            </a:fld>
            <a:endParaRPr lang="en-US" dirty="0"/>
          </a:p>
        </p:txBody>
      </p:sp>
      <p:sp>
        <p:nvSpPr>
          <p:cNvPr id="4" name="Rectangle 3">
            <a:extLst>
              <a:ext uri="{FF2B5EF4-FFF2-40B4-BE49-F238E27FC236}">
                <a16:creationId xmlns:a16="http://schemas.microsoft.com/office/drawing/2014/main" id="{F07AAB16-5160-40F0-AABC-44A89B39D192}"/>
              </a:ext>
            </a:extLst>
          </p:cNvPr>
          <p:cNvSpPr/>
          <p:nvPr/>
        </p:nvSpPr>
        <p:spPr>
          <a:xfrm>
            <a:off x="219958" y="102896"/>
            <a:ext cx="8915401" cy="6489212"/>
          </a:xfrm>
          <a:prstGeom prst="rect">
            <a:avLst/>
          </a:prstGeom>
        </p:spPr>
        <p:txBody>
          <a:bodyPr wrap="square">
            <a:spAutoFit/>
          </a:bodyPr>
          <a:lstStyle/>
          <a:p>
            <a:pPr>
              <a:lnSpc>
                <a:spcPct val="107000"/>
              </a:lnSpc>
              <a:spcAft>
                <a:spcPts val="1125"/>
              </a:spcAft>
            </a:pPr>
            <a:r>
              <a:rPr lang="en-US" sz="3200" b="1" dirty="0">
                <a:solidFill>
                  <a:srgbClr val="2F3235"/>
                </a:solidFill>
                <a:latin typeface="Source Sans Pro" panose="020B0503030403020204" pitchFamily="34" charset="0"/>
                <a:ea typeface="Times New Roman" panose="02020603050405020304" pitchFamily="18" charset="0"/>
                <a:cs typeface="Times New Roman" panose="02020603050405020304" pitchFamily="18" charset="0"/>
              </a:rPr>
              <a:t>Interval</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Interval scales are numeric scales in which we know both the order and the exact differences between the values.</a:t>
            </a: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The classic example of an interval scale is Celsius temperature because the difference between each value is the same.  For example, the difference between 60 and 50 degrees is a measurable 10 degrees, as is the difference between 80 and 70 degrees.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Interval scales are nice because the realm of statistical analysis on these data sets opens up.  </a:t>
            </a: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For example, </a:t>
            </a:r>
            <a:r>
              <a:rPr lang="en-US" i="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central tendency</a:t>
            </a: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can be measured by mode, median, or mean; standard deviation can also be calculated.</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Like the others, you can remember the key points of an “interval scale” pretty easily. “Interval” itself means “space in between,” which is the important thing to remember–interval scales not only tell us about order, but also about the value between each item.</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Here’s the problem with interval scales: they don’t have a “true zero.”  For example, there is no such thing as “no temperature,” at least not with </a:t>
            </a:r>
            <a:r>
              <a:rPr lang="en-US" dirty="0" err="1">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celsius</a:t>
            </a: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In the case of interval scales, zero doesn’t mean the absence of value, but is actually another number used on the scale, like 0 degrees </a:t>
            </a:r>
            <a:r>
              <a:rPr lang="en-US" dirty="0" err="1">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celsius</a:t>
            </a: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Negative numbers also have meaning.  Without a true zero, it is impossible to compute ratios.  With interval data, we can add and subtract, but cannot multiply or divide.</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9847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6C490B7-62E5-4765-8F90-78FF3E42E2D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961B2BED-7B2C-45FC-B1C1-98168AB34F9D}"/>
              </a:ext>
            </a:extLst>
          </p:cNvPr>
          <p:cNvSpPr>
            <a:spLocks noGrp="1"/>
          </p:cNvSpPr>
          <p:nvPr>
            <p:ph type="sldNum" sz="quarter" idx="12"/>
          </p:nvPr>
        </p:nvSpPr>
        <p:spPr/>
        <p:txBody>
          <a:bodyPr/>
          <a:lstStyle/>
          <a:p>
            <a:r>
              <a:rPr lang="en-US"/>
              <a:t>1-</a:t>
            </a:r>
            <a:fld id="{A68F1C3D-7991-4430-8FD2-6BE0AA8A1311}" type="slidenum">
              <a:rPr lang="en-US" smtClean="0"/>
              <a:pPr/>
              <a:t>19</a:t>
            </a:fld>
            <a:endParaRPr lang="en-US" dirty="0"/>
          </a:p>
        </p:txBody>
      </p:sp>
      <p:sp>
        <p:nvSpPr>
          <p:cNvPr id="4" name="Rectangle 3">
            <a:extLst>
              <a:ext uri="{FF2B5EF4-FFF2-40B4-BE49-F238E27FC236}">
                <a16:creationId xmlns:a16="http://schemas.microsoft.com/office/drawing/2014/main" id="{058E7EF4-7CDB-4B0C-B45D-8E0C41F8CD9C}"/>
              </a:ext>
            </a:extLst>
          </p:cNvPr>
          <p:cNvSpPr/>
          <p:nvPr/>
        </p:nvSpPr>
        <p:spPr>
          <a:xfrm>
            <a:off x="533400" y="170159"/>
            <a:ext cx="8153400" cy="4584204"/>
          </a:xfrm>
          <a:prstGeom prst="rect">
            <a:avLst/>
          </a:prstGeom>
        </p:spPr>
        <p:txBody>
          <a:bodyPr wrap="square">
            <a:spAutoFit/>
          </a:bodyPr>
          <a:lstStyle/>
          <a:p>
            <a:pPr>
              <a:lnSpc>
                <a:spcPct val="107000"/>
              </a:lnSpc>
              <a:spcAft>
                <a:spcPts val="1125"/>
              </a:spcAft>
            </a:pPr>
            <a:r>
              <a:rPr lang="en-US" sz="3200" b="1" dirty="0">
                <a:solidFill>
                  <a:srgbClr val="2F3235"/>
                </a:solidFill>
                <a:latin typeface="Source Sans Pro" panose="020B0503030403020204" pitchFamily="34" charset="0"/>
                <a:ea typeface="Times New Roman" panose="02020603050405020304" pitchFamily="18" charset="0"/>
                <a:cs typeface="Times New Roman" panose="02020603050405020304" pitchFamily="18" charset="0"/>
              </a:rPr>
              <a:t>Ratio</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Ratio scales are the ultimate nirvana when it comes to data measurement scales because they tell us about the order, they tell us the exact value between units, AND they also have an absolute zero–which allows for a wide range of both </a:t>
            </a:r>
            <a:r>
              <a:rPr lang="en-US" u="sng"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hlinkClick r:id="rId2" tooltip="Descriptive vs. Inferential Statistics: What’s the Difference?"/>
              </a:rPr>
              <a:t>descriptive and inferential statistics</a:t>
            </a: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to be applied.  </a:t>
            </a: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Everything above about interval data applies to ratio scales, plus ratio scales have a clear definition of zero.  Good examples of ratio variables include height, weight, and duration.</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1125"/>
              </a:spcAft>
              <a:buFont typeface="Arial" panose="020B0604020202020204" pitchFamily="34" charset="0"/>
              <a:buChar char="•"/>
            </a:pPr>
            <a:r>
              <a:rPr lang="en-US"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Ratio scales provide a wealth of possibilities when it comes to statistical analysis. These variables can be meaningfully added, subtracted, multiplied, divided (ratios). Central tendency can be measured by mode, median, or mean; measures of dispersion, such as standard deviation and coefficient of variation can also be calculated from ratio scales.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2429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6C490B7-62E5-4765-8F90-78FF3E42E2D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961B2BED-7B2C-45FC-B1C1-98168AB34F9D}"/>
              </a:ext>
            </a:extLst>
          </p:cNvPr>
          <p:cNvSpPr>
            <a:spLocks noGrp="1"/>
          </p:cNvSpPr>
          <p:nvPr>
            <p:ph type="sldNum" sz="quarter" idx="12"/>
          </p:nvPr>
        </p:nvSpPr>
        <p:spPr/>
        <p:txBody>
          <a:bodyPr/>
          <a:lstStyle/>
          <a:p>
            <a:r>
              <a:rPr lang="en-US"/>
              <a:t>1-</a:t>
            </a:r>
            <a:fld id="{A68F1C3D-7991-4430-8FD2-6BE0AA8A1311}" type="slidenum">
              <a:rPr lang="en-US" smtClean="0"/>
              <a:pPr/>
              <a:t>20</a:t>
            </a:fld>
            <a:endParaRPr lang="en-US" dirty="0"/>
          </a:p>
        </p:txBody>
      </p:sp>
      <p:sp>
        <p:nvSpPr>
          <p:cNvPr id="4" name="Rectangle 3">
            <a:extLst>
              <a:ext uri="{FF2B5EF4-FFF2-40B4-BE49-F238E27FC236}">
                <a16:creationId xmlns:a16="http://schemas.microsoft.com/office/drawing/2014/main" id="{5AF364F2-DD75-4F74-8680-ED0A3D83F424}"/>
              </a:ext>
            </a:extLst>
          </p:cNvPr>
          <p:cNvSpPr/>
          <p:nvPr/>
        </p:nvSpPr>
        <p:spPr>
          <a:xfrm>
            <a:off x="381000" y="533400"/>
            <a:ext cx="8610600" cy="5347811"/>
          </a:xfrm>
          <a:prstGeom prst="rect">
            <a:avLst/>
          </a:prstGeom>
        </p:spPr>
        <p:txBody>
          <a:bodyPr wrap="square">
            <a:spAutoFit/>
          </a:bodyPr>
          <a:lstStyle/>
          <a:p>
            <a:pPr>
              <a:lnSpc>
                <a:spcPct val="107000"/>
              </a:lnSpc>
              <a:spcAft>
                <a:spcPts val="1125"/>
              </a:spcAft>
            </a:pPr>
            <a:r>
              <a:rPr lang="en-US" sz="3200" b="1" dirty="0">
                <a:solidFill>
                  <a:srgbClr val="2F3235"/>
                </a:solidFill>
                <a:latin typeface="Source Sans Pro" panose="020B0503030403020204" pitchFamily="34" charset="0"/>
                <a:ea typeface="Times New Roman" panose="02020603050405020304" pitchFamily="18" charset="0"/>
                <a:cs typeface="Times New Roman" panose="02020603050405020304" pitchFamily="18" charset="0"/>
              </a:rPr>
              <a:t>Summary</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buFont typeface="Arial" panose="020B0604020202020204" pitchFamily="34" charset="0"/>
              <a:buChar char="•"/>
            </a:pPr>
            <a:r>
              <a:rPr lang="en-US" sz="2800"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In summary, </a:t>
            </a:r>
            <a:r>
              <a:rPr lang="en-US" sz="2800" b="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nominal</a:t>
            </a:r>
            <a:r>
              <a:rPr lang="en-US" sz="2800"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variables are used to “</a:t>
            </a:r>
            <a:r>
              <a:rPr lang="en-US" sz="2800" i="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name</a:t>
            </a:r>
            <a:r>
              <a:rPr lang="en-US" sz="2800"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or label a series of values.</a:t>
            </a:r>
          </a:p>
          <a:p>
            <a:pPr marL="285750" indent="-285750">
              <a:lnSpc>
                <a:spcPct val="107000"/>
              </a:lnSpc>
              <a:buFont typeface="Arial" panose="020B0604020202020204" pitchFamily="34" charset="0"/>
              <a:buChar char="•"/>
            </a:pPr>
            <a:r>
              <a:rPr lang="en-US" sz="2800" b="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Ordinal </a:t>
            </a:r>
            <a:r>
              <a:rPr lang="en-US" sz="2800"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scales provide good information about the </a:t>
            </a:r>
            <a:r>
              <a:rPr lang="en-US" sz="2800" i="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order</a:t>
            </a:r>
            <a:r>
              <a:rPr lang="en-US" sz="2800"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of choices, such as in a customer satisfaction survey.</a:t>
            </a:r>
          </a:p>
          <a:p>
            <a:pPr marL="285750" indent="-285750">
              <a:lnSpc>
                <a:spcPct val="107000"/>
              </a:lnSpc>
              <a:buFont typeface="Arial" panose="020B0604020202020204" pitchFamily="34" charset="0"/>
              <a:buChar char="•"/>
            </a:pPr>
            <a:r>
              <a:rPr lang="en-US" sz="2800" b="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Interval</a:t>
            </a:r>
            <a:r>
              <a:rPr lang="en-US" sz="2800"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scales give us the order of values + the ability to quantify </a:t>
            </a:r>
            <a:r>
              <a:rPr lang="en-US" sz="2800" i="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the difference between each one</a:t>
            </a:r>
            <a:r>
              <a:rPr lang="en-US" sz="2800"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a:t>
            </a:r>
          </a:p>
          <a:p>
            <a:pPr marL="285750" indent="-285750">
              <a:lnSpc>
                <a:spcPct val="107000"/>
              </a:lnSpc>
              <a:buFont typeface="Arial" panose="020B0604020202020204" pitchFamily="34" charset="0"/>
              <a:buChar char="•"/>
            </a:pPr>
            <a:r>
              <a:rPr lang="en-US" sz="2800"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Finally, </a:t>
            </a:r>
            <a:r>
              <a:rPr lang="en-US" sz="2800" b="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Ratio</a:t>
            </a:r>
            <a:r>
              <a:rPr lang="en-US" sz="2800"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scales give us the ultimate–order, interval values, plus the </a:t>
            </a:r>
            <a:r>
              <a:rPr lang="en-US" sz="2800" i="1"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ability to calculate ratios</a:t>
            </a:r>
            <a:r>
              <a:rPr lang="en-US" sz="2800" dirty="0">
                <a:solidFill>
                  <a:srgbClr val="4C4F53"/>
                </a:solidFill>
                <a:latin typeface="Times New Roman" panose="02020603050405020304" pitchFamily="18" charset="0"/>
                <a:ea typeface="Times New Roman" panose="02020603050405020304" pitchFamily="18" charset="0"/>
                <a:cs typeface="Times New Roman" panose="02020603050405020304" pitchFamily="18" charset="0"/>
              </a:rPr>
              <a:t> since a “true zero” can be defined.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1981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BF2A757-CACC-4842-9E44-341E5E39173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79EEA030-3FA5-4974-B520-E2859ED17F47}"/>
              </a:ext>
            </a:extLst>
          </p:cNvPr>
          <p:cNvSpPr>
            <a:spLocks noGrp="1"/>
          </p:cNvSpPr>
          <p:nvPr>
            <p:ph type="sldNum" sz="quarter" idx="12"/>
          </p:nvPr>
        </p:nvSpPr>
        <p:spPr/>
        <p:txBody>
          <a:bodyPr/>
          <a:lstStyle/>
          <a:p>
            <a:r>
              <a:rPr lang="en-US"/>
              <a:t>1-</a:t>
            </a:r>
            <a:fld id="{A68F1C3D-7991-4430-8FD2-6BE0AA8A1311}" type="slidenum">
              <a:rPr lang="en-US" smtClean="0"/>
              <a:pPr/>
              <a:t>21</a:t>
            </a:fld>
            <a:endParaRPr lang="en-US" dirty="0"/>
          </a:p>
        </p:txBody>
      </p:sp>
      <p:pic>
        <p:nvPicPr>
          <p:cNvPr id="4" name="Picture 3" descr="summary of data types and scale measures">
            <a:hlinkClick r:id="rId2"/>
            <a:extLst>
              <a:ext uri="{FF2B5EF4-FFF2-40B4-BE49-F238E27FC236}">
                <a16:creationId xmlns:a16="http://schemas.microsoft.com/office/drawing/2014/main" id="{973A3A69-1A11-41E5-B79B-E28F6E53EFE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12648" y="762000"/>
            <a:ext cx="7388352" cy="4876800"/>
          </a:xfrm>
          <a:prstGeom prst="rect">
            <a:avLst/>
          </a:prstGeom>
          <a:noFill/>
          <a:ln>
            <a:noFill/>
          </a:ln>
        </p:spPr>
      </p:pic>
    </p:spTree>
    <p:extLst>
      <p:ext uri="{BB962C8B-B14F-4D97-AF65-F5344CB8AC3E}">
        <p14:creationId xmlns:p14="http://schemas.microsoft.com/office/powerpoint/2010/main" val="3490907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Another way to explain</a:t>
            </a:r>
            <a:br>
              <a:rPr lang="en-US" dirty="0"/>
            </a:br>
            <a:r>
              <a:rPr lang="en-US" dirty="0"/>
              <a:t>Levels of Measurement</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lnSpcReduction="10000"/>
          </a:bodyPr>
          <a:lstStyle/>
          <a:p>
            <a:r>
              <a:rPr lang="en-US" dirty="0"/>
              <a:t>There are four levels of measurement</a:t>
            </a:r>
          </a:p>
          <a:p>
            <a:pPr lvl="1"/>
            <a:r>
              <a:rPr lang="en-US" sz="2600" dirty="0"/>
              <a:t>Nominal, ordinal, interval, and ratio</a:t>
            </a:r>
          </a:p>
          <a:p>
            <a:r>
              <a:rPr lang="en-US" dirty="0"/>
              <a:t>The level of measurement determines the type of statistical analysis that can be performed</a:t>
            </a:r>
          </a:p>
          <a:p>
            <a:r>
              <a:rPr lang="en-US" dirty="0"/>
              <a:t>Nominal is the lowest level of measurement</a:t>
            </a:r>
          </a:p>
          <a:p>
            <a:endParaRPr lang="en-US" dirty="0"/>
          </a:p>
          <a:p>
            <a:endParaRPr lang="en-US" dirty="0"/>
          </a:p>
          <a:p>
            <a:endParaRPr lang="en-US" dirty="0"/>
          </a:p>
          <a:p>
            <a:endParaRPr lang="en-US" dirty="0"/>
          </a:p>
          <a:p>
            <a:r>
              <a:rPr lang="en-US" dirty="0"/>
              <a:t>Examples:  classifying M&amp;M candies by color, identifying students at a football game by gender</a:t>
            </a:r>
          </a:p>
        </p:txBody>
      </p:sp>
      <p:sp>
        <p:nvSpPr>
          <p:cNvPr id="6" name="TextBox 5"/>
          <p:cNvSpPr txBox="1"/>
          <p:nvPr/>
        </p:nvSpPr>
        <p:spPr>
          <a:xfrm>
            <a:off x="1143000" y="3657600"/>
            <a:ext cx="6858000" cy="923330"/>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NOMINAL LEVEL OF MEASUREMENT  </a:t>
            </a:r>
            <a:r>
              <a:rPr lang="en-US" dirty="0"/>
              <a:t>Data recorded at the nominal level of measurement is represented as labels or names. They have no order. They can only be classified and counted.</a:t>
            </a:r>
          </a:p>
        </p:txBody>
      </p:sp>
      <p:sp>
        <p:nvSpPr>
          <p:cNvPr id="5" name="Slide Number Placeholder 4"/>
          <p:cNvSpPr>
            <a:spLocks noGrp="1"/>
          </p:cNvSpPr>
          <p:nvPr>
            <p:ph type="sldNum" sz="quarter" idx="12"/>
          </p:nvPr>
        </p:nvSpPr>
        <p:spPr/>
        <p:txBody>
          <a:bodyPr/>
          <a:lstStyle/>
          <a:p>
            <a:r>
              <a:rPr lang="en-US"/>
              <a:t>1-</a:t>
            </a:r>
            <a:fld id="{F38DF745-7D3F-47F4-83A3-874385CFAA69}" type="slidenum">
              <a:rPr lang="en-US" smtClean="0"/>
              <a:pPr/>
              <a:t>22</a:t>
            </a:fld>
            <a:endParaRPr lang="en-US" dirty="0"/>
          </a:p>
        </p:txBody>
      </p:sp>
    </p:spTree>
    <p:extLst>
      <p:ext uri="{BB962C8B-B14F-4D97-AF65-F5344CB8AC3E}">
        <p14:creationId xmlns:p14="http://schemas.microsoft.com/office/powerpoint/2010/main" val="275204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Measurement</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The next level of measurement is the ordinal level</a:t>
            </a:r>
          </a:p>
          <a:p>
            <a:r>
              <a:rPr lang="en-US" dirty="0"/>
              <a:t>The rankings are known but not the magnitude of differences between groups</a:t>
            </a:r>
          </a:p>
          <a:p>
            <a:endParaRPr lang="en-US" dirty="0"/>
          </a:p>
          <a:p>
            <a:endParaRPr lang="en-US" dirty="0"/>
          </a:p>
          <a:p>
            <a:pPr marL="0" indent="0">
              <a:buNone/>
            </a:pPr>
            <a:endParaRPr lang="en-US" dirty="0"/>
          </a:p>
          <a:p>
            <a:pPr marL="0" indent="0">
              <a:buNone/>
            </a:pPr>
            <a:endParaRPr lang="en-US" dirty="0"/>
          </a:p>
          <a:p>
            <a:endParaRPr lang="en-US" dirty="0"/>
          </a:p>
          <a:p>
            <a:r>
              <a:rPr lang="en-US" dirty="0"/>
              <a:t>Examples: the list of top ten states for best business climate, student ratings of professors</a:t>
            </a:r>
          </a:p>
        </p:txBody>
      </p:sp>
      <p:sp>
        <p:nvSpPr>
          <p:cNvPr id="6" name="TextBox 5"/>
          <p:cNvSpPr txBox="1"/>
          <p:nvPr/>
        </p:nvSpPr>
        <p:spPr>
          <a:xfrm>
            <a:off x="1143000" y="2971800"/>
            <a:ext cx="6858000" cy="1200329"/>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ORDINAL LEVEL OF MEASUREMENT  </a:t>
            </a:r>
            <a:r>
              <a:rPr lang="en-US" dirty="0"/>
              <a:t>Data recorded at the ordinal level of measurement is based on a relative ranking or rating of items based on a defined attribute or qualitative variable. Variables based on this level of measurement are only ranked and counted.</a:t>
            </a:r>
          </a:p>
        </p:txBody>
      </p:sp>
      <p:sp>
        <p:nvSpPr>
          <p:cNvPr id="5" name="Slide Number Placeholder 4"/>
          <p:cNvSpPr>
            <a:spLocks noGrp="1"/>
          </p:cNvSpPr>
          <p:nvPr>
            <p:ph type="sldNum" sz="quarter" idx="12"/>
          </p:nvPr>
        </p:nvSpPr>
        <p:spPr/>
        <p:txBody>
          <a:bodyPr/>
          <a:lstStyle/>
          <a:p>
            <a:r>
              <a:rPr lang="en-US"/>
              <a:t>1-</a:t>
            </a:r>
            <a:fld id="{F38DF745-7D3F-47F4-83A3-874385CFAA69}" type="slidenum">
              <a:rPr lang="en-US" smtClean="0"/>
              <a:pPr/>
              <a:t>23</a:t>
            </a:fld>
            <a:endParaRPr lang="en-US" dirty="0"/>
          </a:p>
        </p:txBody>
      </p:sp>
    </p:spTree>
    <p:extLst>
      <p:ext uri="{BB962C8B-B14F-4D97-AF65-F5344CB8AC3E}">
        <p14:creationId xmlns:p14="http://schemas.microsoft.com/office/powerpoint/2010/main" val="3004391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Measurement</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The next level of measurement is the interval level</a:t>
            </a:r>
          </a:p>
          <a:p>
            <a:r>
              <a:rPr lang="en-US" dirty="0"/>
              <a:t>This data has all the characteristics of ordinal level data plus the differences between the values are meaningful</a:t>
            </a:r>
          </a:p>
          <a:p>
            <a:r>
              <a:rPr lang="en-US" dirty="0"/>
              <a:t>There is no natural 0 point</a:t>
            </a:r>
          </a:p>
          <a:p>
            <a:endParaRPr lang="en-US" dirty="0"/>
          </a:p>
          <a:p>
            <a:endParaRPr lang="en-US" dirty="0"/>
          </a:p>
          <a:p>
            <a:pPr marL="0" indent="0">
              <a:buNone/>
            </a:pPr>
            <a:endParaRPr lang="en-US" dirty="0"/>
          </a:p>
          <a:p>
            <a:pPr marL="0" indent="0">
              <a:buNone/>
            </a:pPr>
            <a:endParaRPr lang="en-US" dirty="0"/>
          </a:p>
          <a:p>
            <a:r>
              <a:rPr lang="en-US" dirty="0"/>
              <a:t>Examples: the Fahrenheit temperature scale, dress sizes</a:t>
            </a:r>
          </a:p>
        </p:txBody>
      </p:sp>
      <p:sp>
        <p:nvSpPr>
          <p:cNvPr id="6" name="TextBox 5"/>
          <p:cNvSpPr txBox="1"/>
          <p:nvPr/>
        </p:nvSpPr>
        <p:spPr>
          <a:xfrm>
            <a:off x="1143000" y="3429000"/>
            <a:ext cx="6858000" cy="1200329"/>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INTERVAL LEVEL OF MEASUREMENT  </a:t>
            </a:r>
            <a:r>
              <a:rPr lang="en-US" dirty="0"/>
              <a:t>For data recorded at the interval level of measurement, the interval or the distance between values is meaningful. The interval level of measurement is based on a scale with a known unit of measurement.</a:t>
            </a:r>
          </a:p>
        </p:txBody>
      </p:sp>
      <p:sp>
        <p:nvSpPr>
          <p:cNvPr id="5" name="Slide Number Placeholder 4"/>
          <p:cNvSpPr>
            <a:spLocks noGrp="1"/>
          </p:cNvSpPr>
          <p:nvPr>
            <p:ph type="sldNum" sz="quarter" idx="12"/>
          </p:nvPr>
        </p:nvSpPr>
        <p:spPr/>
        <p:txBody>
          <a:bodyPr/>
          <a:lstStyle/>
          <a:p>
            <a:r>
              <a:rPr lang="en-US"/>
              <a:t>1-</a:t>
            </a:r>
            <a:fld id="{F38DF745-7D3F-47F4-83A3-874385CFAA69}" type="slidenum">
              <a:rPr lang="en-US" smtClean="0"/>
              <a:pPr/>
              <a:t>24</a:t>
            </a:fld>
            <a:endParaRPr lang="en-US" dirty="0"/>
          </a:p>
        </p:txBody>
      </p:sp>
    </p:spTree>
    <p:extLst>
      <p:ext uri="{BB962C8B-B14F-4D97-AF65-F5344CB8AC3E}">
        <p14:creationId xmlns:p14="http://schemas.microsoft.com/office/powerpoint/2010/main" val="3690869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90600"/>
          </a:xfrm>
        </p:spPr>
        <p:txBody>
          <a:bodyPr/>
          <a:lstStyle/>
          <a:p>
            <a:r>
              <a:rPr lang="en-US" dirty="0"/>
              <a:t>Levels of Measurement</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The highest level of measurement is the ratio level</a:t>
            </a:r>
          </a:p>
          <a:p>
            <a:r>
              <a:rPr lang="en-US" dirty="0"/>
              <a:t>The data has all the characteristics of the interval scale and ratios between numbers are meaningful</a:t>
            </a:r>
          </a:p>
          <a:p>
            <a:r>
              <a:rPr lang="en-US" dirty="0"/>
              <a:t>The 0 point represents the absence of the characteristic</a:t>
            </a:r>
          </a:p>
          <a:p>
            <a:endParaRPr lang="en-US" dirty="0"/>
          </a:p>
          <a:p>
            <a:endParaRPr lang="en-US" dirty="0"/>
          </a:p>
          <a:p>
            <a:pPr marL="0" indent="0">
              <a:buNone/>
            </a:pPr>
            <a:endParaRPr lang="en-US" dirty="0"/>
          </a:p>
          <a:p>
            <a:pPr marL="0" indent="0">
              <a:buNone/>
            </a:pPr>
            <a:endParaRPr lang="en-US" dirty="0"/>
          </a:p>
          <a:p>
            <a:r>
              <a:rPr lang="en-US" dirty="0"/>
              <a:t>Examples: wages, changes in stock prices, and weight</a:t>
            </a:r>
          </a:p>
        </p:txBody>
      </p:sp>
      <p:sp>
        <p:nvSpPr>
          <p:cNvPr id="6" name="TextBox 5"/>
          <p:cNvSpPr txBox="1"/>
          <p:nvPr/>
        </p:nvSpPr>
        <p:spPr>
          <a:xfrm>
            <a:off x="1143000" y="3429000"/>
            <a:ext cx="6858000" cy="923330"/>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RATIO LEVEL OF MEASUREMENT  </a:t>
            </a:r>
            <a:r>
              <a:rPr lang="en-US" dirty="0"/>
              <a:t>Data recorded at the ratio level of measurement are based on a scale with a known unit of measurement and a meaningful interpretation of zero on the scale.</a:t>
            </a:r>
          </a:p>
        </p:txBody>
      </p:sp>
      <p:sp>
        <p:nvSpPr>
          <p:cNvPr id="5" name="Slide Number Placeholder 4"/>
          <p:cNvSpPr>
            <a:spLocks noGrp="1"/>
          </p:cNvSpPr>
          <p:nvPr>
            <p:ph type="sldNum" sz="quarter" idx="12"/>
          </p:nvPr>
        </p:nvSpPr>
        <p:spPr/>
        <p:txBody>
          <a:bodyPr/>
          <a:lstStyle/>
          <a:p>
            <a:r>
              <a:rPr lang="en-US"/>
              <a:t>1-</a:t>
            </a:r>
            <a:fld id="{F38DF745-7D3F-47F4-83A3-874385CFAA69}" type="slidenum">
              <a:rPr lang="en-US" smtClean="0"/>
              <a:pPr/>
              <a:t>25</a:t>
            </a:fld>
            <a:endParaRPr lang="en-US" dirty="0"/>
          </a:p>
        </p:txBody>
      </p:sp>
    </p:spTree>
    <p:extLst>
      <p:ext uri="{BB962C8B-B14F-4D97-AF65-F5344CB8AC3E}">
        <p14:creationId xmlns:p14="http://schemas.microsoft.com/office/powerpoint/2010/main" val="2630452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Measurement Summary</a:t>
            </a:r>
          </a:p>
        </p:txBody>
      </p:sp>
      <p:sp>
        <p:nvSpPr>
          <p:cNvPr id="3" name="Footer Placeholder 2"/>
          <p:cNvSpPr>
            <a:spLocks noGrp="1"/>
          </p:cNvSpPr>
          <p:nvPr>
            <p:ph type="ftr" sz="quarter" idx="11"/>
          </p:nvPr>
        </p:nvSpPr>
        <p:spPr>
          <a:xfrm>
            <a:off x="2017776" y="6400800"/>
            <a:ext cx="5108448" cy="365760"/>
          </a:xfrm>
        </p:spPr>
        <p:txBody>
          <a:bodyPr/>
          <a:lstStyle/>
          <a:p>
            <a:r>
              <a:rPr lang="en-US" dirty="0"/>
              <a:t>Copyright 2018 by McGraw-Hill Education.  All rights reserved.</a:t>
            </a:r>
          </a:p>
        </p:txBody>
      </p:sp>
      <p:sp>
        <p:nvSpPr>
          <p:cNvPr id="6" name="AutoShape 2" descr="https://media.inkling.com/img?s=content%3A%2F%2F%2Fstable%2Fsn_ed01%2Ftrunk%2Fhead%2Fimg%2Fchapter01%2Flin66360_c0103.png&amp;o=r&amp;w=1000&amp;f=auto&amp;e=tr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8" descr="https://media.inkling.com/img?s=content%3A%2F%2F%2Fstable%2Fsn_ed01%2Ftrunk%2Fhead%2Fimg%2Fchapter01%2Flin66360_c0103.png&amp;o=r&amp;w=1000&amp;f=auto&amp;e=tr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0" descr="https://media.inkling.com/img?s=content%3A%2F%2F%2Fstable%2Fsn_ed01%2Ftrunk%2Fhead%2Fimg%2Fchapter01%2Flin66360_c0103.png&amp;o=r&amp;w=1000&amp;f=auto&amp;e=tru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stretch>
            <a:fillRect/>
          </a:stretch>
        </p:blipFill>
        <p:spPr>
          <a:xfrm>
            <a:off x="765175" y="1905000"/>
            <a:ext cx="7400925" cy="3267075"/>
          </a:xfrm>
          <a:prstGeom prst="rect">
            <a:avLst/>
          </a:prstGeom>
        </p:spPr>
      </p:pic>
      <p:sp>
        <p:nvSpPr>
          <p:cNvPr id="4" name="Slide Number Placeholder 3"/>
          <p:cNvSpPr>
            <a:spLocks noGrp="1"/>
          </p:cNvSpPr>
          <p:nvPr>
            <p:ph type="sldNum" sz="quarter" idx="12"/>
          </p:nvPr>
        </p:nvSpPr>
        <p:spPr/>
        <p:txBody>
          <a:bodyPr/>
          <a:lstStyle/>
          <a:p>
            <a:r>
              <a:rPr lang="en-US"/>
              <a:t>1-</a:t>
            </a:r>
            <a:fld id="{A68F1C3D-7991-4430-8FD2-6BE0AA8A1311}" type="slidenum">
              <a:rPr lang="en-US" smtClean="0"/>
              <a:pPr/>
              <a:t>26</a:t>
            </a:fld>
            <a:endParaRPr lang="en-US" dirty="0"/>
          </a:p>
        </p:txBody>
      </p:sp>
    </p:spTree>
    <p:extLst>
      <p:ext uri="{BB962C8B-B14F-4D97-AF65-F5344CB8AC3E}">
        <p14:creationId xmlns:p14="http://schemas.microsoft.com/office/powerpoint/2010/main" val="500981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and Statistics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Practice statistics with integrity and honesty when collecting, organizing, summarizing, analyzing, and interpreting numerical information</a:t>
            </a:r>
          </a:p>
          <a:p>
            <a:r>
              <a:rPr lang="en-US" dirty="0"/>
              <a:t>Maintain an independent and principled point of view when analyzing and reporting finding and results</a:t>
            </a:r>
          </a:p>
          <a:p>
            <a:r>
              <a:rPr lang="en-US" dirty="0"/>
              <a:t>Question reports that are based on data that</a:t>
            </a:r>
          </a:p>
          <a:p>
            <a:pPr lvl="1"/>
            <a:r>
              <a:rPr lang="en-US" sz="2600" dirty="0"/>
              <a:t>do not fairly represent the population</a:t>
            </a:r>
          </a:p>
          <a:p>
            <a:pPr lvl="1"/>
            <a:r>
              <a:rPr lang="en-US" sz="2600" dirty="0"/>
              <a:t>does not include all relevant statistics </a:t>
            </a:r>
          </a:p>
          <a:p>
            <a:pPr lvl="1"/>
            <a:r>
              <a:rPr lang="en-US" sz="2600" dirty="0"/>
              <a:t>introduces bias in an attempt to mislead or misrepresent</a:t>
            </a:r>
          </a:p>
        </p:txBody>
      </p:sp>
      <p:sp>
        <p:nvSpPr>
          <p:cNvPr id="5" name="Slide Number Placeholder 4"/>
          <p:cNvSpPr>
            <a:spLocks noGrp="1"/>
          </p:cNvSpPr>
          <p:nvPr>
            <p:ph type="sldNum" sz="quarter" idx="12"/>
          </p:nvPr>
        </p:nvSpPr>
        <p:spPr/>
        <p:txBody>
          <a:bodyPr/>
          <a:lstStyle/>
          <a:p>
            <a:r>
              <a:rPr lang="en-US"/>
              <a:t>1-</a:t>
            </a:r>
            <a:fld id="{F38DF745-7D3F-47F4-83A3-874385CFAA69}" type="slidenum">
              <a:rPr lang="en-US" smtClean="0"/>
              <a:pPr/>
              <a:t>27</a:t>
            </a:fld>
            <a:endParaRPr lang="en-US" dirty="0"/>
          </a:p>
        </p:txBody>
      </p:sp>
    </p:spTree>
    <p:extLst>
      <p:ext uri="{BB962C8B-B14F-4D97-AF65-F5344CB8AC3E}">
        <p14:creationId xmlns:p14="http://schemas.microsoft.com/office/powerpoint/2010/main" val="3726464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CCD972-51B9-4591-A30D-5A39DC8C2045}"/>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C26EA60D-0662-4AB0-8CAC-5274A5E8C48B}"/>
              </a:ext>
            </a:extLst>
          </p:cNvPr>
          <p:cNvSpPr>
            <a:spLocks noGrp="1"/>
          </p:cNvSpPr>
          <p:nvPr>
            <p:ph type="sldNum" sz="quarter" idx="12"/>
          </p:nvPr>
        </p:nvSpPr>
        <p:spPr/>
        <p:txBody>
          <a:bodyPr/>
          <a:lstStyle/>
          <a:p>
            <a:r>
              <a:rPr lang="en-US"/>
              <a:t>1-</a:t>
            </a:r>
            <a:fld id="{A68F1C3D-7991-4430-8FD2-6BE0AA8A1311}" type="slidenum">
              <a:rPr lang="en-US" smtClean="0"/>
              <a:pPr/>
              <a:t>28</a:t>
            </a:fld>
            <a:endParaRPr lang="en-US" dirty="0"/>
          </a:p>
        </p:txBody>
      </p:sp>
      <p:sp>
        <p:nvSpPr>
          <p:cNvPr id="6" name="Rectangle 5">
            <a:extLst>
              <a:ext uri="{FF2B5EF4-FFF2-40B4-BE49-F238E27FC236}">
                <a16:creationId xmlns:a16="http://schemas.microsoft.com/office/drawing/2014/main" id="{BC0CBAAB-495E-43F6-ABEE-018FE46046F4}"/>
              </a:ext>
            </a:extLst>
          </p:cNvPr>
          <p:cNvSpPr/>
          <p:nvPr/>
        </p:nvSpPr>
        <p:spPr>
          <a:xfrm>
            <a:off x="300872" y="609600"/>
            <a:ext cx="8839200" cy="5632311"/>
          </a:xfrm>
          <a:prstGeom prst="rect">
            <a:avLst/>
          </a:prstGeom>
        </p:spPr>
        <p:txBody>
          <a:bodyPr wrap="square">
            <a:spAutoFit/>
          </a:bodyPr>
          <a:lstStyle/>
          <a:p>
            <a:pPr fontAlgn="base"/>
            <a:r>
              <a:rPr lang="en-US" sz="2400" b="1" u="sng" dirty="0">
                <a:solidFill>
                  <a:srgbClr val="333333"/>
                </a:solidFill>
                <a:latin typeface="proximanova"/>
              </a:rPr>
              <a:t>Summary:</a:t>
            </a:r>
          </a:p>
          <a:p>
            <a:pPr fontAlgn="base"/>
            <a:endParaRPr lang="en-US" sz="2400" b="1" u="sng" dirty="0">
              <a:solidFill>
                <a:srgbClr val="333333"/>
              </a:solidFill>
              <a:latin typeface="proximanova"/>
            </a:endParaRPr>
          </a:p>
          <a:p>
            <a:pPr marL="457200" indent="-457200" fontAlgn="base">
              <a:buFont typeface="+mj-lt"/>
              <a:buAutoNum type="arabicPeriod"/>
            </a:pPr>
            <a:r>
              <a:rPr lang="en-US" sz="2400" dirty="0">
                <a:solidFill>
                  <a:srgbClr val="333333"/>
                </a:solidFill>
                <a:latin typeface="proximanova"/>
              </a:rPr>
              <a:t>Statistics is the science of collecting, organizing, presenting, analyzing, and interpreting data to assist in making more effective decisions.</a:t>
            </a:r>
          </a:p>
          <a:p>
            <a:pPr marL="457200" indent="-457200" fontAlgn="base">
              <a:buFont typeface="+mj-lt"/>
              <a:buAutoNum type="arabicPeriod"/>
            </a:pPr>
            <a:r>
              <a:rPr lang="en-US" sz="2400" dirty="0">
                <a:solidFill>
                  <a:srgbClr val="333333"/>
                </a:solidFill>
                <a:latin typeface="proximanova"/>
              </a:rPr>
              <a:t>There are two types of statistics.</a:t>
            </a:r>
          </a:p>
          <a:p>
            <a:pPr marL="914400" lvl="1" indent="-457200" fontAlgn="base">
              <a:buFont typeface="+mj-lt"/>
              <a:buAutoNum type="arabicPeriod"/>
            </a:pPr>
            <a:r>
              <a:rPr lang="en-US" sz="2400" dirty="0">
                <a:solidFill>
                  <a:srgbClr val="333333"/>
                </a:solidFill>
                <a:latin typeface="proximanova"/>
              </a:rPr>
              <a:t>Descriptive statistics are procedures used to organize and summarize data.</a:t>
            </a:r>
          </a:p>
          <a:p>
            <a:pPr marL="914400" lvl="1" indent="-457200" fontAlgn="base">
              <a:buFont typeface="+mj-lt"/>
              <a:buAutoNum type="arabicPeriod"/>
            </a:pPr>
            <a:r>
              <a:rPr lang="en-US" sz="2400" dirty="0">
                <a:solidFill>
                  <a:srgbClr val="333333"/>
                </a:solidFill>
                <a:latin typeface="proximanova"/>
              </a:rPr>
              <a:t>Inferential statistics involve taking a sample from a population and making estimates about a population based on the sample results.</a:t>
            </a:r>
          </a:p>
          <a:p>
            <a:pPr marL="1371600" lvl="2" indent="-457200" fontAlgn="base">
              <a:buFont typeface="+mj-lt"/>
              <a:buAutoNum type="arabicPeriod"/>
            </a:pPr>
            <a:r>
              <a:rPr lang="en-US" sz="2400" dirty="0">
                <a:solidFill>
                  <a:srgbClr val="333333"/>
                </a:solidFill>
                <a:latin typeface="proximanova"/>
              </a:rPr>
              <a:t>A population is an entire set of individuals or objects of interest or the measurements obtained from all individuals or objects of interest.</a:t>
            </a:r>
          </a:p>
          <a:p>
            <a:pPr marL="1371600" lvl="2" indent="-457200" fontAlgn="base">
              <a:buFont typeface="+mj-lt"/>
              <a:buAutoNum type="arabicPeriod"/>
            </a:pPr>
            <a:r>
              <a:rPr lang="en-US" sz="2400" dirty="0">
                <a:solidFill>
                  <a:srgbClr val="333333"/>
                </a:solidFill>
                <a:latin typeface="proximanova"/>
              </a:rPr>
              <a:t>A sample is a part of the population.</a:t>
            </a:r>
          </a:p>
        </p:txBody>
      </p:sp>
    </p:spTree>
    <p:extLst>
      <p:ext uri="{BB962C8B-B14F-4D97-AF65-F5344CB8AC3E}">
        <p14:creationId xmlns:p14="http://schemas.microsoft.com/office/powerpoint/2010/main" val="1481140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CCD972-51B9-4591-A30D-5A39DC8C2045}"/>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C26EA60D-0662-4AB0-8CAC-5274A5E8C48B}"/>
              </a:ext>
            </a:extLst>
          </p:cNvPr>
          <p:cNvSpPr>
            <a:spLocks noGrp="1"/>
          </p:cNvSpPr>
          <p:nvPr>
            <p:ph type="sldNum" sz="quarter" idx="12"/>
          </p:nvPr>
        </p:nvSpPr>
        <p:spPr/>
        <p:txBody>
          <a:bodyPr/>
          <a:lstStyle/>
          <a:p>
            <a:r>
              <a:rPr lang="en-US"/>
              <a:t>1-</a:t>
            </a:r>
            <a:fld id="{A68F1C3D-7991-4430-8FD2-6BE0AA8A1311}" type="slidenum">
              <a:rPr lang="en-US" smtClean="0"/>
              <a:pPr/>
              <a:t>29</a:t>
            </a:fld>
            <a:endParaRPr lang="en-US" dirty="0"/>
          </a:p>
        </p:txBody>
      </p:sp>
      <p:sp>
        <p:nvSpPr>
          <p:cNvPr id="6" name="Rectangle 5">
            <a:extLst>
              <a:ext uri="{FF2B5EF4-FFF2-40B4-BE49-F238E27FC236}">
                <a16:creationId xmlns:a16="http://schemas.microsoft.com/office/drawing/2014/main" id="{BC0CBAAB-495E-43F6-ABEE-018FE46046F4}"/>
              </a:ext>
            </a:extLst>
          </p:cNvPr>
          <p:cNvSpPr/>
          <p:nvPr/>
        </p:nvSpPr>
        <p:spPr>
          <a:xfrm>
            <a:off x="300872" y="609600"/>
            <a:ext cx="8839200" cy="5170646"/>
          </a:xfrm>
          <a:prstGeom prst="rect">
            <a:avLst/>
          </a:prstGeom>
        </p:spPr>
        <p:txBody>
          <a:bodyPr wrap="square">
            <a:spAutoFit/>
          </a:bodyPr>
          <a:lstStyle/>
          <a:p>
            <a:pPr fontAlgn="base"/>
            <a:r>
              <a:rPr lang="en-US" sz="2400" b="1" u="sng" dirty="0">
                <a:solidFill>
                  <a:srgbClr val="333333"/>
                </a:solidFill>
                <a:latin typeface="proximanova"/>
              </a:rPr>
              <a:t>Summary (Continued)</a:t>
            </a:r>
          </a:p>
          <a:p>
            <a:pPr fontAlgn="base"/>
            <a:endParaRPr lang="en-US" b="1" u="sng" dirty="0">
              <a:solidFill>
                <a:srgbClr val="333333"/>
              </a:solidFill>
              <a:latin typeface="proximanova"/>
            </a:endParaRPr>
          </a:p>
          <a:p>
            <a:pPr fontAlgn="base">
              <a:buFont typeface="+mj-lt"/>
              <a:buAutoNum type="arabicPeriod"/>
            </a:pPr>
            <a:r>
              <a:rPr lang="en-US" sz="2400" dirty="0">
                <a:solidFill>
                  <a:srgbClr val="333333"/>
                </a:solidFill>
                <a:latin typeface="proximanova"/>
              </a:rPr>
              <a:t>There are two types of variables.</a:t>
            </a:r>
          </a:p>
          <a:p>
            <a:pPr marL="742950" lvl="1" indent="-285750" fontAlgn="base">
              <a:buFont typeface="+mj-lt"/>
              <a:buAutoNum type="arabicPeriod"/>
            </a:pPr>
            <a:r>
              <a:rPr lang="en-US" sz="2400" dirty="0">
                <a:solidFill>
                  <a:srgbClr val="333333"/>
                </a:solidFill>
                <a:latin typeface="proximanova"/>
              </a:rPr>
              <a:t>A qualitative variable is nonnumeric.</a:t>
            </a:r>
          </a:p>
          <a:p>
            <a:pPr marL="1371600" lvl="2" indent="-457200" fontAlgn="base">
              <a:buFont typeface="+mj-lt"/>
              <a:buAutoNum type="arabicPeriod"/>
            </a:pPr>
            <a:r>
              <a:rPr lang="en-US" sz="2400" dirty="0">
                <a:solidFill>
                  <a:srgbClr val="333333"/>
                </a:solidFill>
                <a:latin typeface="proximanova"/>
              </a:rPr>
              <a:t>Usually we are interested in the number or percent of the observations in each category.</a:t>
            </a:r>
          </a:p>
          <a:p>
            <a:pPr marL="1371600" lvl="2" indent="-457200" fontAlgn="base">
              <a:buFont typeface="+mj-lt"/>
              <a:buAutoNum type="arabicPeriod"/>
            </a:pPr>
            <a:r>
              <a:rPr lang="en-US" sz="2400" dirty="0">
                <a:solidFill>
                  <a:srgbClr val="333333"/>
                </a:solidFill>
                <a:latin typeface="proximanova"/>
              </a:rPr>
              <a:t>Qualitative data are usually summarized in graphs and bar charts.</a:t>
            </a:r>
          </a:p>
          <a:p>
            <a:pPr marL="742950" lvl="1" indent="-285750" fontAlgn="base">
              <a:buFont typeface="+mj-lt"/>
              <a:buAutoNum type="arabicPeriod"/>
            </a:pPr>
            <a:r>
              <a:rPr lang="en-US" sz="2400" dirty="0">
                <a:solidFill>
                  <a:srgbClr val="333333"/>
                </a:solidFill>
                <a:latin typeface="proximanova"/>
              </a:rPr>
              <a:t>There are two types of quantitative variables and they are usually reported numerically.</a:t>
            </a:r>
          </a:p>
          <a:p>
            <a:pPr marL="1371600" lvl="2" indent="-457200" fontAlgn="base">
              <a:buFont typeface="+mj-lt"/>
              <a:buAutoNum type="arabicPeriod"/>
            </a:pPr>
            <a:r>
              <a:rPr lang="en-US" sz="2400" dirty="0">
                <a:solidFill>
                  <a:srgbClr val="333333"/>
                </a:solidFill>
                <a:latin typeface="proximanova"/>
              </a:rPr>
              <a:t>Discrete variables can assume only certain values, and there are usually gaps between values.</a:t>
            </a:r>
          </a:p>
          <a:p>
            <a:pPr marL="1371600" lvl="2" indent="-457200" fontAlgn="base">
              <a:buFont typeface="+mj-lt"/>
              <a:buAutoNum type="arabicPeriod"/>
            </a:pPr>
            <a:r>
              <a:rPr lang="en-US" sz="2400" dirty="0">
                <a:solidFill>
                  <a:srgbClr val="333333"/>
                </a:solidFill>
                <a:latin typeface="proximanova"/>
              </a:rPr>
              <a:t>A continuous variable can assume any value within a specified range.</a:t>
            </a:r>
          </a:p>
        </p:txBody>
      </p:sp>
    </p:spTree>
    <p:extLst>
      <p:ext uri="{BB962C8B-B14F-4D97-AF65-F5344CB8AC3E}">
        <p14:creationId xmlns:p14="http://schemas.microsoft.com/office/powerpoint/2010/main" val="3136305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CCD972-51B9-4591-A30D-5A39DC8C2045}"/>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C26EA60D-0662-4AB0-8CAC-5274A5E8C48B}"/>
              </a:ext>
            </a:extLst>
          </p:cNvPr>
          <p:cNvSpPr>
            <a:spLocks noGrp="1"/>
          </p:cNvSpPr>
          <p:nvPr>
            <p:ph type="sldNum" sz="quarter" idx="12"/>
          </p:nvPr>
        </p:nvSpPr>
        <p:spPr/>
        <p:txBody>
          <a:bodyPr/>
          <a:lstStyle/>
          <a:p>
            <a:r>
              <a:rPr lang="en-US"/>
              <a:t>1-</a:t>
            </a:r>
            <a:fld id="{A68F1C3D-7991-4430-8FD2-6BE0AA8A1311}" type="slidenum">
              <a:rPr lang="en-US" smtClean="0"/>
              <a:pPr/>
              <a:t>30</a:t>
            </a:fld>
            <a:endParaRPr lang="en-US" dirty="0"/>
          </a:p>
        </p:txBody>
      </p:sp>
      <p:sp>
        <p:nvSpPr>
          <p:cNvPr id="6" name="Rectangle 5">
            <a:extLst>
              <a:ext uri="{FF2B5EF4-FFF2-40B4-BE49-F238E27FC236}">
                <a16:creationId xmlns:a16="http://schemas.microsoft.com/office/drawing/2014/main" id="{BC0CBAAB-495E-43F6-ABEE-018FE46046F4}"/>
              </a:ext>
            </a:extLst>
          </p:cNvPr>
          <p:cNvSpPr/>
          <p:nvPr/>
        </p:nvSpPr>
        <p:spPr>
          <a:xfrm>
            <a:off x="152400" y="381000"/>
            <a:ext cx="8839200" cy="5262979"/>
          </a:xfrm>
          <a:prstGeom prst="rect">
            <a:avLst/>
          </a:prstGeom>
        </p:spPr>
        <p:txBody>
          <a:bodyPr wrap="square">
            <a:spAutoFit/>
          </a:bodyPr>
          <a:lstStyle/>
          <a:p>
            <a:pPr fontAlgn="base"/>
            <a:r>
              <a:rPr lang="en-US" sz="2400" b="1" u="sng" dirty="0">
                <a:solidFill>
                  <a:srgbClr val="333333"/>
                </a:solidFill>
                <a:latin typeface="proximanova"/>
              </a:rPr>
              <a:t>Summary (Continued)</a:t>
            </a:r>
          </a:p>
          <a:p>
            <a:pPr fontAlgn="base"/>
            <a:endParaRPr lang="en-US" sz="2400" b="1" u="sng" dirty="0">
              <a:solidFill>
                <a:srgbClr val="333333"/>
              </a:solidFill>
              <a:latin typeface="proximanova"/>
            </a:endParaRPr>
          </a:p>
          <a:p>
            <a:pPr fontAlgn="base"/>
            <a:r>
              <a:rPr lang="en-US" sz="2400" dirty="0">
                <a:solidFill>
                  <a:srgbClr val="333333"/>
                </a:solidFill>
                <a:latin typeface="proximanova"/>
              </a:rPr>
              <a:t>4. There are four levels of measurement.</a:t>
            </a:r>
          </a:p>
          <a:p>
            <a:pPr marL="742950" lvl="1" indent="-285750" fontAlgn="base">
              <a:buFont typeface="+mj-lt"/>
              <a:buAutoNum type="arabicPeriod"/>
            </a:pPr>
            <a:r>
              <a:rPr lang="en-US" sz="2400" dirty="0">
                <a:solidFill>
                  <a:srgbClr val="333333"/>
                </a:solidFill>
                <a:latin typeface="proximanova"/>
              </a:rPr>
              <a:t>With the nominal level, the data are sorted into categories with no particular order to the categories.</a:t>
            </a:r>
          </a:p>
          <a:p>
            <a:pPr marL="742950" lvl="1" indent="-285750" fontAlgn="base">
              <a:buFont typeface="+mj-lt"/>
              <a:buAutoNum type="arabicPeriod"/>
            </a:pPr>
            <a:r>
              <a:rPr lang="en-US" sz="2400" dirty="0">
                <a:solidFill>
                  <a:srgbClr val="333333"/>
                </a:solidFill>
                <a:latin typeface="proximanova"/>
              </a:rPr>
              <a:t>The ordinal level of measurement presumes that one classification is ranked higher than another.</a:t>
            </a:r>
          </a:p>
          <a:p>
            <a:pPr marL="742950" lvl="1" indent="-285750" fontAlgn="base">
              <a:buFont typeface="+mj-lt"/>
              <a:buAutoNum type="arabicPeriod"/>
            </a:pPr>
            <a:r>
              <a:rPr lang="en-US" sz="2400" dirty="0">
                <a:solidFill>
                  <a:srgbClr val="333333"/>
                </a:solidFill>
                <a:latin typeface="proximanova"/>
              </a:rPr>
              <a:t>The interval level of measurement has the ranking characteristic of the ordinal level of measurement plus the characteristic that the distance between values is a constant size.</a:t>
            </a:r>
          </a:p>
          <a:p>
            <a:pPr marL="742950" lvl="1" indent="-285750" fontAlgn="base">
              <a:buFont typeface="+mj-lt"/>
              <a:buAutoNum type="arabicPeriod"/>
            </a:pPr>
            <a:r>
              <a:rPr lang="en-US" sz="2400" dirty="0">
                <a:solidFill>
                  <a:srgbClr val="333333"/>
                </a:solidFill>
                <a:latin typeface="proximanova"/>
              </a:rPr>
              <a:t>The ratio level of measurement has all the characteristics of the interval level, plus there is a 0 point and the ratio of two values is meaningful.</a:t>
            </a:r>
            <a:endParaRPr lang="en-US" sz="2400" b="0" i="0" dirty="0">
              <a:solidFill>
                <a:srgbClr val="333333"/>
              </a:solidFill>
              <a:effectLst/>
              <a:latin typeface="proximanova"/>
            </a:endParaRPr>
          </a:p>
        </p:txBody>
      </p:sp>
    </p:spTree>
    <p:extLst>
      <p:ext uri="{BB962C8B-B14F-4D97-AF65-F5344CB8AC3E}">
        <p14:creationId xmlns:p14="http://schemas.microsoft.com/office/powerpoint/2010/main" val="848015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3581400"/>
            <a:ext cx="7162800" cy="1371600"/>
          </a:xfrm>
        </p:spPr>
        <p:txBody>
          <a:bodyPr>
            <a:normAutofit fontScale="90000"/>
          </a:bodyPr>
          <a:lstStyle/>
          <a:p>
            <a:pPr algn="l"/>
            <a:r>
              <a:rPr lang="en-US" dirty="0"/>
              <a:t>Describing Data: </a:t>
            </a:r>
            <a:r>
              <a:rPr lang="en-US" sz="3100" dirty="0"/>
              <a:t>Frequency Tables, Frequency Distributions, and Graphic Presentation</a:t>
            </a:r>
          </a:p>
        </p:txBody>
      </p:sp>
      <p:sp>
        <p:nvSpPr>
          <p:cNvPr id="3" name="Subtitle 2"/>
          <p:cNvSpPr>
            <a:spLocks noGrp="1"/>
          </p:cNvSpPr>
          <p:nvPr>
            <p:ph type="subTitle" idx="1"/>
          </p:nvPr>
        </p:nvSpPr>
        <p:spPr>
          <a:xfrm>
            <a:off x="1219200" y="5124450"/>
            <a:ext cx="6858000" cy="533400"/>
          </a:xfrm>
        </p:spPr>
        <p:txBody>
          <a:bodyPr/>
          <a:lstStyle/>
          <a:p>
            <a:r>
              <a:rPr lang="en-US" dirty="0"/>
              <a:t>Chapter 2</a:t>
            </a:r>
          </a:p>
        </p:txBody>
      </p:sp>
      <p:sp>
        <p:nvSpPr>
          <p:cNvPr id="5" name="Footer Placeholder 4"/>
          <p:cNvSpPr>
            <a:spLocks noGrp="1"/>
          </p:cNvSpPr>
          <p:nvPr>
            <p:ph type="ftr" sz="quarter" idx="11"/>
          </p:nvPr>
        </p:nvSpPr>
        <p:spPr/>
        <p:txBody>
          <a:bodyPr/>
          <a:lstStyle/>
          <a:p>
            <a:r>
              <a:rPr lang="en-US" dirty="0"/>
              <a:t>Copyright  2018 by McGraw-Hill Education. All rights reserved.</a:t>
            </a:r>
          </a:p>
        </p:txBody>
      </p:sp>
      <p:sp>
        <p:nvSpPr>
          <p:cNvPr id="4" name="Slide Number Placeholder 3"/>
          <p:cNvSpPr>
            <a:spLocks noGrp="1"/>
          </p:cNvSpPr>
          <p:nvPr>
            <p:ph type="sldNum" sz="quarter" idx="12"/>
          </p:nvPr>
        </p:nvSpPr>
        <p:spPr/>
        <p:txBody>
          <a:bodyPr/>
          <a:lstStyle/>
          <a:p>
            <a:r>
              <a:rPr lang="en-US" dirty="0"/>
              <a:t>2-</a:t>
            </a:r>
            <a:fld id="{A68F1C3D-7991-4430-8FD2-6BE0AA8A1311}" type="slidenum">
              <a:rPr lang="en-US" smtClean="0"/>
              <a:t>31</a:t>
            </a:fld>
            <a:endParaRPr lang="en-US" dirty="0"/>
          </a:p>
        </p:txBody>
      </p:sp>
    </p:spTree>
    <p:extLst>
      <p:ext uri="{BB962C8B-B14F-4D97-AF65-F5344CB8AC3E}">
        <p14:creationId xmlns:p14="http://schemas.microsoft.com/office/powerpoint/2010/main" val="2754760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4" name="Footer Placeholder 3"/>
          <p:cNvSpPr>
            <a:spLocks noGrp="1"/>
          </p:cNvSpPr>
          <p:nvPr>
            <p:ph type="ftr" sz="quarter" idx="11"/>
          </p:nvPr>
        </p:nvSpPr>
        <p:spPr/>
        <p:txBody>
          <a:bodyPr/>
          <a:lstStyle/>
          <a:p>
            <a:r>
              <a:rPr lang="en-US" dirty="0"/>
              <a:t>Copyright  2018 by McGraw-Hill Education. All rights reserved.</a:t>
            </a:r>
          </a:p>
        </p:txBody>
      </p:sp>
      <p:sp>
        <p:nvSpPr>
          <p:cNvPr id="3" name="Content Placeholder 2"/>
          <p:cNvSpPr>
            <a:spLocks noGrp="1"/>
          </p:cNvSpPr>
          <p:nvPr>
            <p:ph sz="quarter" idx="1"/>
          </p:nvPr>
        </p:nvSpPr>
        <p:spPr/>
        <p:txBody>
          <a:bodyPr>
            <a:normAutofit/>
          </a:bodyPr>
          <a:lstStyle/>
          <a:p>
            <a:pPr marL="514350" indent="-514350" defTabSz="1143000">
              <a:buFont typeface="+mj-lt"/>
              <a:buAutoNum type="arabicPeriod"/>
            </a:pPr>
            <a:r>
              <a:rPr lang="en-US" sz="2800" dirty="0"/>
              <a:t>Summarize qualitative variables with</a:t>
            </a:r>
          </a:p>
          <a:p>
            <a:pPr marL="788670" lvl="1" indent="-514350" defTabSz="1143000">
              <a:buFont typeface="+mj-lt"/>
              <a:buAutoNum type="arabicPeriod"/>
            </a:pPr>
            <a:r>
              <a:rPr lang="en-US" sz="2800" dirty="0"/>
              <a:t>Frequency </a:t>
            </a:r>
            <a:r>
              <a:rPr lang="en-US" sz="2800" b="1" i="1" dirty="0"/>
              <a:t>tables</a:t>
            </a:r>
          </a:p>
          <a:p>
            <a:pPr marL="788670" lvl="1" indent="-514350" defTabSz="1143000">
              <a:buFont typeface="+mj-lt"/>
              <a:buAutoNum type="arabicPeriod"/>
            </a:pPr>
            <a:r>
              <a:rPr lang="en-US" sz="2800" dirty="0"/>
              <a:t>Relative frequency </a:t>
            </a:r>
            <a:r>
              <a:rPr lang="en-US" sz="2800" b="1" i="1" dirty="0"/>
              <a:t>tables</a:t>
            </a:r>
          </a:p>
          <a:p>
            <a:pPr marL="514350" indent="-514350" defTabSz="1143000">
              <a:buFont typeface="+mj-lt"/>
              <a:buAutoNum type="arabicPeriod"/>
            </a:pPr>
            <a:r>
              <a:rPr lang="en-US" dirty="0"/>
              <a:t>Display a frequency table using a bar chart</a:t>
            </a:r>
          </a:p>
          <a:p>
            <a:pPr marL="514350" indent="-514350" defTabSz="1143000">
              <a:buFont typeface="+mj-lt"/>
              <a:buAutoNum type="arabicPeriod"/>
            </a:pPr>
            <a:r>
              <a:rPr lang="en-US" dirty="0"/>
              <a:t>Summarize quantitative variables with </a:t>
            </a:r>
          </a:p>
          <a:p>
            <a:pPr marL="788670" lvl="1" indent="-514350" defTabSz="1143000">
              <a:buFont typeface="+mj-lt"/>
              <a:buAutoNum type="arabicPeriod"/>
            </a:pPr>
            <a:r>
              <a:rPr lang="en-US" sz="2800" dirty="0"/>
              <a:t>Frequency </a:t>
            </a:r>
            <a:r>
              <a:rPr lang="en-US" sz="2800" b="1" i="1" dirty="0"/>
              <a:t>distributions</a:t>
            </a:r>
          </a:p>
          <a:p>
            <a:pPr marL="788670" lvl="1" indent="-514350" defTabSz="1143000">
              <a:buFont typeface="+mj-lt"/>
              <a:buAutoNum type="arabicPeriod"/>
            </a:pPr>
            <a:r>
              <a:rPr lang="en-US" sz="2800" dirty="0"/>
              <a:t>Relative frequency </a:t>
            </a:r>
            <a:r>
              <a:rPr lang="en-US" sz="2800" b="1" i="1" dirty="0"/>
              <a:t>distributions</a:t>
            </a:r>
          </a:p>
          <a:p>
            <a:pPr marL="514350" indent="-514350" defTabSz="1143000">
              <a:buFont typeface="+mj-lt"/>
              <a:buAutoNum type="arabicPeriod"/>
            </a:pPr>
            <a:r>
              <a:rPr lang="en-US" dirty="0"/>
              <a:t>Display a frequency distribution using a histogram 	and frequency polygon</a:t>
            </a:r>
          </a:p>
        </p:txBody>
      </p:sp>
      <p:sp>
        <p:nvSpPr>
          <p:cNvPr id="5" name="Slide Number Placeholder 4"/>
          <p:cNvSpPr>
            <a:spLocks noGrp="1"/>
          </p:cNvSpPr>
          <p:nvPr>
            <p:ph type="sldNum" sz="quarter" idx="12"/>
          </p:nvPr>
        </p:nvSpPr>
        <p:spPr/>
        <p:txBody>
          <a:bodyPr/>
          <a:lstStyle/>
          <a:p>
            <a:r>
              <a:rPr lang="en-US" dirty="0"/>
              <a:t>2-</a:t>
            </a:r>
            <a:fld id="{F38DF745-7D3F-47F4-83A3-874385CFAA69}" type="slidenum">
              <a:rPr lang="en-US" smtClean="0"/>
              <a:pPr/>
              <a:t>32</a:t>
            </a:fld>
            <a:endParaRPr lang="en-US" dirty="0"/>
          </a:p>
        </p:txBody>
      </p:sp>
    </p:spTree>
    <p:extLst>
      <p:ext uri="{BB962C8B-B14F-4D97-AF65-F5344CB8AC3E}">
        <p14:creationId xmlns:p14="http://schemas.microsoft.com/office/powerpoint/2010/main" val="232369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BEACC-9635-42C6-A467-68B73356A034}"/>
              </a:ext>
            </a:extLst>
          </p:cNvPr>
          <p:cNvSpPr>
            <a:spLocks noGrp="1"/>
          </p:cNvSpPr>
          <p:nvPr>
            <p:ph type="title"/>
          </p:nvPr>
        </p:nvSpPr>
        <p:spPr>
          <a:xfrm>
            <a:off x="228600" y="128254"/>
            <a:ext cx="8839200" cy="1477328"/>
          </a:xfrm>
        </p:spPr>
        <p:txBody>
          <a:bodyPr>
            <a:noAutofit/>
          </a:bodyPr>
          <a:lstStyle/>
          <a:p>
            <a:r>
              <a:rPr lang="en-US" dirty="0"/>
              <a:t>Business scenario: Tracking and analyzing Sales and profits at Applewood Auto Group </a:t>
            </a:r>
          </a:p>
        </p:txBody>
      </p:sp>
      <p:sp>
        <p:nvSpPr>
          <p:cNvPr id="3" name="Footer Placeholder 2">
            <a:extLst>
              <a:ext uri="{FF2B5EF4-FFF2-40B4-BE49-F238E27FC236}">
                <a16:creationId xmlns:a16="http://schemas.microsoft.com/office/drawing/2014/main" id="{802AC6A1-5988-4F9E-BEB9-72858526831D}"/>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B0C1CB40-FBD3-48C4-9C74-2DE6CC8574AD}"/>
              </a:ext>
            </a:extLst>
          </p:cNvPr>
          <p:cNvSpPr>
            <a:spLocks noGrp="1"/>
          </p:cNvSpPr>
          <p:nvPr>
            <p:ph type="sldNum" sz="quarter" idx="12"/>
          </p:nvPr>
        </p:nvSpPr>
        <p:spPr/>
        <p:txBody>
          <a:bodyPr/>
          <a:lstStyle/>
          <a:p>
            <a:r>
              <a:rPr lang="en-US" dirty="0"/>
              <a:t>2-</a:t>
            </a:r>
            <a:fld id="{F38DF745-7D3F-47F4-83A3-874385CFAA69}" type="slidenum">
              <a:rPr lang="en-US" smtClean="0"/>
              <a:pPr/>
              <a:t>33</a:t>
            </a:fld>
            <a:endParaRPr lang="en-US" dirty="0"/>
          </a:p>
        </p:txBody>
      </p:sp>
      <p:sp>
        <p:nvSpPr>
          <p:cNvPr id="8" name="Rectangle 7">
            <a:extLst>
              <a:ext uri="{FF2B5EF4-FFF2-40B4-BE49-F238E27FC236}">
                <a16:creationId xmlns:a16="http://schemas.microsoft.com/office/drawing/2014/main" id="{18036806-F027-4176-964B-55AE41B5E4A2}"/>
              </a:ext>
            </a:extLst>
          </p:cNvPr>
          <p:cNvSpPr/>
          <p:nvPr/>
        </p:nvSpPr>
        <p:spPr>
          <a:xfrm>
            <a:off x="304800" y="1755385"/>
            <a:ext cx="7997952" cy="1631216"/>
          </a:xfrm>
          <a:prstGeom prst="rect">
            <a:avLst/>
          </a:prstGeom>
        </p:spPr>
        <p:txBody>
          <a:bodyPr wrap="square">
            <a:spAutoFit/>
          </a:bodyPr>
          <a:lstStyle/>
          <a:p>
            <a:pPr fontAlgn="base"/>
            <a:r>
              <a:rPr lang="en-US" sz="2000" dirty="0">
                <a:solidFill>
                  <a:srgbClr val="333333"/>
                </a:solidFill>
                <a:latin typeface="stix"/>
              </a:rPr>
              <a:t>The Applewood Auto Group operates four dealerships:</a:t>
            </a:r>
          </a:p>
          <a:p>
            <a:pPr marL="285750" indent="-285750" fontAlgn="base">
              <a:buFont typeface="Arial" panose="020B0604020202020204" pitchFamily="34" charset="0"/>
              <a:buChar char="•"/>
            </a:pPr>
            <a:r>
              <a:rPr lang="en-US" sz="2000" b="1" i="1" dirty="0">
                <a:solidFill>
                  <a:srgbClr val="333333"/>
                </a:solidFill>
                <a:latin typeface="inherit"/>
              </a:rPr>
              <a:t>Tionesta Ford Lincoln </a:t>
            </a:r>
            <a:r>
              <a:rPr lang="en-US" sz="2000" dirty="0">
                <a:solidFill>
                  <a:srgbClr val="333333"/>
                </a:solidFill>
                <a:latin typeface="Times New Roman" panose="02020603050405020304" pitchFamily="18" charset="0"/>
              </a:rPr>
              <a:t>sells Ford and Lincoln cars and trucks.</a:t>
            </a:r>
          </a:p>
          <a:p>
            <a:pPr marL="285750" indent="-285750" fontAlgn="base">
              <a:buFont typeface="Arial" panose="020B0604020202020204" pitchFamily="34" charset="0"/>
              <a:buChar char="•"/>
            </a:pPr>
            <a:r>
              <a:rPr lang="en-US" sz="2000" b="1" i="1" dirty="0">
                <a:solidFill>
                  <a:srgbClr val="333333"/>
                </a:solidFill>
                <a:latin typeface="inherit"/>
              </a:rPr>
              <a:t>Olean Automotive Inc.</a:t>
            </a:r>
            <a:r>
              <a:rPr lang="en-US" sz="2000" dirty="0">
                <a:solidFill>
                  <a:srgbClr val="333333"/>
                </a:solidFill>
                <a:latin typeface="Times New Roman" panose="02020603050405020304" pitchFamily="18" charset="0"/>
              </a:rPr>
              <a:t> has the Nissan and GM trucks.</a:t>
            </a:r>
            <a:r>
              <a:rPr lang="en-US" sz="2000" b="1" i="1" dirty="0">
                <a:solidFill>
                  <a:srgbClr val="333333"/>
                </a:solidFill>
                <a:latin typeface="inherit"/>
              </a:rPr>
              <a:t> </a:t>
            </a:r>
          </a:p>
          <a:p>
            <a:pPr marL="285750" indent="-285750" fontAlgn="base">
              <a:buFont typeface="Arial" panose="020B0604020202020204" pitchFamily="34" charset="0"/>
              <a:buChar char="•"/>
            </a:pPr>
            <a:r>
              <a:rPr lang="en-US" sz="2000" b="1" i="1" dirty="0">
                <a:solidFill>
                  <a:srgbClr val="333333"/>
                </a:solidFill>
                <a:latin typeface="inherit"/>
              </a:rPr>
              <a:t>Sheffield Motors Inc.</a:t>
            </a:r>
            <a:r>
              <a:rPr lang="en-US" sz="2000" dirty="0">
                <a:solidFill>
                  <a:srgbClr val="333333"/>
                </a:solidFill>
                <a:latin typeface="Times New Roman" panose="02020603050405020304" pitchFamily="18" charset="0"/>
              </a:rPr>
              <a:t> sells Buick, GMC trucks, Hyundai, and Kia.</a:t>
            </a:r>
          </a:p>
          <a:p>
            <a:pPr marL="285750" indent="-285750" fontAlgn="base">
              <a:buFont typeface="Arial" panose="020B0604020202020204" pitchFamily="34" charset="0"/>
              <a:buChar char="•"/>
            </a:pPr>
            <a:r>
              <a:rPr lang="en-US" sz="2000" b="1" i="1" dirty="0">
                <a:solidFill>
                  <a:srgbClr val="333333"/>
                </a:solidFill>
                <a:latin typeface="inherit"/>
              </a:rPr>
              <a:t>Kane Motors</a:t>
            </a:r>
            <a:r>
              <a:rPr lang="en-US" sz="2000" dirty="0">
                <a:solidFill>
                  <a:srgbClr val="333333"/>
                </a:solidFill>
                <a:latin typeface="Times New Roman" panose="02020603050405020304" pitchFamily="18" charset="0"/>
              </a:rPr>
              <a:t> offers the Chrysler, Dodge, Jeep, BMW and Volvo.</a:t>
            </a:r>
            <a:endParaRPr lang="en-US" sz="2000" b="0" i="0" dirty="0">
              <a:solidFill>
                <a:srgbClr val="333333"/>
              </a:solidFill>
              <a:effectLst/>
              <a:latin typeface="Times New Roman" panose="02020603050405020304" pitchFamily="18" charset="0"/>
            </a:endParaRPr>
          </a:p>
        </p:txBody>
      </p:sp>
      <p:sp>
        <p:nvSpPr>
          <p:cNvPr id="9" name="Rectangle 8">
            <a:extLst>
              <a:ext uri="{FF2B5EF4-FFF2-40B4-BE49-F238E27FC236}">
                <a16:creationId xmlns:a16="http://schemas.microsoft.com/office/drawing/2014/main" id="{83895B7A-2FB7-4662-A2A7-7BE2B58EF0EE}"/>
              </a:ext>
            </a:extLst>
          </p:cNvPr>
          <p:cNvSpPr/>
          <p:nvPr/>
        </p:nvSpPr>
        <p:spPr>
          <a:xfrm>
            <a:off x="381000" y="3810000"/>
            <a:ext cx="8077200" cy="1569660"/>
          </a:xfrm>
          <a:prstGeom prst="rect">
            <a:avLst/>
          </a:prstGeom>
        </p:spPr>
        <p:txBody>
          <a:bodyPr wrap="square">
            <a:spAutoFit/>
          </a:bodyPr>
          <a:lstStyle/>
          <a:p>
            <a:pPr fontAlgn="base"/>
            <a:r>
              <a:rPr lang="en-US" sz="2400" dirty="0">
                <a:solidFill>
                  <a:srgbClr val="333333"/>
                </a:solidFill>
                <a:latin typeface="stix"/>
              </a:rPr>
              <a:t>Every month, Ms. Ball, sales manager collects data from each of the four dealerships and enters them into an Excel spreadsheet. </a:t>
            </a:r>
          </a:p>
          <a:p>
            <a:pPr fontAlgn="base"/>
            <a:r>
              <a:rPr lang="en-US" sz="2400" dirty="0">
                <a:solidFill>
                  <a:srgbClr val="333333"/>
                </a:solidFill>
                <a:latin typeface="stix"/>
              </a:rPr>
              <a:t>Last month the Applewood Auto Group sold 180 vehicles at the four dealerships. </a:t>
            </a:r>
          </a:p>
        </p:txBody>
      </p:sp>
    </p:spTree>
    <p:extLst>
      <p:ext uri="{BB962C8B-B14F-4D97-AF65-F5344CB8AC3E}">
        <p14:creationId xmlns:p14="http://schemas.microsoft.com/office/powerpoint/2010/main" val="19379599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BEACC-9635-42C6-A467-68B73356A034}"/>
              </a:ext>
            </a:extLst>
          </p:cNvPr>
          <p:cNvSpPr>
            <a:spLocks noGrp="1"/>
          </p:cNvSpPr>
          <p:nvPr>
            <p:ph type="title"/>
          </p:nvPr>
        </p:nvSpPr>
        <p:spPr/>
        <p:txBody>
          <a:bodyPr>
            <a:normAutofit fontScale="90000"/>
          </a:bodyPr>
          <a:lstStyle/>
          <a:p>
            <a:r>
              <a:rPr lang="en-US" dirty="0"/>
              <a:t>Business scenario: Tracking and analyzing Sales and profits at Applewood Auto Group </a:t>
            </a:r>
          </a:p>
        </p:txBody>
      </p:sp>
      <p:sp>
        <p:nvSpPr>
          <p:cNvPr id="3" name="Footer Placeholder 2">
            <a:extLst>
              <a:ext uri="{FF2B5EF4-FFF2-40B4-BE49-F238E27FC236}">
                <a16:creationId xmlns:a16="http://schemas.microsoft.com/office/drawing/2014/main" id="{802AC6A1-5988-4F9E-BEB9-72858526831D}"/>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B0C1CB40-FBD3-48C4-9C74-2DE6CC8574AD}"/>
              </a:ext>
            </a:extLst>
          </p:cNvPr>
          <p:cNvSpPr>
            <a:spLocks noGrp="1"/>
          </p:cNvSpPr>
          <p:nvPr>
            <p:ph type="sldNum" sz="quarter" idx="12"/>
          </p:nvPr>
        </p:nvSpPr>
        <p:spPr/>
        <p:txBody>
          <a:bodyPr/>
          <a:lstStyle/>
          <a:p>
            <a:r>
              <a:rPr lang="en-US" dirty="0"/>
              <a:t>2-</a:t>
            </a:r>
            <a:fld id="{F38DF745-7D3F-47F4-83A3-874385CFAA69}" type="slidenum">
              <a:rPr lang="en-US" smtClean="0"/>
              <a:pPr/>
              <a:t>34</a:t>
            </a:fld>
            <a:endParaRPr lang="en-US" dirty="0"/>
          </a:p>
        </p:txBody>
      </p:sp>
      <p:sp>
        <p:nvSpPr>
          <p:cNvPr id="9" name="Rectangle 8">
            <a:extLst>
              <a:ext uri="{FF2B5EF4-FFF2-40B4-BE49-F238E27FC236}">
                <a16:creationId xmlns:a16="http://schemas.microsoft.com/office/drawing/2014/main" id="{83895B7A-2FB7-4662-A2A7-7BE2B58EF0EE}"/>
              </a:ext>
            </a:extLst>
          </p:cNvPr>
          <p:cNvSpPr/>
          <p:nvPr/>
        </p:nvSpPr>
        <p:spPr>
          <a:xfrm>
            <a:off x="381000" y="1447800"/>
            <a:ext cx="8077200" cy="3416320"/>
          </a:xfrm>
          <a:prstGeom prst="rect">
            <a:avLst/>
          </a:prstGeom>
        </p:spPr>
        <p:txBody>
          <a:bodyPr wrap="square">
            <a:spAutoFit/>
          </a:bodyPr>
          <a:lstStyle/>
          <a:p>
            <a:pPr fontAlgn="base"/>
            <a:r>
              <a:rPr lang="en-US" sz="2400" dirty="0">
                <a:solidFill>
                  <a:srgbClr val="333333"/>
                </a:solidFill>
                <a:latin typeface="stix"/>
              </a:rPr>
              <a:t>The variables collected include:</a:t>
            </a:r>
          </a:p>
          <a:p>
            <a:pPr fontAlgn="base"/>
            <a:endParaRPr lang="en-US" sz="2400" dirty="0">
              <a:solidFill>
                <a:srgbClr val="333333"/>
              </a:solidFill>
              <a:latin typeface="stix"/>
            </a:endParaRPr>
          </a:p>
          <a:p>
            <a:pPr marL="457200" indent="-457200" fontAlgn="base">
              <a:buFont typeface="+mj-lt"/>
              <a:buAutoNum type="arabicPeriod"/>
            </a:pPr>
            <a:r>
              <a:rPr lang="en-US" sz="2400" b="1" dirty="0">
                <a:solidFill>
                  <a:srgbClr val="333333"/>
                </a:solidFill>
                <a:latin typeface="inherit"/>
              </a:rPr>
              <a:t>Age</a:t>
            </a:r>
            <a:r>
              <a:rPr lang="en-US" sz="2400" dirty="0">
                <a:solidFill>
                  <a:srgbClr val="333333"/>
                </a:solidFill>
                <a:latin typeface="Times New Roman" panose="02020603050405020304" pitchFamily="18" charset="0"/>
              </a:rPr>
              <a:t>—the age of the buyer at the time of the purchase.</a:t>
            </a:r>
          </a:p>
          <a:p>
            <a:pPr marL="457200" indent="-457200" fontAlgn="base">
              <a:buFont typeface="+mj-lt"/>
              <a:buAutoNum type="arabicPeriod"/>
            </a:pPr>
            <a:r>
              <a:rPr lang="en-US" sz="2400" b="1" dirty="0">
                <a:solidFill>
                  <a:srgbClr val="333333"/>
                </a:solidFill>
                <a:latin typeface="inherit"/>
              </a:rPr>
              <a:t>Profit</a:t>
            </a:r>
            <a:r>
              <a:rPr lang="en-US" sz="2400" dirty="0">
                <a:solidFill>
                  <a:srgbClr val="333333"/>
                </a:solidFill>
                <a:latin typeface="Times New Roman" panose="02020603050405020304" pitchFamily="18" charset="0"/>
              </a:rPr>
              <a:t>—the amount earned by the dealership on the sale of each vehicle.</a:t>
            </a:r>
          </a:p>
          <a:p>
            <a:pPr marL="457200" indent="-457200" fontAlgn="base">
              <a:buFont typeface="+mj-lt"/>
              <a:buAutoNum type="arabicPeriod"/>
            </a:pPr>
            <a:r>
              <a:rPr lang="en-US" sz="2400" b="1" dirty="0">
                <a:solidFill>
                  <a:srgbClr val="333333"/>
                </a:solidFill>
                <a:latin typeface="inherit"/>
              </a:rPr>
              <a:t>Location</a:t>
            </a:r>
            <a:r>
              <a:rPr lang="en-US" sz="2400" dirty="0">
                <a:solidFill>
                  <a:srgbClr val="333333"/>
                </a:solidFill>
                <a:latin typeface="Times New Roman" panose="02020603050405020304" pitchFamily="18" charset="0"/>
              </a:rPr>
              <a:t>—the dealership where the vehicle was purchased.</a:t>
            </a:r>
          </a:p>
          <a:p>
            <a:pPr marL="457200" indent="-457200" fontAlgn="base">
              <a:buFont typeface="+mj-lt"/>
              <a:buAutoNum type="arabicPeriod"/>
            </a:pPr>
            <a:r>
              <a:rPr lang="en-US" sz="2400" b="1" dirty="0">
                <a:solidFill>
                  <a:srgbClr val="333333"/>
                </a:solidFill>
                <a:latin typeface="inherit"/>
              </a:rPr>
              <a:t>Vehicle type</a:t>
            </a:r>
            <a:r>
              <a:rPr lang="en-US" sz="2400" dirty="0">
                <a:solidFill>
                  <a:srgbClr val="333333"/>
                </a:solidFill>
                <a:latin typeface="Times New Roman" panose="02020603050405020304" pitchFamily="18" charset="0"/>
              </a:rPr>
              <a:t>—SUV, sedan, compact, hybrid, or truck.</a:t>
            </a:r>
          </a:p>
          <a:p>
            <a:pPr marL="457200" indent="-457200" fontAlgn="base">
              <a:buFont typeface="+mj-lt"/>
              <a:buAutoNum type="arabicPeriod"/>
            </a:pPr>
            <a:r>
              <a:rPr lang="en-US" sz="2400" b="1" dirty="0">
                <a:solidFill>
                  <a:srgbClr val="333333"/>
                </a:solidFill>
                <a:latin typeface="inherit"/>
              </a:rPr>
              <a:t>Previous</a:t>
            </a:r>
            <a:r>
              <a:rPr lang="en-US" sz="2400" dirty="0">
                <a:solidFill>
                  <a:srgbClr val="333333"/>
                </a:solidFill>
                <a:latin typeface="Times New Roman" panose="02020603050405020304" pitchFamily="18" charset="0"/>
              </a:rPr>
              <a:t>—the number of vehicles previously purchased by the consumer at the dealership.</a:t>
            </a:r>
            <a:endParaRPr lang="en-US" sz="2400" b="0" dirty="0">
              <a:solidFill>
                <a:srgbClr val="333333"/>
              </a:solidFill>
              <a:effectLst/>
              <a:latin typeface="Times New Roman" panose="02020603050405020304" pitchFamily="18" charset="0"/>
            </a:endParaRPr>
          </a:p>
        </p:txBody>
      </p:sp>
    </p:spTree>
    <p:extLst>
      <p:ext uri="{BB962C8B-B14F-4D97-AF65-F5344CB8AC3E}">
        <p14:creationId xmlns:p14="http://schemas.microsoft.com/office/powerpoint/2010/main" val="2062211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7E1DF-5B5E-4B2B-BC24-BEA14EC0B929}"/>
              </a:ext>
            </a:extLst>
          </p:cNvPr>
          <p:cNvSpPr>
            <a:spLocks noGrp="1"/>
          </p:cNvSpPr>
          <p:nvPr>
            <p:ph type="title"/>
          </p:nvPr>
        </p:nvSpPr>
        <p:spPr/>
        <p:txBody>
          <a:bodyPr/>
          <a:lstStyle/>
          <a:p>
            <a:endParaRPr lang="en-US" dirty="0"/>
          </a:p>
        </p:txBody>
      </p:sp>
      <p:sp>
        <p:nvSpPr>
          <p:cNvPr id="3" name="Footer Placeholder 2">
            <a:extLst>
              <a:ext uri="{FF2B5EF4-FFF2-40B4-BE49-F238E27FC236}">
                <a16:creationId xmlns:a16="http://schemas.microsoft.com/office/drawing/2014/main" id="{8E1444B0-7EEA-4D4B-A006-802A019DB7AF}"/>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0F508391-5DD4-46DE-8BFA-B53C56FDB8B5}"/>
              </a:ext>
            </a:extLst>
          </p:cNvPr>
          <p:cNvSpPr>
            <a:spLocks noGrp="1"/>
          </p:cNvSpPr>
          <p:nvPr>
            <p:ph type="sldNum" sz="quarter" idx="12"/>
          </p:nvPr>
        </p:nvSpPr>
        <p:spPr/>
        <p:txBody>
          <a:bodyPr/>
          <a:lstStyle/>
          <a:p>
            <a:r>
              <a:rPr lang="en-US" dirty="0"/>
              <a:t>2-</a:t>
            </a:r>
            <a:fld id="{F38DF745-7D3F-47F4-83A3-874385CFAA69}" type="slidenum">
              <a:rPr lang="en-US" smtClean="0"/>
              <a:pPr/>
              <a:t>35</a:t>
            </a:fld>
            <a:endParaRPr lang="en-US" dirty="0"/>
          </a:p>
        </p:txBody>
      </p:sp>
      <p:graphicFrame>
        <p:nvGraphicFramePr>
          <p:cNvPr id="6" name="Content Placeholder 5">
            <a:extLst>
              <a:ext uri="{FF2B5EF4-FFF2-40B4-BE49-F238E27FC236}">
                <a16:creationId xmlns:a16="http://schemas.microsoft.com/office/drawing/2014/main" id="{205985ED-D423-4AC4-AFEF-74ED62455186}"/>
              </a:ext>
            </a:extLst>
          </p:cNvPr>
          <p:cNvGraphicFramePr>
            <a:graphicFrameLocks noGrp="1" noChangeAspect="1"/>
          </p:cNvGraphicFramePr>
          <p:nvPr>
            <p:ph sz="quarter" idx="1"/>
          </p:nvPr>
        </p:nvGraphicFramePr>
        <p:xfrm>
          <a:off x="4114800" y="3290888"/>
          <a:ext cx="914400" cy="792162"/>
        </p:xfrm>
        <a:graphic>
          <a:graphicData uri="http://schemas.openxmlformats.org/presentationml/2006/ole">
            <mc:AlternateContent xmlns:mc="http://schemas.openxmlformats.org/markup-compatibility/2006">
              <mc:Choice xmlns:v="urn:schemas-microsoft-com:vml" Requires="v">
                <p:oleObj spid="_x0000_s3074" name="Worksheet" showAsIcon="1" r:id="rId3" imgW="914400" imgH="792360" progId="Excel.Sheet.12">
                  <p:embed/>
                </p:oleObj>
              </mc:Choice>
              <mc:Fallback>
                <p:oleObj name="Worksheet" showAsIcon="1" r:id="rId3" imgW="914400" imgH="792360" progId="Excel.Sheet.12">
                  <p:embed/>
                  <p:pic>
                    <p:nvPicPr>
                      <p:cNvPr id="6" name="Content Placeholder 5">
                        <a:extLst>
                          <a:ext uri="{FF2B5EF4-FFF2-40B4-BE49-F238E27FC236}">
                            <a16:creationId xmlns:a16="http://schemas.microsoft.com/office/drawing/2014/main" id="{205985ED-D423-4AC4-AFEF-74ED62455186}"/>
                          </a:ext>
                        </a:extLst>
                      </p:cNvPr>
                      <p:cNvPicPr/>
                      <p:nvPr/>
                    </p:nvPicPr>
                    <p:blipFill>
                      <a:blip r:embed="rId4"/>
                      <a:stretch>
                        <a:fillRect/>
                      </a:stretch>
                    </p:blipFill>
                    <p:spPr>
                      <a:xfrm>
                        <a:off x="4114800" y="3290888"/>
                        <a:ext cx="914400" cy="792162"/>
                      </a:xfrm>
                      <a:prstGeom prst="rect">
                        <a:avLst/>
                      </a:prstGeom>
                    </p:spPr>
                  </p:pic>
                </p:oleObj>
              </mc:Fallback>
            </mc:AlternateContent>
          </a:graphicData>
        </a:graphic>
      </p:graphicFrame>
    </p:spTree>
    <p:extLst>
      <p:ext uri="{BB962C8B-B14F-4D97-AF65-F5344CB8AC3E}">
        <p14:creationId xmlns:p14="http://schemas.microsoft.com/office/powerpoint/2010/main" val="833758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Frequency Tables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a:xfrm>
            <a:off x="533400" y="1219200"/>
            <a:ext cx="8229600" cy="4937760"/>
          </a:xfrm>
        </p:spPr>
        <p:txBody>
          <a:bodyPr>
            <a:normAutofit/>
          </a:bodyPr>
          <a:lstStyle/>
          <a:p>
            <a:pPr marL="274320" lvl="1" indent="0">
              <a:buNone/>
            </a:pPr>
            <a:endParaRPr lang="en-US" sz="2600" dirty="0"/>
          </a:p>
          <a:p>
            <a:pPr lvl="1"/>
            <a:endParaRPr lang="en-US" sz="2600" dirty="0"/>
          </a:p>
          <a:p>
            <a:pPr lvl="1"/>
            <a:endParaRPr lang="en-US" sz="2600" dirty="0"/>
          </a:p>
          <a:p>
            <a:r>
              <a:rPr lang="en-US" dirty="0"/>
              <a:t>Mutually exclusive means the data fit in just one class</a:t>
            </a:r>
          </a:p>
          <a:p>
            <a:r>
              <a:rPr lang="en-US" dirty="0"/>
              <a:t>Collectively exhaustive means there is a class for each value</a:t>
            </a:r>
          </a:p>
        </p:txBody>
      </p:sp>
      <p:sp>
        <p:nvSpPr>
          <p:cNvPr id="6" name="TextBox 5"/>
          <p:cNvSpPr txBox="1"/>
          <p:nvPr/>
        </p:nvSpPr>
        <p:spPr>
          <a:xfrm>
            <a:off x="1143000" y="1524000"/>
            <a:ext cx="6858000" cy="923330"/>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FREQUENCY TABLE</a:t>
            </a:r>
            <a:r>
              <a:rPr lang="en-US" dirty="0"/>
              <a:t>  A grouping of qualitative data into mutually exclusive and collectively exhaustive classes showing the number of observations in each class.</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390" y="4038600"/>
            <a:ext cx="6795220" cy="1986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r>
              <a:rPr lang="en-US" dirty="0"/>
              <a:t>2-</a:t>
            </a:r>
            <a:fld id="{F38DF745-7D3F-47F4-83A3-874385CFAA69}" type="slidenum">
              <a:rPr lang="en-US" smtClean="0"/>
              <a:pPr/>
              <a:t>36</a:t>
            </a:fld>
            <a:endParaRPr lang="en-US" dirty="0"/>
          </a:p>
        </p:txBody>
      </p:sp>
    </p:spTree>
    <p:extLst>
      <p:ext uri="{BB962C8B-B14F-4D97-AF65-F5344CB8AC3E}">
        <p14:creationId xmlns:p14="http://schemas.microsoft.com/office/powerpoint/2010/main" val="3737144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Frequency Tables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a:xfrm>
            <a:off x="533400" y="1219200"/>
            <a:ext cx="8229600" cy="4937760"/>
          </a:xfrm>
        </p:spPr>
        <p:txBody>
          <a:bodyPr>
            <a:normAutofit/>
          </a:bodyPr>
          <a:lstStyle/>
          <a:p>
            <a:r>
              <a:rPr lang="en-US" dirty="0"/>
              <a:t>To construct a frequency table</a:t>
            </a:r>
          </a:p>
          <a:p>
            <a:pPr lvl="1"/>
            <a:r>
              <a:rPr lang="en-US" sz="2600" dirty="0"/>
              <a:t>First sort the data into classes</a:t>
            </a:r>
          </a:p>
          <a:p>
            <a:pPr lvl="1"/>
            <a:r>
              <a:rPr lang="en-US" sz="2600" dirty="0"/>
              <a:t>Count the number in each class and report as the class frequency</a:t>
            </a:r>
          </a:p>
          <a:p>
            <a:pPr lvl="1"/>
            <a:endParaRPr lang="en-US" sz="2300" dirty="0"/>
          </a:p>
        </p:txBody>
      </p:sp>
      <p:sp>
        <p:nvSpPr>
          <p:cNvPr id="5" name="Slide Number Placeholder 4"/>
          <p:cNvSpPr>
            <a:spLocks noGrp="1"/>
          </p:cNvSpPr>
          <p:nvPr>
            <p:ph type="sldNum" sz="quarter" idx="12"/>
          </p:nvPr>
        </p:nvSpPr>
        <p:spPr/>
        <p:txBody>
          <a:bodyPr/>
          <a:lstStyle/>
          <a:p>
            <a:r>
              <a:rPr lang="en-US" dirty="0"/>
              <a:t>2-</a:t>
            </a:r>
            <a:fld id="{F38DF745-7D3F-47F4-83A3-874385CFAA69}" type="slidenum">
              <a:rPr lang="en-US" smtClean="0"/>
              <a:pPr/>
              <a:t>37</a:t>
            </a:fld>
            <a:endParaRPr lang="en-US" dirty="0"/>
          </a:p>
        </p:txBody>
      </p:sp>
    </p:spTree>
    <p:extLst>
      <p:ext uri="{BB962C8B-B14F-4D97-AF65-F5344CB8AC3E}">
        <p14:creationId xmlns:p14="http://schemas.microsoft.com/office/powerpoint/2010/main" val="2968960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Graphic Presentation of Qualitative </a:t>
            </a:r>
            <a:br>
              <a:rPr lang="en-US" dirty="0"/>
            </a:br>
            <a:r>
              <a:rPr lang="en-US" dirty="0"/>
              <a:t>Data</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8" name="Picture 7"/>
          <p:cNvPicPr>
            <a:picLocks noChangeAspect="1"/>
          </p:cNvPicPr>
          <p:nvPr/>
        </p:nvPicPr>
        <p:blipFill>
          <a:blip r:embed="rId3"/>
          <a:stretch>
            <a:fillRect/>
          </a:stretch>
        </p:blipFill>
        <p:spPr>
          <a:xfrm>
            <a:off x="2438400" y="3200400"/>
            <a:ext cx="4191000" cy="3072003"/>
          </a:xfrm>
          <a:prstGeom prst="rect">
            <a:avLst/>
          </a:prstGeom>
        </p:spPr>
      </p:pic>
      <p:sp>
        <p:nvSpPr>
          <p:cNvPr id="6" name="TextBox 5"/>
          <p:cNvSpPr txBox="1"/>
          <p:nvPr/>
        </p:nvSpPr>
        <p:spPr>
          <a:xfrm>
            <a:off x="1143000" y="1293674"/>
            <a:ext cx="6858000" cy="1754326"/>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BAR CHART  </a:t>
            </a:r>
            <a:r>
              <a:rPr lang="en-US" dirty="0"/>
              <a:t>A graph that shows the qualitative classes on the horizontal axis and the class frequencies on the vertical axis. The class frequencies are proportional to the heights of the bars.</a:t>
            </a:r>
          </a:p>
          <a:p>
            <a:endParaRPr lang="en-US" dirty="0"/>
          </a:p>
          <a:p>
            <a:r>
              <a:rPr lang="en-US" dirty="0"/>
              <a:t>Use a bar chart when you wish to compare the number of observations for each class of a qualitative variable.</a:t>
            </a:r>
          </a:p>
        </p:txBody>
      </p:sp>
      <p:sp>
        <p:nvSpPr>
          <p:cNvPr id="4" name="Slide Number Placeholder 3"/>
          <p:cNvSpPr>
            <a:spLocks noGrp="1"/>
          </p:cNvSpPr>
          <p:nvPr>
            <p:ph type="sldNum" sz="quarter" idx="12"/>
          </p:nvPr>
        </p:nvSpPr>
        <p:spPr/>
        <p:txBody>
          <a:bodyPr/>
          <a:lstStyle/>
          <a:p>
            <a:r>
              <a:rPr lang="en-US" dirty="0"/>
              <a:t>2-</a:t>
            </a:r>
            <a:fld id="{A68F1C3D-7991-4430-8FD2-6BE0AA8A1311}" type="slidenum">
              <a:rPr lang="en-US" smtClean="0"/>
              <a:t>38</a:t>
            </a:fld>
            <a:endParaRPr lang="en-US" dirty="0"/>
          </a:p>
        </p:txBody>
      </p:sp>
    </p:spTree>
    <p:extLst>
      <p:ext uri="{BB962C8B-B14F-4D97-AF65-F5344CB8AC3E}">
        <p14:creationId xmlns:p14="http://schemas.microsoft.com/office/powerpoint/2010/main" val="2789903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4A880-3128-4D73-B414-5E6715BED59E}"/>
              </a:ext>
            </a:extLst>
          </p:cNvPr>
          <p:cNvSpPr>
            <a:spLocks noGrp="1"/>
          </p:cNvSpPr>
          <p:nvPr>
            <p:ph type="title"/>
          </p:nvPr>
        </p:nvSpPr>
        <p:spPr/>
        <p:txBody>
          <a:bodyPr>
            <a:normAutofit fontScale="90000"/>
          </a:bodyPr>
          <a:lstStyle/>
          <a:p>
            <a:r>
              <a:rPr lang="en-US" dirty="0"/>
              <a:t>Create Bar Chart or Other charts using excel.</a:t>
            </a:r>
          </a:p>
        </p:txBody>
      </p:sp>
      <p:sp>
        <p:nvSpPr>
          <p:cNvPr id="3" name="Footer Placeholder 2">
            <a:extLst>
              <a:ext uri="{FF2B5EF4-FFF2-40B4-BE49-F238E27FC236}">
                <a16:creationId xmlns:a16="http://schemas.microsoft.com/office/drawing/2014/main" id="{8938FBF3-84B9-4DD7-8198-84E98912E58F}"/>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3F795B2A-9B47-4791-A7F7-A7817A5BB17A}"/>
              </a:ext>
            </a:extLst>
          </p:cNvPr>
          <p:cNvSpPr>
            <a:spLocks noGrp="1"/>
          </p:cNvSpPr>
          <p:nvPr>
            <p:ph type="sldNum" sz="quarter" idx="12"/>
          </p:nvPr>
        </p:nvSpPr>
        <p:spPr/>
        <p:txBody>
          <a:bodyPr/>
          <a:lstStyle/>
          <a:p>
            <a:r>
              <a:rPr lang="en-US" dirty="0"/>
              <a:t>2-</a:t>
            </a:r>
            <a:fld id="{A68F1C3D-7991-4430-8FD2-6BE0AA8A1311}" type="slidenum">
              <a:rPr lang="en-US" smtClean="0"/>
              <a:pPr/>
              <a:t>39</a:t>
            </a:fld>
            <a:endParaRPr lang="en-US" dirty="0"/>
          </a:p>
        </p:txBody>
      </p:sp>
      <p:sp>
        <p:nvSpPr>
          <p:cNvPr id="5" name="Rectangle 4">
            <a:extLst>
              <a:ext uri="{FF2B5EF4-FFF2-40B4-BE49-F238E27FC236}">
                <a16:creationId xmlns:a16="http://schemas.microsoft.com/office/drawing/2014/main" id="{ACDF42F8-2D2D-4648-A097-1DA502E5C915}"/>
              </a:ext>
            </a:extLst>
          </p:cNvPr>
          <p:cNvSpPr/>
          <p:nvPr/>
        </p:nvSpPr>
        <p:spPr>
          <a:xfrm>
            <a:off x="228600" y="2136339"/>
            <a:ext cx="8763000" cy="3046988"/>
          </a:xfrm>
          <a:prstGeom prst="rect">
            <a:avLst/>
          </a:prstGeom>
        </p:spPr>
        <p:txBody>
          <a:bodyPr wrap="square">
            <a:spAutoFit/>
          </a:bodyPr>
          <a:lstStyle/>
          <a:p>
            <a:pPr>
              <a:buFont typeface="+mj-lt"/>
              <a:buAutoNum type="arabicPeriod"/>
            </a:pPr>
            <a:r>
              <a:rPr lang="en-US" sz="2400" dirty="0">
                <a:solidFill>
                  <a:srgbClr val="222222"/>
                </a:solidFill>
                <a:latin typeface="Roboto"/>
              </a:rPr>
              <a:t>Open </a:t>
            </a:r>
            <a:r>
              <a:rPr lang="en-US" sz="2400" b="1" dirty="0">
                <a:solidFill>
                  <a:srgbClr val="222222"/>
                </a:solidFill>
                <a:latin typeface="Roboto"/>
              </a:rPr>
              <a:t>Excel</a:t>
            </a:r>
            <a:r>
              <a:rPr lang="en-US" sz="2400" dirty="0">
                <a:solidFill>
                  <a:srgbClr val="222222"/>
                </a:solidFill>
                <a:latin typeface="Roboto"/>
              </a:rPr>
              <a:t>. ...</a:t>
            </a:r>
          </a:p>
          <a:p>
            <a:pPr>
              <a:buFont typeface="+mj-lt"/>
              <a:buAutoNum type="arabicPeriod"/>
            </a:pPr>
            <a:r>
              <a:rPr lang="en-US" sz="2400" dirty="0">
                <a:solidFill>
                  <a:srgbClr val="222222"/>
                </a:solidFill>
                <a:latin typeface="Roboto"/>
              </a:rPr>
              <a:t>Select all the data that you want included in the </a:t>
            </a:r>
            <a:r>
              <a:rPr lang="en-US" sz="2400" b="1" dirty="0">
                <a:solidFill>
                  <a:srgbClr val="222222"/>
                </a:solidFill>
                <a:latin typeface="Roboto"/>
              </a:rPr>
              <a:t>bar chart</a:t>
            </a:r>
            <a:r>
              <a:rPr lang="en-US" sz="2400" dirty="0">
                <a:solidFill>
                  <a:srgbClr val="222222"/>
                </a:solidFill>
                <a:latin typeface="Roboto"/>
              </a:rPr>
              <a:t>. ...</a:t>
            </a:r>
          </a:p>
          <a:p>
            <a:pPr>
              <a:buFont typeface="+mj-lt"/>
              <a:buAutoNum type="arabicPeriod"/>
            </a:pPr>
            <a:r>
              <a:rPr lang="en-US" sz="2400" dirty="0">
                <a:solidFill>
                  <a:srgbClr val="222222"/>
                </a:solidFill>
                <a:latin typeface="Roboto"/>
              </a:rPr>
              <a:t>Click the </a:t>
            </a:r>
            <a:r>
              <a:rPr lang="en-US" sz="2400" b="1" dirty="0">
                <a:solidFill>
                  <a:srgbClr val="222222"/>
                </a:solidFill>
                <a:latin typeface="Roboto"/>
              </a:rPr>
              <a:t>Chart</a:t>
            </a:r>
            <a:r>
              <a:rPr lang="en-US" sz="2400" dirty="0">
                <a:solidFill>
                  <a:srgbClr val="222222"/>
                </a:solidFill>
                <a:latin typeface="Roboto"/>
              </a:rPr>
              <a:t> Wizard toolbar button, or choose </a:t>
            </a:r>
            <a:r>
              <a:rPr lang="en-US" sz="2400" b="1" dirty="0">
                <a:solidFill>
                  <a:srgbClr val="222222"/>
                </a:solidFill>
                <a:latin typeface="Roboto"/>
              </a:rPr>
              <a:t>Chart</a:t>
            </a:r>
            <a:r>
              <a:rPr lang="en-US" sz="2400" dirty="0">
                <a:solidFill>
                  <a:srgbClr val="222222"/>
                </a:solidFill>
                <a:latin typeface="Roboto"/>
              </a:rPr>
              <a:t> from the Insert menu.</a:t>
            </a:r>
          </a:p>
          <a:p>
            <a:pPr>
              <a:buFont typeface="+mj-lt"/>
              <a:buAutoNum type="arabicPeriod"/>
            </a:pPr>
            <a:r>
              <a:rPr lang="en-US" sz="2400" b="1" dirty="0">
                <a:solidFill>
                  <a:srgbClr val="222222"/>
                </a:solidFill>
                <a:latin typeface="Roboto"/>
              </a:rPr>
              <a:t>Make</a:t>
            </a:r>
            <a:r>
              <a:rPr lang="en-US" sz="2400" dirty="0">
                <a:solidFill>
                  <a:srgbClr val="222222"/>
                </a:solidFill>
                <a:latin typeface="Roboto"/>
              </a:rPr>
              <a:t> sure that Column is selected under </a:t>
            </a:r>
            <a:r>
              <a:rPr lang="en-US" sz="2400" b="1" dirty="0">
                <a:solidFill>
                  <a:srgbClr val="222222"/>
                </a:solidFill>
                <a:latin typeface="Roboto"/>
              </a:rPr>
              <a:t>Chart</a:t>
            </a:r>
            <a:r>
              <a:rPr lang="en-US" sz="2400" dirty="0">
                <a:solidFill>
                  <a:srgbClr val="222222"/>
                </a:solidFill>
                <a:latin typeface="Roboto"/>
              </a:rPr>
              <a:t> type (it's the default setting).</a:t>
            </a:r>
          </a:p>
          <a:p>
            <a:pPr>
              <a:buFont typeface="+mj-lt"/>
              <a:buAutoNum type="arabicPeriod"/>
            </a:pPr>
            <a:r>
              <a:rPr lang="en-US" sz="2400" dirty="0">
                <a:solidFill>
                  <a:srgbClr val="222222"/>
                </a:solidFill>
                <a:latin typeface="Roboto"/>
              </a:rPr>
              <a:t>Select a subtype of </a:t>
            </a:r>
            <a:r>
              <a:rPr lang="en-US" sz="2400" b="1" dirty="0">
                <a:solidFill>
                  <a:srgbClr val="222222"/>
                </a:solidFill>
                <a:latin typeface="Roboto"/>
              </a:rPr>
              <a:t>bar graph</a:t>
            </a:r>
            <a:r>
              <a:rPr lang="en-US" sz="2400" dirty="0">
                <a:solidFill>
                  <a:srgbClr val="222222"/>
                </a:solidFill>
                <a:latin typeface="Roboto"/>
              </a:rPr>
              <a:t> from the display on the right, and click Next.</a:t>
            </a:r>
            <a:endParaRPr lang="en-US" sz="2400" b="0" i="0" dirty="0">
              <a:solidFill>
                <a:srgbClr val="222222"/>
              </a:solidFill>
              <a:effectLst/>
              <a:latin typeface="Roboto"/>
            </a:endParaRPr>
          </a:p>
        </p:txBody>
      </p:sp>
    </p:spTree>
    <p:extLst>
      <p:ext uri="{BB962C8B-B14F-4D97-AF65-F5344CB8AC3E}">
        <p14:creationId xmlns:p14="http://schemas.microsoft.com/office/powerpoint/2010/main" val="39061068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Relative Frequency Tables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a:xfrm>
            <a:off x="533400" y="1219200"/>
            <a:ext cx="8229600" cy="4937760"/>
          </a:xfrm>
        </p:spPr>
        <p:txBody>
          <a:bodyPr>
            <a:normAutofit/>
          </a:bodyPr>
          <a:lstStyle/>
          <a:p>
            <a:r>
              <a:rPr lang="en-US" dirty="0"/>
              <a:t>Convert each frequency to a relative frequency </a:t>
            </a:r>
          </a:p>
          <a:p>
            <a:pPr lvl="1"/>
            <a:r>
              <a:rPr lang="en-US" sz="2600" dirty="0"/>
              <a:t>Each of the class frequencies is divided by the total number of observations</a:t>
            </a:r>
          </a:p>
          <a:p>
            <a:pPr lvl="1"/>
            <a:r>
              <a:rPr lang="en-US" sz="2600" dirty="0"/>
              <a:t>Shows the fraction of the total number observations in each class</a:t>
            </a:r>
          </a:p>
          <a:p>
            <a:pPr lvl="1"/>
            <a:endParaRPr lang="en-US" sz="2300" dirty="0"/>
          </a:p>
        </p:txBody>
      </p:sp>
      <p:sp>
        <p:nvSpPr>
          <p:cNvPr id="5" name="Slide Number Placeholder 4"/>
          <p:cNvSpPr>
            <a:spLocks noGrp="1"/>
          </p:cNvSpPr>
          <p:nvPr>
            <p:ph type="sldNum" sz="quarter" idx="12"/>
          </p:nvPr>
        </p:nvSpPr>
        <p:spPr/>
        <p:txBody>
          <a:bodyPr/>
          <a:lstStyle/>
          <a:p>
            <a:r>
              <a:rPr lang="en-US" dirty="0"/>
              <a:t>2-</a:t>
            </a:r>
            <a:fld id="{F38DF745-7D3F-47F4-83A3-874385CFAA69}" type="slidenum">
              <a:rPr lang="en-US" smtClean="0"/>
              <a:pPr/>
              <a:t>40</a:t>
            </a:fld>
            <a:endParaRPr lang="en-US" dirty="0"/>
          </a:p>
        </p:txBody>
      </p:sp>
    </p:spTree>
    <p:extLst>
      <p:ext uri="{BB962C8B-B14F-4D97-AF65-F5344CB8AC3E}">
        <p14:creationId xmlns:p14="http://schemas.microsoft.com/office/powerpoint/2010/main" val="18495386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641B-18E4-4141-8A58-44313189A490}"/>
              </a:ext>
            </a:extLst>
          </p:cNvPr>
          <p:cNvSpPr>
            <a:spLocks noGrp="1"/>
          </p:cNvSpPr>
          <p:nvPr>
            <p:ph type="title"/>
          </p:nvPr>
        </p:nvSpPr>
        <p:spPr/>
        <p:txBody>
          <a:bodyPr/>
          <a:lstStyle/>
          <a:p>
            <a:r>
              <a:rPr lang="en-US" altLang="en-US" dirty="0">
                <a:solidFill>
                  <a:srgbClr val="000000"/>
                </a:solidFill>
                <a:latin typeface="stix"/>
              </a:rPr>
              <a:t>Relative class frequencies</a:t>
            </a:r>
            <a:endParaRPr lang="en-US" dirty="0"/>
          </a:p>
        </p:txBody>
      </p:sp>
      <p:sp>
        <p:nvSpPr>
          <p:cNvPr id="3" name="Footer Placeholder 2">
            <a:extLst>
              <a:ext uri="{FF2B5EF4-FFF2-40B4-BE49-F238E27FC236}">
                <a16:creationId xmlns:a16="http://schemas.microsoft.com/office/drawing/2014/main" id="{36BF0BCD-38EB-459A-896B-1F913B4375C3}"/>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7DDA0993-AF2A-4E10-870A-EFEB2A580B0D}"/>
              </a:ext>
            </a:extLst>
          </p:cNvPr>
          <p:cNvSpPr>
            <a:spLocks noGrp="1"/>
          </p:cNvSpPr>
          <p:nvPr>
            <p:ph type="sldNum" sz="quarter" idx="12"/>
          </p:nvPr>
        </p:nvSpPr>
        <p:spPr/>
        <p:txBody>
          <a:bodyPr/>
          <a:lstStyle/>
          <a:p>
            <a:r>
              <a:rPr lang="en-US" dirty="0"/>
              <a:t>2-</a:t>
            </a:r>
            <a:fld id="{A68F1C3D-7991-4430-8FD2-6BE0AA8A1311}" type="slidenum">
              <a:rPr lang="en-US" smtClean="0"/>
              <a:pPr/>
              <a:t>41</a:t>
            </a:fld>
            <a:endParaRPr lang="en-US" dirty="0"/>
          </a:p>
        </p:txBody>
      </p:sp>
      <p:sp>
        <p:nvSpPr>
          <p:cNvPr id="6" name="Rectangle 1">
            <a:extLst>
              <a:ext uri="{FF2B5EF4-FFF2-40B4-BE49-F238E27FC236}">
                <a16:creationId xmlns:a16="http://schemas.microsoft.com/office/drawing/2014/main" id="{5C74BD35-404F-4692-8198-4DA8551136A8}"/>
              </a:ext>
            </a:extLst>
          </p:cNvPr>
          <p:cNvSpPr>
            <a:spLocks noChangeArrowheads="1"/>
          </p:cNvSpPr>
          <p:nvPr/>
        </p:nvSpPr>
        <p:spPr bwMode="auto">
          <a:xfrm>
            <a:off x="228600" y="1676715"/>
            <a:ext cx="8686800" cy="387798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000000"/>
                </a:solidFill>
                <a:effectLst/>
                <a:latin typeface="stix"/>
              </a:rPr>
              <a:t>You can convert class frequencies to relative class frequencies to show the fraction of the total number of observations in each class.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800" b="0" i="0" u="none" strike="noStrike" cap="none" normalizeH="0" baseline="0" dirty="0">
              <a:ln>
                <a:noFill/>
              </a:ln>
              <a:solidFill>
                <a:srgbClr val="000000"/>
              </a:solidFill>
              <a:effectLst/>
              <a:latin typeface="stix"/>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000000"/>
                </a:solidFill>
                <a:effectLst/>
                <a:latin typeface="stix"/>
              </a:rPr>
              <a:t>A relative frequency captures the relationship between a class frequency and the total number of observations.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800" b="0" i="0" u="none" strike="noStrike" cap="none" normalizeH="0" baseline="0" dirty="0">
              <a:ln>
                <a:noFill/>
              </a:ln>
              <a:solidFill>
                <a:srgbClr val="000000"/>
              </a:solidFill>
              <a:effectLst/>
              <a:latin typeface="stix"/>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000000"/>
                </a:solidFill>
                <a:effectLst/>
                <a:latin typeface="stix"/>
              </a:rPr>
              <a:t>In the vehicle sales example, we may want to know the percentage of total cars sold at each of the four locations. </a:t>
            </a:r>
          </a:p>
        </p:txBody>
      </p:sp>
    </p:spTree>
    <p:extLst>
      <p:ext uri="{BB962C8B-B14F-4D97-AF65-F5344CB8AC3E}">
        <p14:creationId xmlns:p14="http://schemas.microsoft.com/office/powerpoint/2010/main" val="35614505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641B-18E4-4141-8A58-44313189A490}"/>
              </a:ext>
            </a:extLst>
          </p:cNvPr>
          <p:cNvSpPr>
            <a:spLocks noGrp="1"/>
          </p:cNvSpPr>
          <p:nvPr>
            <p:ph type="title"/>
          </p:nvPr>
        </p:nvSpPr>
        <p:spPr/>
        <p:txBody>
          <a:bodyPr/>
          <a:lstStyle/>
          <a:p>
            <a:r>
              <a:rPr lang="en-US" altLang="en-US" dirty="0">
                <a:solidFill>
                  <a:srgbClr val="000000"/>
                </a:solidFill>
                <a:latin typeface="stix"/>
              </a:rPr>
              <a:t>Relative class frequencies</a:t>
            </a:r>
            <a:endParaRPr lang="en-US" dirty="0"/>
          </a:p>
        </p:txBody>
      </p:sp>
      <p:sp>
        <p:nvSpPr>
          <p:cNvPr id="3" name="Footer Placeholder 2">
            <a:extLst>
              <a:ext uri="{FF2B5EF4-FFF2-40B4-BE49-F238E27FC236}">
                <a16:creationId xmlns:a16="http://schemas.microsoft.com/office/drawing/2014/main" id="{36BF0BCD-38EB-459A-896B-1F913B4375C3}"/>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7DDA0993-AF2A-4E10-870A-EFEB2A580B0D}"/>
              </a:ext>
            </a:extLst>
          </p:cNvPr>
          <p:cNvSpPr>
            <a:spLocks noGrp="1"/>
          </p:cNvSpPr>
          <p:nvPr>
            <p:ph type="sldNum" sz="quarter" idx="12"/>
          </p:nvPr>
        </p:nvSpPr>
        <p:spPr/>
        <p:txBody>
          <a:bodyPr/>
          <a:lstStyle/>
          <a:p>
            <a:r>
              <a:rPr lang="en-US" dirty="0"/>
              <a:t>2-</a:t>
            </a:r>
            <a:fld id="{A68F1C3D-7991-4430-8FD2-6BE0AA8A1311}" type="slidenum">
              <a:rPr lang="en-US" smtClean="0"/>
              <a:pPr/>
              <a:t>42</a:t>
            </a:fld>
            <a:endParaRPr lang="en-US" dirty="0"/>
          </a:p>
        </p:txBody>
      </p:sp>
      <p:sp>
        <p:nvSpPr>
          <p:cNvPr id="6" name="Rectangle 1">
            <a:extLst>
              <a:ext uri="{FF2B5EF4-FFF2-40B4-BE49-F238E27FC236}">
                <a16:creationId xmlns:a16="http://schemas.microsoft.com/office/drawing/2014/main" id="{5C74BD35-404F-4692-8198-4DA8551136A8}"/>
              </a:ext>
            </a:extLst>
          </p:cNvPr>
          <p:cNvSpPr>
            <a:spLocks noChangeArrowheads="1"/>
          </p:cNvSpPr>
          <p:nvPr/>
        </p:nvSpPr>
        <p:spPr bwMode="auto">
          <a:xfrm>
            <a:off x="228600" y="1600200"/>
            <a:ext cx="8686800" cy="387798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000000"/>
                </a:solidFill>
                <a:effectLst/>
                <a:latin typeface="stix"/>
              </a:rPr>
              <a:t>To convert a frequency table to a relative frequency table, each of the class frequencies is divided by the total number of observations.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800" b="0" i="0" u="none" strike="noStrike" cap="none" normalizeH="0" baseline="0" dirty="0">
              <a:ln>
                <a:noFill/>
              </a:ln>
              <a:solidFill>
                <a:srgbClr val="000000"/>
              </a:solidFill>
              <a:effectLst/>
              <a:latin typeface="stix"/>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000000"/>
                </a:solidFill>
                <a:effectLst/>
                <a:latin typeface="stix"/>
              </a:rPr>
              <a:t>Again, this is easily accomplished using Excel.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800" b="0" i="0" u="none" strike="noStrike" cap="none" normalizeH="0" baseline="0" dirty="0">
              <a:ln>
                <a:noFill/>
              </a:ln>
              <a:solidFill>
                <a:srgbClr val="000000"/>
              </a:solidFill>
              <a:effectLst/>
              <a:latin typeface="stix"/>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000000"/>
                </a:solidFill>
                <a:effectLst/>
                <a:latin typeface="stix"/>
              </a:rPr>
              <a:t>The fraction of vehicles sold last month at the Kane location is 0.289, found by 52 divided by 180. The relative frequency for each location is shown in table</a:t>
            </a:r>
            <a:endParaRPr kumimoji="0" lang="en-US" altLang="en-US" sz="2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96106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641B-18E4-4141-8A58-44313189A490}"/>
              </a:ext>
            </a:extLst>
          </p:cNvPr>
          <p:cNvSpPr>
            <a:spLocks noGrp="1"/>
          </p:cNvSpPr>
          <p:nvPr>
            <p:ph type="title"/>
          </p:nvPr>
        </p:nvSpPr>
        <p:spPr/>
        <p:txBody>
          <a:bodyPr/>
          <a:lstStyle/>
          <a:p>
            <a:r>
              <a:rPr lang="en-US" dirty="0"/>
              <a:t>Relative Frequency Table</a:t>
            </a:r>
          </a:p>
        </p:txBody>
      </p:sp>
      <p:sp>
        <p:nvSpPr>
          <p:cNvPr id="3" name="Footer Placeholder 2">
            <a:extLst>
              <a:ext uri="{FF2B5EF4-FFF2-40B4-BE49-F238E27FC236}">
                <a16:creationId xmlns:a16="http://schemas.microsoft.com/office/drawing/2014/main" id="{36BF0BCD-38EB-459A-896B-1F913B4375C3}"/>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7DDA0993-AF2A-4E10-870A-EFEB2A580B0D}"/>
              </a:ext>
            </a:extLst>
          </p:cNvPr>
          <p:cNvSpPr>
            <a:spLocks noGrp="1"/>
          </p:cNvSpPr>
          <p:nvPr>
            <p:ph type="sldNum" sz="quarter" idx="12"/>
          </p:nvPr>
        </p:nvSpPr>
        <p:spPr/>
        <p:txBody>
          <a:bodyPr/>
          <a:lstStyle/>
          <a:p>
            <a:r>
              <a:rPr lang="en-US" dirty="0"/>
              <a:t>2-</a:t>
            </a:r>
            <a:fld id="{A68F1C3D-7991-4430-8FD2-6BE0AA8A1311}" type="slidenum">
              <a:rPr lang="en-US" smtClean="0"/>
              <a:pPr/>
              <a:t>43</a:t>
            </a:fld>
            <a:endParaRPr lang="en-US" dirty="0"/>
          </a:p>
        </p:txBody>
      </p:sp>
      <p:graphicFrame>
        <p:nvGraphicFramePr>
          <p:cNvPr id="5" name="Table 4">
            <a:extLst>
              <a:ext uri="{FF2B5EF4-FFF2-40B4-BE49-F238E27FC236}">
                <a16:creationId xmlns:a16="http://schemas.microsoft.com/office/drawing/2014/main" id="{20B0B40B-743C-49EB-A580-9775E83184A4}"/>
              </a:ext>
            </a:extLst>
          </p:cNvPr>
          <p:cNvGraphicFramePr>
            <a:graphicFrameLocks noGrp="1"/>
          </p:cNvGraphicFramePr>
          <p:nvPr/>
        </p:nvGraphicFramePr>
        <p:xfrm>
          <a:off x="480767" y="1851660"/>
          <a:ext cx="8229600" cy="3154680"/>
        </p:xfrm>
        <a:graphic>
          <a:graphicData uri="http://schemas.openxmlformats.org/drawingml/2006/table">
            <a:tbl>
              <a:tblPr/>
              <a:tblGrid>
                <a:gridCol w="2420471">
                  <a:extLst>
                    <a:ext uri="{9D8B030D-6E8A-4147-A177-3AD203B41FA5}">
                      <a16:colId xmlns:a16="http://schemas.microsoft.com/office/drawing/2014/main" val="2410566197"/>
                    </a:ext>
                  </a:extLst>
                </a:gridCol>
                <a:gridCol w="1694329">
                  <a:extLst>
                    <a:ext uri="{9D8B030D-6E8A-4147-A177-3AD203B41FA5}">
                      <a16:colId xmlns:a16="http://schemas.microsoft.com/office/drawing/2014/main" val="933705151"/>
                    </a:ext>
                  </a:extLst>
                </a:gridCol>
                <a:gridCol w="1694329">
                  <a:extLst>
                    <a:ext uri="{9D8B030D-6E8A-4147-A177-3AD203B41FA5}">
                      <a16:colId xmlns:a16="http://schemas.microsoft.com/office/drawing/2014/main" val="2350396525"/>
                    </a:ext>
                  </a:extLst>
                </a:gridCol>
                <a:gridCol w="2420471">
                  <a:extLst>
                    <a:ext uri="{9D8B030D-6E8A-4147-A177-3AD203B41FA5}">
                      <a16:colId xmlns:a16="http://schemas.microsoft.com/office/drawing/2014/main" val="2397543808"/>
                    </a:ext>
                  </a:extLst>
                </a:gridCol>
              </a:tblGrid>
              <a:tr h="0">
                <a:tc gridSpan="4">
                  <a:txBody>
                    <a:bodyPr/>
                    <a:lstStyle/>
                    <a:p>
                      <a:r>
                        <a:rPr lang="en-US" dirty="0"/>
                        <a:t>RELATIVE FREQUENCY TABLE OF VEHICLES SOLD BY LOCATION LAST MONTH AT APPLEWOOD AUTO GROUP</a:t>
                      </a:r>
                    </a:p>
                  </a:txBody>
                  <a:tcPr anchor="ctr">
                    <a:solidFill>
                      <a:srgbClr val="FFF6DC"/>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25999563"/>
                  </a:ext>
                </a:extLst>
              </a:tr>
              <a:tr h="0">
                <a:tc>
                  <a:txBody>
                    <a:bodyPr/>
                    <a:lstStyle/>
                    <a:p>
                      <a:pPr fontAlgn="base"/>
                      <a:r>
                        <a:rPr lang="en-US" b="1" dirty="0">
                          <a:solidFill>
                            <a:srgbClr val="000000"/>
                          </a:solidFill>
                          <a:effectLst/>
                          <a:latin typeface="inherit"/>
                        </a:rPr>
                        <a:t>Location</a:t>
                      </a:r>
                      <a:endParaRPr lang="en-US" dirty="0">
                        <a:effectLst/>
                      </a:endParaRPr>
                    </a:p>
                  </a:txBody>
                  <a:tcPr marL="152400" marR="76200" marT="76200" marB="22860" anchor="ctr">
                    <a:lnL>
                      <a:noFill/>
                    </a:lnL>
                    <a:lnR>
                      <a:noFill/>
                    </a:lnR>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dirty="0">
                          <a:solidFill>
                            <a:srgbClr val="000000"/>
                          </a:solidFill>
                          <a:effectLst/>
                          <a:latin typeface="inherit"/>
                        </a:rPr>
                        <a:t>Number of Cars</a:t>
                      </a:r>
                      <a:endParaRPr lang="en-US" dirty="0">
                        <a:effectLst/>
                      </a:endParaRPr>
                    </a:p>
                  </a:txBody>
                  <a:tcPr marL="762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dirty="0">
                          <a:solidFill>
                            <a:srgbClr val="000000"/>
                          </a:solidFill>
                          <a:effectLst/>
                          <a:latin typeface="inherit"/>
                        </a:rPr>
                        <a:t>Relative Frequency</a:t>
                      </a:r>
                      <a:endParaRPr lang="en-US" dirty="0">
                        <a:effectLst/>
                      </a:endParaRPr>
                    </a:p>
                  </a:txBody>
                  <a:tcPr marL="762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dirty="0">
                          <a:solidFill>
                            <a:srgbClr val="000000"/>
                          </a:solidFill>
                          <a:effectLst/>
                          <a:latin typeface="inherit"/>
                        </a:rPr>
                        <a:t>Found by</a:t>
                      </a:r>
                      <a:endParaRPr lang="en-US" dirty="0">
                        <a:effectLst/>
                      </a:endParaRPr>
                    </a:p>
                  </a:txBody>
                  <a:tcPr marL="76200" marR="1524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extLst>
                  <a:ext uri="{0D108BD9-81ED-4DB2-BD59-A6C34878D82A}">
                    <a16:rowId xmlns:a16="http://schemas.microsoft.com/office/drawing/2014/main" val="3196119921"/>
                  </a:ext>
                </a:extLst>
              </a:tr>
              <a:tr h="0">
                <a:tc>
                  <a:txBody>
                    <a:bodyPr/>
                    <a:lstStyle/>
                    <a:p>
                      <a:pPr fontAlgn="base"/>
                      <a:r>
                        <a:rPr lang="en-US" dirty="0">
                          <a:solidFill>
                            <a:srgbClr val="000000"/>
                          </a:solidFill>
                          <a:effectLst/>
                        </a:rPr>
                        <a:t>Kane</a:t>
                      </a:r>
                      <a:endParaRPr lang="en-US" dirty="0">
                        <a:effectLst/>
                      </a:endParaRPr>
                    </a:p>
                  </a:txBody>
                  <a:tcPr marL="1524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dirty="0">
                          <a:solidFill>
                            <a:srgbClr val="000000"/>
                          </a:solidFill>
                          <a:effectLst/>
                        </a:rPr>
                        <a:t>  52</a:t>
                      </a:r>
                      <a:endParaRPr lang="en-US" dirty="0">
                        <a:effectLst/>
                      </a:endParaRP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dirty="0">
                          <a:solidFill>
                            <a:srgbClr val="000000"/>
                          </a:solidFill>
                          <a:effectLst/>
                        </a:rPr>
                        <a:t>   .289 </a:t>
                      </a:r>
                      <a:endParaRPr lang="en-US" dirty="0">
                        <a:effectLst/>
                      </a:endParaRP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dirty="0">
                          <a:solidFill>
                            <a:srgbClr val="000000"/>
                          </a:solidFill>
                          <a:effectLst/>
                        </a:rPr>
                        <a:t>52/180</a:t>
                      </a:r>
                      <a:endParaRPr lang="en-US" dirty="0">
                        <a:effectLst/>
                      </a:endParaRPr>
                    </a:p>
                  </a:txBody>
                  <a:tcPr marL="76200" marR="1524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extLst>
                  <a:ext uri="{0D108BD9-81ED-4DB2-BD59-A6C34878D82A}">
                    <a16:rowId xmlns:a16="http://schemas.microsoft.com/office/drawing/2014/main" val="1010131035"/>
                  </a:ext>
                </a:extLst>
              </a:tr>
              <a:tr h="0">
                <a:tc>
                  <a:txBody>
                    <a:bodyPr/>
                    <a:lstStyle/>
                    <a:p>
                      <a:pPr fontAlgn="base"/>
                      <a:r>
                        <a:rPr lang="en-US" dirty="0">
                          <a:solidFill>
                            <a:srgbClr val="000000"/>
                          </a:solidFill>
                          <a:effectLst/>
                        </a:rPr>
                        <a:t>Olean</a:t>
                      </a:r>
                      <a:endParaRPr lang="en-US" dirty="0">
                        <a:effectLst/>
                      </a:endParaRPr>
                    </a:p>
                  </a:txBody>
                  <a:tcPr marL="152400" marR="76200" marT="76200" marB="22860" anchor="ctr">
                    <a:lnL>
                      <a:noFill/>
                    </a:lnL>
                    <a:lnR>
                      <a:noFill/>
                    </a:lnR>
                    <a:lnT>
                      <a:noFill/>
                    </a:lnT>
                    <a:lnB>
                      <a:noFill/>
                    </a:lnB>
                    <a:solidFill>
                      <a:srgbClr val="FFF6DC"/>
                    </a:solidFill>
                  </a:tcPr>
                </a:tc>
                <a:tc>
                  <a:txBody>
                    <a:bodyPr/>
                    <a:lstStyle/>
                    <a:p>
                      <a:pPr algn="ctr" fontAlgn="base"/>
                      <a:r>
                        <a:rPr lang="en-US" dirty="0">
                          <a:solidFill>
                            <a:srgbClr val="000000"/>
                          </a:solidFill>
                          <a:effectLst/>
                        </a:rPr>
                        <a:t>  40</a:t>
                      </a:r>
                      <a:endParaRPr lang="en-US" dirty="0">
                        <a:effectLst/>
                      </a:endParaRPr>
                    </a:p>
                  </a:txBody>
                  <a:tcPr marL="76200" marR="76200" marT="76200" marB="22860" anchor="ctr">
                    <a:lnL>
                      <a:noFill/>
                    </a:lnL>
                    <a:lnR>
                      <a:noFill/>
                    </a:lnR>
                    <a:lnT>
                      <a:noFill/>
                    </a:lnT>
                    <a:lnB>
                      <a:noFill/>
                    </a:lnB>
                    <a:solidFill>
                      <a:srgbClr val="FFF6DC"/>
                    </a:solidFill>
                  </a:tcPr>
                </a:tc>
                <a:tc>
                  <a:txBody>
                    <a:bodyPr/>
                    <a:lstStyle/>
                    <a:p>
                      <a:pPr algn="ctr" fontAlgn="base"/>
                      <a:r>
                        <a:rPr lang="en-US" dirty="0">
                          <a:solidFill>
                            <a:srgbClr val="000000"/>
                          </a:solidFill>
                          <a:effectLst/>
                        </a:rPr>
                        <a:t>   .222 </a:t>
                      </a:r>
                      <a:endParaRPr lang="en-US" dirty="0">
                        <a:effectLst/>
                      </a:endParaRPr>
                    </a:p>
                  </a:txBody>
                  <a:tcPr marL="76200" marR="76200" marT="76200" marB="22860" anchor="ctr">
                    <a:lnL>
                      <a:noFill/>
                    </a:lnL>
                    <a:lnR>
                      <a:noFill/>
                    </a:lnR>
                    <a:lnT>
                      <a:noFill/>
                    </a:lnT>
                    <a:lnB>
                      <a:noFill/>
                    </a:lnB>
                    <a:solidFill>
                      <a:srgbClr val="FFF6DC"/>
                    </a:solidFill>
                  </a:tcPr>
                </a:tc>
                <a:tc>
                  <a:txBody>
                    <a:bodyPr/>
                    <a:lstStyle/>
                    <a:p>
                      <a:pPr algn="ctr" fontAlgn="base"/>
                      <a:r>
                        <a:rPr lang="en-US" dirty="0">
                          <a:solidFill>
                            <a:srgbClr val="000000"/>
                          </a:solidFill>
                          <a:effectLst/>
                        </a:rPr>
                        <a:t>40/180</a:t>
                      </a:r>
                      <a:endParaRPr lang="en-US" dirty="0">
                        <a:effectLst/>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535011000"/>
                  </a:ext>
                </a:extLst>
              </a:tr>
              <a:tr h="0">
                <a:tc>
                  <a:txBody>
                    <a:bodyPr/>
                    <a:lstStyle/>
                    <a:p>
                      <a:pPr fontAlgn="base"/>
                      <a:r>
                        <a:rPr lang="en-US" dirty="0">
                          <a:solidFill>
                            <a:srgbClr val="000000"/>
                          </a:solidFill>
                          <a:effectLst/>
                        </a:rPr>
                        <a:t>Sheffield</a:t>
                      </a:r>
                      <a:endParaRPr lang="en-US" dirty="0">
                        <a:effectLst/>
                      </a:endParaRPr>
                    </a:p>
                  </a:txBody>
                  <a:tcPr marL="152400" marR="76200" marT="76200" marB="22860" anchor="ctr">
                    <a:lnL>
                      <a:noFill/>
                    </a:lnL>
                    <a:lnR>
                      <a:noFill/>
                    </a:lnR>
                    <a:lnT>
                      <a:noFill/>
                    </a:lnT>
                    <a:lnB>
                      <a:noFill/>
                    </a:lnB>
                    <a:solidFill>
                      <a:srgbClr val="FFF6DC"/>
                    </a:solidFill>
                  </a:tcPr>
                </a:tc>
                <a:tc>
                  <a:txBody>
                    <a:bodyPr/>
                    <a:lstStyle/>
                    <a:p>
                      <a:pPr algn="ctr" fontAlgn="base"/>
                      <a:r>
                        <a:rPr lang="en-US" dirty="0">
                          <a:solidFill>
                            <a:srgbClr val="000000"/>
                          </a:solidFill>
                          <a:effectLst/>
                        </a:rPr>
                        <a:t>  45</a:t>
                      </a:r>
                      <a:endParaRPr lang="en-US" dirty="0">
                        <a:effectLst/>
                      </a:endParaRPr>
                    </a:p>
                  </a:txBody>
                  <a:tcPr marL="76200" marR="76200" marT="76200" marB="22860" anchor="ctr">
                    <a:lnL>
                      <a:noFill/>
                    </a:lnL>
                    <a:lnR>
                      <a:noFill/>
                    </a:lnR>
                    <a:lnT>
                      <a:noFill/>
                    </a:lnT>
                    <a:lnB>
                      <a:noFill/>
                    </a:lnB>
                    <a:solidFill>
                      <a:srgbClr val="FFF6DC"/>
                    </a:solidFill>
                  </a:tcPr>
                </a:tc>
                <a:tc>
                  <a:txBody>
                    <a:bodyPr/>
                    <a:lstStyle/>
                    <a:p>
                      <a:pPr algn="ctr" fontAlgn="base"/>
                      <a:r>
                        <a:rPr lang="en-US" dirty="0">
                          <a:solidFill>
                            <a:srgbClr val="000000"/>
                          </a:solidFill>
                          <a:effectLst/>
                        </a:rPr>
                        <a:t>   .250 </a:t>
                      </a:r>
                      <a:endParaRPr lang="en-US" dirty="0">
                        <a:effectLst/>
                      </a:endParaRPr>
                    </a:p>
                  </a:txBody>
                  <a:tcPr marL="76200" marR="76200" marT="76200" marB="22860" anchor="ctr">
                    <a:lnL>
                      <a:noFill/>
                    </a:lnL>
                    <a:lnR>
                      <a:noFill/>
                    </a:lnR>
                    <a:lnT>
                      <a:noFill/>
                    </a:lnT>
                    <a:lnB>
                      <a:noFill/>
                    </a:lnB>
                    <a:solidFill>
                      <a:srgbClr val="FFF6DC"/>
                    </a:solidFill>
                  </a:tcPr>
                </a:tc>
                <a:tc>
                  <a:txBody>
                    <a:bodyPr/>
                    <a:lstStyle/>
                    <a:p>
                      <a:pPr algn="ctr" fontAlgn="base"/>
                      <a:r>
                        <a:rPr lang="en-US" dirty="0">
                          <a:solidFill>
                            <a:srgbClr val="000000"/>
                          </a:solidFill>
                          <a:effectLst/>
                        </a:rPr>
                        <a:t>45/180</a:t>
                      </a:r>
                      <a:endParaRPr lang="en-US" dirty="0">
                        <a:effectLst/>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480391121"/>
                  </a:ext>
                </a:extLst>
              </a:tr>
              <a:tr h="0">
                <a:tc>
                  <a:txBody>
                    <a:bodyPr/>
                    <a:lstStyle/>
                    <a:p>
                      <a:pPr fontAlgn="base"/>
                      <a:r>
                        <a:rPr lang="en-US" dirty="0">
                          <a:solidFill>
                            <a:srgbClr val="000000"/>
                          </a:solidFill>
                          <a:effectLst/>
                        </a:rPr>
                        <a:t>Tionesta</a:t>
                      </a:r>
                      <a:endParaRPr lang="en-US" dirty="0">
                        <a:effectLst/>
                      </a:endParaRPr>
                    </a:p>
                  </a:txBody>
                  <a:tcPr marL="152400" marR="76200" marT="76200" marB="22860" anchor="ctr">
                    <a:lnL>
                      <a:noFill/>
                    </a:lnL>
                    <a:lnR>
                      <a:noFill/>
                    </a:lnR>
                    <a:lnT>
                      <a:noFill/>
                    </a:lnT>
                    <a:lnB>
                      <a:noFill/>
                    </a:lnB>
                    <a:solidFill>
                      <a:srgbClr val="FFF6DC"/>
                    </a:solidFill>
                  </a:tcPr>
                </a:tc>
                <a:tc>
                  <a:txBody>
                    <a:bodyPr/>
                    <a:lstStyle/>
                    <a:p>
                      <a:pPr algn="ctr" fontAlgn="base"/>
                      <a:r>
                        <a:rPr lang="en-US" u="sng" dirty="0">
                          <a:solidFill>
                            <a:srgbClr val="000000"/>
                          </a:solidFill>
                          <a:effectLst/>
                        </a:rPr>
                        <a:t> 43</a:t>
                      </a:r>
                      <a:endParaRPr lang="en-US" dirty="0">
                        <a:effectLst/>
                      </a:endParaRPr>
                    </a:p>
                  </a:txBody>
                  <a:tcPr marL="76200" marR="76200" marT="76200" marB="22860" anchor="ctr">
                    <a:lnL>
                      <a:noFill/>
                    </a:lnL>
                    <a:lnR>
                      <a:noFill/>
                    </a:lnR>
                    <a:lnT>
                      <a:noFill/>
                    </a:lnT>
                    <a:lnB>
                      <a:noFill/>
                    </a:lnB>
                    <a:solidFill>
                      <a:srgbClr val="FFF6DC"/>
                    </a:solidFill>
                  </a:tcPr>
                </a:tc>
                <a:tc>
                  <a:txBody>
                    <a:bodyPr/>
                    <a:lstStyle/>
                    <a:p>
                      <a:pPr algn="ctr" fontAlgn="base"/>
                      <a:r>
                        <a:rPr lang="en-US" dirty="0">
                          <a:solidFill>
                            <a:srgbClr val="000000"/>
                          </a:solidFill>
                          <a:effectLst/>
                        </a:rPr>
                        <a:t> </a:t>
                      </a:r>
                      <a:r>
                        <a:rPr lang="en-US" u="sng" dirty="0">
                          <a:solidFill>
                            <a:srgbClr val="000000"/>
                          </a:solidFill>
                          <a:effectLst/>
                        </a:rPr>
                        <a:t>  .239</a:t>
                      </a:r>
                      <a:r>
                        <a:rPr lang="en-US" dirty="0">
                          <a:solidFill>
                            <a:srgbClr val="000000"/>
                          </a:solidFill>
                          <a:effectLst/>
                        </a:rPr>
                        <a:t> </a:t>
                      </a:r>
                      <a:endParaRPr lang="en-US" dirty="0">
                        <a:effectLst/>
                      </a:endParaRPr>
                    </a:p>
                  </a:txBody>
                  <a:tcPr marL="76200" marR="76200" marT="76200" marB="22860" anchor="ctr">
                    <a:lnL>
                      <a:noFill/>
                    </a:lnL>
                    <a:lnR>
                      <a:noFill/>
                    </a:lnR>
                    <a:lnT>
                      <a:noFill/>
                    </a:lnT>
                    <a:lnB>
                      <a:noFill/>
                    </a:lnB>
                    <a:solidFill>
                      <a:srgbClr val="FFF6DC"/>
                    </a:solidFill>
                  </a:tcPr>
                </a:tc>
                <a:tc>
                  <a:txBody>
                    <a:bodyPr/>
                    <a:lstStyle/>
                    <a:p>
                      <a:pPr algn="ctr" fontAlgn="base"/>
                      <a:r>
                        <a:rPr lang="en-US" dirty="0">
                          <a:solidFill>
                            <a:srgbClr val="000000"/>
                          </a:solidFill>
                          <a:effectLst/>
                        </a:rPr>
                        <a:t>43/180</a:t>
                      </a:r>
                      <a:endParaRPr lang="en-US" dirty="0">
                        <a:effectLst/>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543444019"/>
                  </a:ext>
                </a:extLst>
              </a:tr>
              <a:tr h="0">
                <a:tc>
                  <a:txBody>
                    <a:bodyPr/>
                    <a:lstStyle/>
                    <a:p>
                      <a:pPr fontAlgn="base"/>
                      <a:r>
                        <a:rPr lang="en-US" dirty="0">
                          <a:solidFill>
                            <a:srgbClr val="000000"/>
                          </a:solidFill>
                          <a:effectLst/>
                        </a:rPr>
                        <a:t>Total</a:t>
                      </a:r>
                      <a:endParaRPr lang="en-US" dirty="0">
                        <a:effectLst/>
                      </a:endParaRPr>
                    </a:p>
                  </a:txBody>
                  <a:tcPr marL="152400" marR="76200" marT="76200" marB="22860" anchor="ctr">
                    <a:lnL>
                      <a:noFill/>
                    </a:lnL>
                    <a:lnR>
                      <a:noFill/>
                    </a:lnR>
                    <a:lnT>
                      <a:noFill/>
                    </a:lnT>
                    <a:lnB>
                      <a:noFill/>
                    </a:lnB>
                    <a:solidFill>
                      <a:srgbClr val="FFF6DC"/>
                    </a:solidFill>
                  </a:tcPr>
                </a:tc>
                <a:tc>
                  <a:txBody>
                    <a:bodyPr/>
                    <a:lstStyle/>
                    <a:p>
                      <a:pPr algn="ctr" fontAlgn="base"/>
                      <a:r>
                        <a:rPr lang="en-US" dirty="0">
                          <a:solidFill>
                            <a:srgbClr val="000000"/>
                          </a:solidFill>
                          <a:effectLst/>
                        </a:rPr>
                        <a:t>180</a:t>
                      </a:r>
                      <a:endParaRPr lang="en-US" dirty="0">
                        <a:effectLst/>
                      </a:endParaRPr>
                    </a:p>
                  </a:txBody>
                  <a:tcPr marL="76200" marR="76200" marT="76200" marB="22860" anchor="ctr">
                    <a:lnL>
                      <a:noFill/>
                    </a:lnL>
                    <a:lnR>
                      <a:noFill/>
                    </a:lnR>
                    <a:lnT>
                      <a:noFill/>
                    </a:lnT>
                    <a:lnB>
                      <a:noFill/>
                    </a:lnB>
                    <a:solidFill>
                      <a:srgbClr val="FFF6DC"/>
                    </a:solidFill>
                  </a:tcPr>
                </a:tc>
                <a:tc>
                  <a:txBody>
                    <a:bodyPr/>
                    <a:lstStyle/>
                    <a:p>
                      <a:pPr algn="ctr" fontAlgn="base"/>
                      <a:r>
                        <a:rPr lang="en-US" dirty="0">
                          <a:solidFill>
                            <a:srgbClr val="000000"/>
                          </a:solidFill>
                          <a:effectLst/>
                        </a:rPr>
                        <a:t>1.000</a:t>
                      </a:r>
                      <a:endParaRPr lang="en-US" dirty="0">
                        <a:effectLst/>
                      </a:endParaRPr>
                    </a:p>
                  </a:txBody>
                  <a:tcPr marL="76200" marR="76200" marT="76200" marB="22860" anchor="ctr">
                    <a:lnL>
                      <a:noFill/>
                    </a:lnL>
                    <a:lnR>
                      <a:noFill/>
                    </a:lnR>
                    <a:lnT>
                      <a:noFill/>
                    </a:lnT>
                    <a:lnB>
                      <a:noFill/>
                    </a:lnB>
                    <a:solidFill>
                      <a:srgbClr val="FFF6DC"/>
                    </a:solidFill>
                  </a:tcPr>
                </a:tc>
                <a:tc>
                  <a:txBody>
                    <a:bodyPr/>
                    <a:lstStyle/>
                    <a:p>
                      <a:pPr algn="ctr" fontAlgn="base"/>
                      <a:endParaRPr lang="en-US" dirty="0">
                        <a:effectLst/>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967045837"/>
                  </a:ext>
                </a:extLst>
              </a:tr>
            </a:tbl>
          </a:graphicData>
        </a:graphic>
      </p:graphicFrame>
    </p:spTree>
    <p:extLst>
      <p:ext uri="{BB962C8B-B14F-4D97-AF65-F5344CB8AC3E}">
        <p14:creationId xmlns:p14="http://schemas.microsoft.com/office/powerpoint/2010/main" val="9539963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Constructing Frequency Distributions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6" name="Content Placeholder 5"/>
          <p:cNvSpPr>
            <a:spLocks noGrp="1"/>
          </p:cNvSpPr>
          <p:nvPr>
            <p:ph sz="quarter" idx="1"/>
          </p:nvPr>
        </p:nvSpPr>
        <p:spPr/>
        <p:txBody>
          <a:bodyPr/>
          <a:lstStyle/>
          <a:p>
            <a:endParaRPr lang="en-US" dirty="0"/>
          </a:p>
          <a:p>
            <a:endParaRPr lang="en-US" dirty="0"/>
          </a:p>
          <a:p>
            <a:pPr marL="0" indent="0">
              <a:buNone/>
            </a:pPr>
            <a:endParaRPr lang="en-US" dirty="0"/>
          </a:p>
          <a:p>
            <a:r>
              <a:rPr lang="en-US" dirty="0"/>
              <a:t>This is a four-step process</a:t>
            </a:r>
          </a:p>
          <a:p>
            <a:pPr marL="514350" indent="-514350">
              <a:buFont typeface="+mj-lt"/>
              <a:buAutoNum type="arabicPeriod"/>
            </a:pPr>
            <a:r>
              <a:rPr lang="en-US" dirty="0"/>
              <a:t>Decide on the number of classes</a:t>
            </a:r>
          </a:p>
          <a:p>
            <a:pPr marL="514350" indent="-514350">
              <a:buFont typeface="+mj-lt"/>
              <a:buAutoNum type="arabicPeriod"/>
            </a:pPr>
            <a:r>
              <a:rPr lang="en-US" dirty="0"/>
              <a:t>Determine the class interval</a:t>
            </a:r>
          </a:p>
          <a:p>
            <a:pPr marL="514350" indent="-514350">
              <a:buFont typeface="+mj-lt"/>
              <a:buAutoNum type="arabicPeriod"/>
            </a:pPr>
            <a:r>
              <a:rPr lang="en-US" dirty="0"/>
              <a:t>Set the individual class limits</a:t>
            </a:r>
          </a:p>
          <a:p>
            <a:pPr marL="514350" indent="-514350">
              <a:buFont typeface="+mj-lt"/>
              <a:buAutoNum type="arabicPeriod"/>
            </a:pPr>
            <a:r>
              <a:rPr lang="en-US" dirty="0"/>
              <a:t>Tally the data into classes and determine the number of the observations in each class</a:t>
            </a:r>
          </a:p>
          <a:p>
            <a:pPr marL="514350" indent="-514350">
              <a:buFont typeface="+mj-lt"/>
              <a:buAutoNum type="arabicPeriod"/>
            </a:pPr>
            <a:endParaRPr lang="en-US" dirty="0"/>
          </a:p>
          <a:p>
            <a:endParaRPr lang="en-US" dirty="0"/>
          </a:p>
          <a:p>
            <a:pPr marL="0" indent="0">
              <a:buNone/>
            </a:pPr>
            <a:endParaRPr lang="en-US" dirty="0"/>
          </a:p>
        </p:txBody>
      </p:sp>
      <p:sp>
        <p:nvSpPr>
          <p:cNvPr id="7" name="TextBox 6"/>
          <p:cNvSpPr txBox="1"/>
          <p:nvPr/>
        </p:nvSpPr>
        <p:spPr>
          <a:xfrm>
            <a:off x="1143000" y="1524000"/>
            <a:ext cx="6858000" cy="923330"/>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FREQUENCY DISTRIBUTION  </a:t>
            </a:r>
            <a:r>
              <a:rPr lang="en-US" dirty="0"/>
              <a:t>A grouping of quantitative data into mutually exclusive and collectively exhaustive classes showing the number of observations in each class.</a:t>
            </a:r>
          </a:p>
        </p:txBody>
      </p:sp>
      <p:sp>
        <p:nvSpPr>
          <p:cNvPr id="4" name="Slide Number Placeholder 3"/>
          <p:cNvSpPr>
            <a:spLocks noGrp="1"/>
          </p:cNvSpPr>
          <p:nvPr>
            <p:ph type="sldNum" sz="quarter" idx="12"/>
          </p:nvPr>
        </p:nvSpPr>
        <p:spPr/>
        <p:txBody>
          <a:bodyPr/>
          <a:lstStyle/>
          <a:p>
            <a:r>
              <a:rPr lang="en-US" dirty="0"/>
              <a:t>2-</a:t>
            </a:r>
            <a:fld id="{F38DF745-7D3F-47F4-83A3-874385CFAA69}" type="slidenum">
              <a:rPr lang="en-US" smtClean="0"/>
              <a:pPr/>
              <a:t>44</a:t>
            </a:fld>
            <a:endParaRPr lang="en-US" dirty="0"/>
          </a:p>
        </p:txBody>
      </p:sp>
    </p:spTree>
    <p:extLst>
      <p:ext uri="{BB962C8B-B14F-4D97-AF65-F5344CB8AC3E}">
        <p14:creationId xmlns:p14="http://schemas.microsoft.com/office/powerpoint/2010/main" val="20556488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Frequency Distributions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a:xfrm>
            <a:off x="457200" y="1219200"/>
            <a:ext cx="3352800" cy="4953000"/>
          </a:xfrm>
        </p:spPr>
        <p:txBody>
          <a:bodyPr>
            <a:normAutofit lnSpcReduction="10000"/>
          </a:bodyPr>
          <a:lstStyle/>
          <a:p>
            <a:r>
              <a:rPr lang="en-US" dirty="0"/>
              <a:t>Step 1  Decide on the number of classes</a:t>
            </a:r>
          </a:p>
          <a:p>
            <a:r>
              <a:rPr lang="en-US" dirty="0"/>
              <a:t>Use the 2</a:t>
            </a:r>
            <a:r>
              <a:rPr lang="en-US" baseline="30000" dirty="0"/>
              <a:t>k</a:t>
            </a:r>
            <a:r>
              <a:rPr lang="en-US" dirty="0"/>
              <a:t> &gt; n rule, where n=180</a:t>
            </a:r>
          </a:p>
          <a:p>
            <a:pPr lvl="1"/>
            <a:r>
              <a:rPr lang="en-US" sz="2600" dirty="0"/>
              <a:t>k is the number of classes</a:t>
            </a:r>
          </a:p>
          <a:p>
            <a:pPr lvl="1"/>
            <a:r>
              <a:rPr lang="en-US" sz="2600" dirty="0"/>
              <a:t>n is the number of values in the data set</a:t>
            </a:r>
          </a:p>
          <a:p>
            <a:pPr lvl="1"/>
            <a:r>
              <a:rPr lang="en-US" sz="2600" dirty="0"/>
              <a:t>2</a:t>
            </a:r>
            <a:r>
              <a:rPr lang="en-US" sz="2600" baseline="30000" dirty="0"/>
              <a:t>k</a:t>
            </a:r>
            <a:r>
              <a:rPr lang="en-US" sz="2600" dirty="0"/>
              <a:t> &gt; 180, let k = 8</a:t>
            </a:r>
          </a:p>
          <a:p>
            <a:pPr lvl="1"/>
            <a:r>
              <a:rPr lang="en-US" sz="2600" dirty="0"/>
              <a:t>So use 8 classes</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860425"/>
            <a:ext cx="4974478" cy="362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r>
              <a:rPr lang="en-US" dirty="0"/>
              <a:t>2-</a:t>
            </a:r>
            <a:fld id="{F38DF745-7D3F-47F4-83A3-874385CFAA69}" type="slidenum">
              <a:rPr lang="en-US" smtClean="0"/>
              <a:pPr/>
              <a:t>45</a:t>
            </a:fld>
            <a:endParaRPr lang="en-US" dirty="0"/>
          </a:p>
        </p:txBody>
      </p:sp>
    </p:spTree>
    <p:extLst>
      <p:ext uri="{BB962C8B-B14F-4D97-AF65-F5344CB8AC3E}">
        <p14:creationId xmlns:p14="http://schemas.microsoft.com/office/powerpoint/2010/main" val="4612117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Frequency Distributions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a:xfrm>
            <a:off x="457200" y="1219200"/>
            <a:ext cx="8153400" cy="5029200"/>
          </a:xfrm>
        </p:spPr>
        <p:txBody>
          <a:bodyPr>
            <a:normAutofit/>
          </a:bodyPr>
          <a:lstStyle/>
          <a:p>
            <a:pPr marL="457200" lvl="1" indent="-457200">
              <a:spcBef>
                <a:spcPts val="600"/>
              </a:spcBef>
              <a:buClr>
                <a:schemeClr val="accent1"/>
              </a:buClr>
            </a:pPr>
            <a:r>
              <a:rPr lang="en-US" sz="2600" dirty="0">
                <a:solidFill>
                  <a:schemeClr val="tx1"/>
                </a:solidFill>
              </a:rPr>
              <a:t>Step 2  Determine the class interval, i</a:t>
            </a:r>
          </a:p>
          <a:p>
            <a:pPr lvl="1"/>
            <a:r>
              <a:rPr lang="en-US" sz="2600" dirty="0"/>
              <a:t>i ≥ (highest value – lowest value)/k</a:t>
            </a:r>
          </a:p>
          <a:p>
            <a:pPr lvl="1"/>
            <a:r>
              <a:rPr lang="en-US" sz="2600" dirty="0"/>
              <a:t>Round up to some convenient number</a:t>
            </a:r>
          </a:p>
          <a:p>
            <a:pPr lvl="1"/>
            <a:endParaRPr lang="en-US" dirty="0"/>
          </a:p>
          <a:p>
            <a:pPr marL="274320" lvl="1" indent="0">
              <a:buNone/>
            </a:pPr>
            <a:endParaRPr lang="en-US" dirty="0"/>
          </a:p>
          <a:p>
            <a:pPr marL="274320" lvl="1" indent="0">
              <a:buNone/>
            </a:pPr>
            <a:endParaRPr lang="en-US" sz="2600" dirty="0"/>
          </a:p>
          <a:p>
            <a:pPr lvl="1"/>
            <a:endParaRPr lang="en-US" sz="2600" dirty="0"/>
          </a:p>
          <a:p>
            <a:pPr lvl="1"/>
            <a:r>
              <a:rPr lang="en-US" sz="2600" dirty="0"/>
              <a:t>So decide to use an interval of $400</a:t>
            </a:r>
          </a:p>
          <a:p>
            <a:pPr lvl="1"/>
            <a:r>
              <a:rPr lang="en-US" sz="2600" dirty="0"/>
              <a:t>The interval is also referred to as the class width</a:t>
            </a:r>
          </a:p>
        </p:txBody>
      </p:sp>
      <p:pic>
        <p:nvPicPr>
          <p:cNvPr id="6" name="Picture 5"/>
          <p:cNvPicPr>
            <a:picLocks noChangeAspect="1" noChangeArrowheads="1"/>
          </p:cNvPicPr>
          <p:nvPr/>
        </p:nvPicPr>
        <p:blipFill>
          <a:blip r:embed="rId3"/>
          <a:srcRect/>
          <a:stretch>
            <a:fillRect/>
          </a:stretch>
        </p:blipFill>
        <p:spPr bwMode="auto">
          <a:xfrm>
            <a:off x="2362200" y="3389313"/>
            <a:ext cx="4419600" cy="57308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r>
              <a:rPr lang="en-US" dirty="0"/>
              <a:t>2-</a:t>
            </a:r>
            <a:fld id="{F38DF745-7D3F-47F4-83A3-874385CFAA69}" type="slidenum">
              <a:rPr lang="en-US" smtClean="0"/>
              <a:pPr/>
              <a:t>46</a:t>
            </a:fld>
            <a:endParaRPr lang="en-US" dirty="0"/>
          </a:p>
        </p:txBody>
      </p:sp>
    </p:spTree>
    <p:extLst>
      <p:ext uri="{BB962C8B-B14F-4D97-AF65-F5344CB8AC3E}">
        <p14:creationId xmlns:p14="http://schemas.microsoft.com/office/powerpoint/2010/main" val="32172713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Frequency Distributions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a:xfrm>
            <a:off x="457200" y="1219200"/>
            <a:ext cx="8153400" cy="5029200"/>
          </a:xfrm>
        </p:spPr>
        <p:txBody>
          <a:bodyPr>
            <a:normAutofit/>
          </a:bodyPr>
          <a:lstStyle/>
          <a:p>
            <a:r>
              <a:rPr lang="en-US" dirty="0"/>
              <a:t>Step 3  Set the individual class limits</a:t>
            </a:r>
          </a:p>
          <a:p>
            <a:pPr lvl="1"/>
            <a:r>
              <a:rPr lang="en-US" sz="2600" dirty="0"/>
              <a:t>Lower limits should be rounded to an easy to read number when possible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6613" y="2819400"/>
            <a:ext cx="2390775" cy="3209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r>
              <a:rPr lang="en-US" dirty="0"/>
              <a:t>2-</a:t>
            </a:r>
            <a:fld id="{F38DF745-7D3F-47F4-83A3-874385CFAA69}" type="slidenum">
              <a:rPr lang="en-US" smtClean="0"/>
              <a:pPr/>
              <a:t>47</a:t>
            </a:fld>
            <a:endParaRPr lang="en-US" dirty="0"/>
          </a:p>
        </p:txBody>
      </p:sp>
    </p:spTree>
    <p:extLst>
      <p:ext uri="{BB962C8B-B14F-4D97-AF65-F5344CB8AC3E}">
        <p14:creationId xmlns:p14="http://schemas.microsoft.com/office/powerpoint/2010/main" val="27303417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Frequency Distributions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normAutofit/>
          </a:bodyPr>
          <a:lstStyle/>
          <a:p>
            <a:pPr marL="0">
              <a:lnSpc>
                <a:spcPct val="110000"/>
              </a:lnSpc>
            </a:pPr>
            <a:r>
              <a:rPr lang="en-US" dirty="0">
                <a:solidFill>
                  <a:schemeClr val="tx1"/>
                </a:solidFill>
              </a:rPr>
              <a:t>Step 4  Tally the individual data into the classes and determine the number of observations in each class</a:t>
            </a:r>
          </a:p>
          <a:p>
            <a:pPr lvl="1"/>
            <a:r>
              <a:rPr lang="en-US" sz="2600" dirty="0"/>
              <a:t>The number of observations is the class frequency</a:t>
            </a:r>
          </a:p>
          <a:p>
            <a:pPr marL="274320" lvl="1" indent="0">
              <a:buNone/>
            </a:pP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505200"/>
            <a:ext cx="4407675" cy="2395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3505200"/>
            <a:ext cx="3355348" cy="23952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6"/>
          <p:cNvSpPr>
            <a:spLocks noGrp="1"/>
          </p:cNvSpPr>
          <p:nvPr>
            <p:ph type="sldNum" sz="quarter" idx="12"/>
          </p:nvPr>
        </p:nvSpPr>
        <p:spPr/>
        <p:txBody>
          <a:bodyPr/>
          <a:lstStyle/>
          <a:p>
            <a:r>
              <a:rPr lang="en-US" dirty="0"/>
              <a:t>2-</a:t>
            </a:r>
            <a:fld id="{F38DF745-7D3F-47F4-83A3-874385CFAA69}" type="slidenum">
              <a:rPr lang="en-US" smtClean="0"/>
              <a:pPr/>
              <a:t>48</a:t>
            </a:fld>
            <a:endParaRPr lang="en-US" dirty="0"/>
          </a:p>
        </p:txBody>
      </p:sp>
    </p:spTree>
    <p:extLst>
      <p:ext uri="{BB962C8B-B14F-4D97-AF65-F5344CB8AC3E}">
        <p14:creationId xmlns:p14="http://schemas.microsoft.com/office/powerpoint/2010/main" val="8760500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Relative Frequency Distributions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To find the relative frequencies, simply take the class frequency and divide by the total number of observations</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1793" y="2667000"/>
            <a:ext cx="6775637" cy="3070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r>
              <a:rPr lang="en-US" dirty="0"/>
              <a:t>2-</a:t>
            </a:r>
            <a:fld id="{F38DF745-7D3F-47F4-83A3-874385CFAA69}" type="slidenum">
              <a:rPr lang="en-US" smtClean="0"/>
              <a:pPr/>
              <a:t>49</a:t>
            </a:fld>
            <a:endParaRPr lang="en-US" dirty="0"/>
          </a:p>
        </p:txBody>
      </p:sp>
    </p:spTree>
    <p:extLst>
      <p:ext uri="{BB962C8B-B14F-4D97-AF65-F5344CB8AC3E}">
        <p14:creationId xmlns:p14="http://schemas.microsoft.com/office/powerpoint/2010/main" val="15405691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Graphic Presentation of a Frequency Distribution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6" name="Picture 5"/>
          <p:cNvPicPr>
            <a:picLocks noChangeAspect="1"/>
          </p:cNvPicPr>
          <p:nvPr/>
        </p:nvPicPr>
        <p:blipFill>
          <a:blip r:embed="rId3"/>
          <a:stretch>
            <a:fillRect/>
          </a:stretch>
        </p:blipFill>
        <p:spPr>
          <a:xfrm>
            <a:off x="3733800" y="3044268"/>
            <a:ext cx="5006957" cy="2975532"/>
          </a:xfrm>
          <a:prstGeom prst="rect">
            <a:avLst/>
          </a:prstGeom>
        </p:spPr>
      </p:pic>
      <p:sp>
        <p:nvSpPr>
          <p:cNvPr id="7" name="Rectangle 3"/>
          <p:cNvSpPr txBox="1">
            <a:spLocks noChangeArrowheads="1"/>
          </p:cNvSpPr>
          <p:nvPr/>
        </p:nvSpPr>
        <p:spPr>
          <a:xfrm>
            <a:off x="241300" y="3166584"/>
            <a:ext cx="3235547" cy="2548416"/>
          </a:xfrm>
          <a:prstGeom prst="rect">
            <a:avLst/>
          </a:prstGeom>
        </p:spPr>
        <p:txBody>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buClr>
                <a:schemeClr val="accent2"/>
              </a:buClr>
              <a:buSzPct val="100000"/>
            </a:pPr>
            <a:r>
              <a:rPr lang="en-US" sz="2000" dirty="0"/>
              <a:t>A histogram</a:t>
            </a:r>
            <a:r>
              <a:rPr lang="en-US" sz="2000" b="1" dirty="0"/>
              <a:t> </a:t>
            </a:r>
            <a:r>
              <a:rPr lang="en-US" sz="2000" dirty="0"/>
              <a:t>shows the shape of a distribution.</a:t>
            </a:r>
          </a:p>
          <a:p>
            <a:pPr>
              <a:buClr>
                <a:schemeClr val="accent2"/>
              </a:buClr>
              <a:buSzPct val="100000"/>
            </a:pPr>
            <a:r>
              <a:rPr lang="en-US" sz="2000" dirty="0"/>
              <a:t>Each class is depicted as a rectangle, with the height of the bar representing the number in each class.</a:t>
            </a:r>
          </a:p>
        </p:txBody>
      </p:sp>
      <p:sp>
        <p:nvSpPr>
          <p:cNvPr id="8" name="TextBox 7"/>
          <p:cNvSpPr txBox="1"/>
          <p:nvPr/>
        </p:nvSpPr>
        <p:spPr>
          <a:xfrm>
            <a:off x="1143000" y="1466671"/>
            <a:ext cx="6858000" cy="1200329"/>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HISTOGRAM  </a:t>
            </a:r>
            <a:r>
              <a:rPr lang="en-US" dirty="0"/>
              <a:t>A graph in which the classes are marked on the horizontal axis and the class frequencies on the vertical axis. The class frequencies are represented by the heights of the bars, and the bars are drawn adjacent to each other.</a:t>
            </a:r>
          </a:p>
        </p:txBody>
      </p:sp>
      <p:sp>
        <p:nvSpPr>
          <p:cNvPr id="4" name="Slide Number Placeholder 3"/>
          <p:cNvSpPr>
            <a:spLocks noGrp="1"/>
          </p:cNvSpPr>
          <p:nvPr>
            <p:ph type="sldNum" sz="quarter" idx="12"/>
          </p:nvPr>
        </p:nvSpPr>
        <p:spPr/>
        <p:txBody>
          <a:bodyPr/>
          <a:lstStyle/>
          <a:p>
            <a:r>
              <a:rPr lang="en-US" dirty="0"/>
              <a:t>2-</a:t>
            </a:r>
            <a:fld id="{A68F1C3D-7991-4430-8FD2-6BE0AA8A1311}" type="slidenum">
              <a:rPr lang="en-US" smtClean="0"/>
              <a:t>50</a:t>
            </a:fld>
            <a:endParaRPr lang="en-US" dirty="0"/>
          </a:p>
        </p:txBody>
      </p:sp>
    </p:spTree>
    <p:extLst>
      <p:ext uri="{BB962C8B-B14F-4D97-AF65-F5344CB8AC3E}">
        <p14:creationId xmlns:p14="http://schemas.microsoft.com/office/powerpoint/2010/main" val="39716757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Graphical Presentation of a Frequency Distribution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5" name="Picture 4"/>
          <p:cNvPicPr>
            <a:picLocks noChangeAspect="1"/>
          </p:cNvPicPr>
          <p:nvPr/>
        </p:nvPicPr>
        <p:blipFill>
          <a:blip r:embed="rId3"/>
          <a:stretch>
            <a:fillRect/>
          </a:stretch>
        </p:blipFill>
        <p:spPr>
          <a:xfrm>
            <a:off x="3505200" y="3886200"/>
            <a:ext cx="5157663" cy="2231329"/>
          </a:xfrm>
          <a:prstGeom prst="rect">
            <a:avLst/>
          </a:prstGeom>
        </p:spPr>
      </p:pic>
      <p:pic>
        <p:nvPicPr>
          <p:cNvPr id="6" name="Picture 5"/>
          <p:cNvPicPr>
            <a:picLocks noChangeAspect="1"/>
          </p:cNvPicPr>
          <p:nvPr/>
        </p:nvPicPr>
        <p:blipFill>
          <a:blip r:embed="rId4"/>
          <a:stretch>
            <a:fillRect/>
          </a:stretch>
        </p:blipFill>
        <p:spPr>
          <a:xfrm>
            <a:off x="3657600" y="1143000"/>
            <a:ext cx="4828450" cy="2554445"/>
          </a:xfrm>
          <a:prstGeom prst="rect">
            <a:avLst/>
          </a:prstGeom>
        </p:spPr>
      </p:pic>
      <p:sp>
        <p:nvSpPr>
          <p:cNvPr id="10" name="Rectangle 3"/>
          <p:cNvSpPr txBox="1">
            <a:spLocks noChangeArrowheads="1"/>
          </p:cNvSpPr>
          <p:nvPr/>
        </p:nvSpPr>
        <p:spPr>
          <a:xfrm>
            <a:off x="241300" y="1490184"/>
            <a:ext cx="3235547" cy="2548416"/>
          </a:xfrm>
          <a:prstGeom prst="rect">
            <a:avLst/>
          </a:prstGeom>
        </p:spPr>
        <p:txBody>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buClr>
                <a:schemeClr val="accent2"/>
              </a:buClr>
              <a:buSzPct val="100000"/>
            </a:pPr>
            <a:r>
              <a:rPr lang="en-US" sz="2000" dirty="0"/>
              <a:t>A frequency polygon</a:t>
            </a:r>
            <a:r>
              <a:rPr lang="en-US" sz="2000" b="1" dirty="0"/>
              <a:t>, </a:t>
            </a:r>
            <a:r>
              <a:rPr lang="en-US" sz="2000" dirty="0"/>
              <a:t>similar to a histogram,</a:t>
            </a:r>
            <a:r>
              <a:rPr lang="en-US" sz="2000" b="1" dirty="0"/>
              <a:t> </a:t>
            </a:r>
            <a:r>
              <a:rPr lang="en-US" sz="2000" dirty="0"/>
              <a:t>also shows the shape of a distribution.</a:t>
            </a:r>
          </a:p>
          <a:p>
            <a:pPr>
              <a:buClr>
                <a:schemeClr val="accent2"/>
              </a:buClr>
              <a:buSzPct val="100000"/>
            </a:pPr>
            <a:r>
              <a:rPr lang="en-US" sz="2000" dirty="0"/>
              <a:t>These are good to use when comparing two or more distributions.</a:t>
            </a:r>
          </a:p>
        </p:txBody>
      </p:sp>
      <p:sp>
        <p:nvSpPr>
          <p:cNvPr id="4" name="Slide Number Placeholder 3"/>
          <p:cNvSpPr>
            <a:spLocks noGrp="1"/>
          </p:cNvSpPr>
          <p:nvPr>
            <p:ph type="sldNum" sz="quarter" idx="12"/>
          </p:nvPr>
        </p:nvSpPr>
        <p:spPr/>
        <p:txBody>
          <a:bodyPr/>
          <a:lstStyle/>
          <a:p>
            <a:r>
              <a:rPr lang="en-US" dirty="0"/>
              <a:t>2-</a:t>
            </a:r>
            <a:fld id="{A68F1C3D-7991-4430-8FD2-6BE0AA8A1311}" type="slidenum">
              <a:rPr lang="en-US" smtClean="0"/>
              <a:t>51</a:t>
            </a:fld>
            <a:endParaRPr lang="en-US" dirty="0"/>
          </a:p>
        </p:txBody>
      </p:sp>
    </p:spTree>
    <p:extLst>
      <p:ext uri="{BB962C8B-B14F-4D97-AF65-F5344CB8AC3E}">
        <p14:creationId xmlns:p14="http://schemas.microsoft.com/office/powerpoint/2010/main" val="4459717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Cumulative Frequency Distributions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162" y="2285890"/>
            <a:ext cx="8230638" cy="2722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r>
              <a:rPr lang="en-US" dirty="0"/>
              <a:t>2-</a:t>
            </a:r>
            <a:fld id="{A68F1C3D-7991-4430-8FD2-6BE0AA8A1311}" type="slidenum">
              <a:rPr lang="en-US" smtClean="0"/>
              <a:t>52</a:t>
            </a:fld>
            <a:endParaRPr lang="en-US" dirty="0"/>
          </a:p>
        </p:txBody>
      </p:sp>
    </p:spTree>
    <p:extLst>
      <p:ext uri="{BB962C8B-B14F-4D97-AF65-F5344CB8AC3E}">
        <p14:creationId xmlns:p14="http://schemas.microsoft.com/office/powerpoint/2010/main" val="17194187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Cumulative Frequency Polygon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4" name="Picture 3"/>
          <p:cNvPicPr>
            <a:picLocks noChangeAspect="1"/>
          </p:cNvPicPr>
          <p:nvPr/>
        </p:nvPicPr>
        <p:blipFill>
          <a:blip r:embed="rId3"/>
          <a:stretch>
            <a:fillRect/>
          </a:stretch>
        </p:blipFill>
        <p:spPr>
          <a:xfrm>
            <a:off x="1752600" y="1295400"/>
            <a:ext cx="5535648" cy="4615072"/>
          </a:xfrm>
          <a:prstGeom prst="rect">
            <a:avLst/>
          </a:prstGeom>
        </p:spPr>
      </p:pic>
      <p:sp>
        <p:nvSpPr>
          <p:cNvPr id="5" name="Slide Number Placeholder 4"/>
          <p:cNvSpPr>
            <a:spLocks noGrp="1"/>
          </p:cNvSpPr>
          <p:nvPr>
            <p:ph type="sldNum" sz="quarter" idx="12"/>
          </p:nvPr>
        </p:nvSpPr>
        <p:spPr/>
        <p:txBody>
          <a:bodyPr/>
          <a:lstStyle/>
          <a:p>
            <a:fld id="{A68F1C3D-7991-4430-8FD2-6BE0AA8A1311}" type="slidenum">
              <a:rPr lang="en-US" smtClean="0"/>
              <a:t>53</a:t>
            </a:fld>
            <a:endParaRPr lang="en-US" dirty="0"/>
          </a:p>
        </p:txBody>
      </p:sp>
    </p:spTree>
    <p:extLst>
      <p:ext uri="{BB962C8B-B14F-4D97-AF65-F5344CB8AC3E}">
        <p14:creationId xmlns:p14="http://schemas.microsoft.com/office/powerpoint/2010/main" val="18513817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961848F-26B8-4994-B277-B4CACE020D7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9686A1A8-BE81-4F67-A718-21C80BAE769B}"/>
              </a:ext>
            </a:extLst>
          </p:cNvPr>
          <p:cNvSpPr>
            <a:spLocks noGrp="1"/>
          </p:cNvSpPr>
          <p:nvPr>
            <p:ph type="sldNum" sz="quarter" idx="12"/>
          </p:nvPr>
        </p:nvSpPr>
        <p:spPr/>
        <p:txBody>
          <a:bodyPr/>
          <a:lstStyle/>
          <a:p>
            <a:r>
              <a:rPr lang="en-US"/>
              <a:t>2-</a:t>
            </a:r>
            <a:fld id="{A68F1C3D-7991-4430-8FD2-6BE0AA8A1311}" type="slidenum">
              <a:rPr lang="en-US" smtClean="0"/>
              <a:pPr/>
              <a:t>54</a:t>
            </a:fld>
            <a:endParaRPr lang="en-US" dirty="0"/>
          </a:p>
        </p:txBody>
      </p:sp>
      <p:sp>
        <p:nvSpPr>
          <p:cNvPr id="5" name="Rectangle 4">
            <a:extLst>
              <a:ext uri="{FF2B5EF4-FFF2-40B4-BE49-F238E27FC236}">
                <a16:creationId xmlns:a16="http://schemas.microsoft.com/office/drawing/2014/main" id="{942F5248-A975-4080-A1C7-A7CCF834DBF3}"/>
              </a:ext>
            </a:extLst>
          </p:cNvPr>
          <p:cNvSpPr/>
          <p:nvPr/>
        </p:nvSpPr>
        <p:spPr>
          <a:xfrm>
            <a:off x="457200" y="1143000"/>
            <a:ext cx="8534400" cy="5078313"/>
          </a:xfrm>
          <a:prstGeom prst="rect">
            <a:avLst/>
          </a:prstGeom>
        </p:spPr>
        <p:txBody>
          <a:bodyPr wrap="square">
            <a:spAutoFit/>
          </a:bodyPr>
          <a:lstStyle/>
          <a:p>
            <a:r>
              <a:rPr lang="en-US" dirty="0"/>
              <a:t>The following is the number of minutes to commute from home to work for a group of 25 automobile executives.</a:t>
            </a:r>
          </a:p>
          <a:p>
            <a:endParaRPr lang="en-US" dirty="0"/>
          </a:p>
          <a:p>
            <a:endParaRPr lang="en-US" dirty="0"/>
          </a:p>
          <a:p>
            <a:r>
              <a:rPr lang="en-US" dirty="0"/>
              <a:t>28	25	48	37	41	19	32	26	16	23	23	29	36</a:t>
            </a:r>
          </a:p>
          <a:p>
            <a:r>
              <a:rPr lang="en-US" dirty="0"/>
              <a:t>31	26	21	32	25	31	43	35	42	38	33	28	</a:t>
            </a:r>
          </a:p>
          <a:p>
            <a:endParaRPr lang="en-US" dirty="0"/>
          </a:p>
          <a:p>
            <a:r>
              <a:rPr lang="en-US" dirty="0"/>
              <a:t>How many classes would you recommend? </a:t>
            </a:r>
          </a:p>
          <a:p>
            <a:endParaRPr lang="en-US" dirty="0"/>
          </a:p>
          <a:p>
            <a:r>
              <a:rPr lang="en-US" dirty="0"/>
              <a:t>What class interval would you suggest? </a:t>
            </a:r>
          </a:p>
          <a:p>
            <a:endParaRPr lang="en-US" dirty="0"/>
          </a:p>
          <a:p>
            <a:r>
              <a:rPr lang="en-US" dirty="0"/>
              <a:t>What would you recommend as the lower limit of the first class? </a:t>
            </a:r>
          </a:p>
          <a:p>
            <a:endParaRPr lang="en-US" dirty="0"/>
          </a:p>
          <a:p>
            <a:r>
              <a:rPr lang="en-US" dirty="0"/>
              <a:t>Organize the data into a frequency distribution. </a:t>
            </a:r>
          </a:p>
          <a:p>
            <a:endParaRPr lang="en-US" dirty="0"/>
          </a:p>
          <a:p>
            <a:r>
              <a:rPr lang="en-US" dirty="0"/>
              <a:t>Comment on the shape of the frequency distribution. </a:t>
            </a:r>
          </a:p>
        </p:txBody>
      </p:sp>
    </p:spTree>
    <p:extLst>
      <p:ext uri="{BB962C8B-B14F-4D97-AF65-F5344CB8AC3E}">
        <p14:creationId xmlns:p14="http://schemas.microsoft.com/office/powerpoint/2010/main" val="10872789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961848F-26B8-4994-B277-B4CACE020D7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9686A1A8-BE81-4F67-A718-21C80BAE769B}"/>
              </a:ext>
            </a:extLst>
          </p:cNvPr>
          <p:cNvSpPr>
            <a:spLocks noGrp="1"/>
          </p:cNvSpPr>
          <p:nvPr>
            <p:ph type="sldNum" sz="quarter" idx="12"/>
          </p:nvPr>
        </p:nvSpPr>
        <p:spPr/>
        <p:txBody>
          <a:bodyPr/>
          <a:lstStyle/>
          <a:p>
            <a:r>
              <a:rPr lang="en-US"/>
              <a:t>2-</a:t>
            </a:r>
            <a:fld id="{A68F1C3D-7991-4430-8FD2-6BE0AA8A1311}" type="slidenum">
              <a:rPr lang="en-US" smtClean="0"/>
              <a:pPr/>
              <a:t>55</a:t>
            </a:fld>
            <a:endParaRPr lang="en-US" dirty="0"/>
          </a:p>
        </p:txBody>
      </p:sp>
      <p:sp>
        <p:nvSpPr>
          <p:cNvPr id="5" name="Rectangle 4">
            <a:extLst>
              <a:ext uri="{FF2B5EF4-FFF2-40B4-BE49-F238E27FC236}">
                <a16:creationId xmlns:a16="http://schemas.microsoft.com/office/drawing/2014/main" id="{942F5248-A975-4080-A1C7-A7CCF834DBF3}"/>
              </a:ext>
            </a:extLst>
          </p:cNvPr>
          <p:cNvSpPr/>
          <p:nvPr/>
        </p:nvSpPr>
        <p:spPr>
          <a:xfrm>
            <a:off x="457200" y="1143000"/>
            <a:ext cx="8534400" cy="3354765"/>
          </a:xfrm>
          <a:prstGeom prst="rect">
            <a:avLst/>
          </a:prstGeom>
        </p:spPr>
        <p:txBody>
          <a:bodyPr wrap="square">
            <a:spAutoFit/>
          </a:bodyPr>
          <a:lstStyle/>
          <a:p>
            <a:pPr marL="342900" indent="-342900">
              <a:buFont typeface="+mj-lt"/>
              <a:buAutoNum type="arabicPeriod"/>
            </a:pPr>
            <a:r>
              <a:rPr lang="en-US" dirty="0"/>
              <a:t>How many classes would you recommend? </a:t>
            </a:r>
          </a:p>
          <a:p>
            <a:pPr marL="342900" indent="-342900">
              <a:buFont typeface="+mj-lt"/>
              <a:buAutoNum type="arabicPeriod"/>
            </a:pPr>
            <a:endParaRPr lang="en-US" dirty="0"/>
          </a:p>
          <a:p>
            <a:r>
              <a:rPr lang="en-US" dirty="0"/>
              <a:t>Use the 2</a:t>
            </a:r>
            <a:r>
              <a:rPr lang="en-US" baseline="30000" dirty="0"/>
              <a:t>k</a:t>
            </a:r>
            <a:r>
              <a:rPr lang="en-US" dirty="0"/>
              <a:t> &gt; n rule, where n=25</a:t>
            </a:r>
          </a:p>
          <a:p>
            <a:endParaRPr lang="en-US" dirty="0"/>
          </a:p>
          <a:p>
            <a:pPr lvl="1"/>
            <a:r>
              <a:rPr lang="en-US" sz="2600" dirty="0"/>
              <a:t>k is the number of classes</a:t>
            </a:r>
          </a:p>
          <a:p>
            <a:pPr lvl="1"/>
            <a:r>
              <a:rPr lang="en-US" sz="2600" dirty="0"/>
              <a:t>n is the number of values in the data set</a:t>
            </a:r>
          </a:p>
          <a:p>
            <a:pPr lvl="1"/>
            <a:r>
              <a:rPr lang="en-US" sz="2600" dirty="0"/>
              <a:t>2</a:t>
            </a:r>
            <a:r>
              <a:rPr lang="en-US" sz="2600" baseline="30000" dirty="0"/>
              <a:t>k</a:t>
            </a:r>
            <a:r>
              <a:rPr lang="en-US" sz="2600" dirty="0"/>
              <a:t> &gt; 25, let k = 5 as k=4 is 16 and k=5 is 32</a:t>
            </a:r>
          </a:p>
          <a:p>
            <a:pPr lvl="1"/>
            <a:r>
              <a:rPr lang="en-US" sz="2600" dirty="0"/>
              <a:t>So use 5 classes</a:t>
            </a:r>
          </a:p>
          <a:p>
            <a:pPr marL="342900" indent="-342900">
              <a:buFont typeface="+mj-lt"/>
              <a:buAutoNum type="arabicPeriod"/>
            </a:pPr>
            <a:endParaRPr lang="en-US" dirty="0"/>
          </a:p>
          <a:p>
            <a:pPr marL="342900" indent="-342900">
              <a:buFont typeface="+mj-lt"/>
              <a:buAutoNum type="arabicPeriod"/>
            </a:pPr>
            <a:endParaRPr lang="en-US" dirty="0"/>
          </a:p>
        </p:txBody>
      </p:sp>
    </p:spTree>
    <p:extLst>
      <p:ext uri="{BB962C8B-B14F-4D97-AF65-F5344CB8AC3E}">
        <p14:creationId xmlns:p14="http://schemas.microsoft.com/office/powerpoint/2010/main" val="36387145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961848F-26B8-4994-B277-B4CACE020D7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9686A1A8-BE81-4F67-A718-21C80BAE769B}"/>
              </a:ext>
            </a:extLst>
          </p:cNvPr>
          <p:cNvSpPr>
            <a:spLocks noGrp="1"/>
          </p:cNvSpPr>
          <p:nvPr>
            <p:ph type="sldNum" sz="quarter" idx="12"/>
          </p:nvPr>
        </p:nvSpPr>
        <p:spPr/>
        <p:txBody>
          <a:bodyPr/>
          <a:lstStyle/>
          <a:p>
            <a:r>
              <a:rPr lang="en-US"/>
              <a:t>2-</a:t>
            </a:r>
            <a:fld id="{A68F1C3D-7991-4430-8FD2-6BE0AA8A1311}" type="slidenum">
              <a:rPr lang="en-US" smtClean="0"/>
              <a:pPr/>
              <a:t>56</a:t>
            </a:fld>
            <a:endParaRPr lang="en-US" dirty="0"/>
          </a:p>
        </p:txBody>
      </p:sp>
      <p:sp>
        <p:nvSpPr>
          <p:cNvPr id="5" name="Rectangle 4">
            <a:extLst>
              <a:ext uri="{FF2B5EF4-FFF2-40B4-BE49-F238E27FC236}">
                <a16:creationId xmlns:a16="http://schemas.microsoft.com/office/drawing/2014/main" id="{942F5248-A975-4080-A1C7-A7CCF834DBF3}"/>
              </a:ext>
            </a:extLst>
          </p:cNvPr>
          <p:cNvSpPr/>
          <p:nvPr/>
        </p:nvSpPr>
        <p:spPr>
          <a:xfrm>
            <a:off x="457200" y="1143000"/>
            <a:ext cx="8534400" cy="2308324"/>
          </a:xfrm>
          <a:prstGeom prst="rect">
            <a:avLst/>
          </a:prstGeom>
        </p:spPr>
        <p:txBody>
          <a:bodyPr wrap="square">
            <a:spAutoFit/>
          </a:bodyPr>
          <a:lstStyle/>
          <a:p>
            <a:pPr marL="342900" indent="-342900">
              <a:buFont typeface="+mj-lt"/>
              <a:buAutoNum type="arabicPeriod"/>
            </a:pPr>
            <a:r>
              <a:rPr lang="en-US" dirty="0"/>
              <a:t>What class interval would you suggest? </a:t>
            </a:r>
          </a:p>
          <a:p>
            <a:pPr marL="342900" indent="-342900">
              <a:buFont typeface="+mj-lt"/>
              <a:buAutoNum type="arabicPeriod"/>
            </a:pPr>
            <a:endParaRPr lang="en-US" dirty="0"/>
          </a:p>
          <a:p>
            <a:pPr marL="800100" lvl="1" indent="-342900">
              <a:buFont typeface="+mj-lt"/>
              <a:buAutoNum type="arabicPeriod"/>
            </a:pPr>
            <a:r>
              <a:rPr lang="en-US" dirty="0"/>
              <a:t>I &gt;= (48 – 16) /5 = 6.4 so 7</a:t>
            </a:r>
          </a:p>
          <a:p>
            <a:pPr marL="342900" indent="-342900">
              <a:buFont typeface="+mj-lt"/>
              <a:buAutoNum type="arabicPeriod"/>
            </a:pPr>
            <a:endParaRPr lang="en-US" dirty="0"/>
          </a:p>
          <a:p>
            <a:pPr marL="342900" indent="-342900">
              <a:buFont typeface="+mj-lt"/>
              <a:buAutoNum type="arabicPeriod"/>
            </a:pPr>
            <a:r>
              <a:rPr lang="en-US" dirty="0"/>
              <a:t>What would you recommend as the lower limit of the first class?</a:t>
            </a:r>
          </a:p>
          <a:p>
            <a:pPr marL="342900" indent="-342900">
              <a:buFont typeface="+mj-lt"/>
              <a:buAutoNum type="arabicPeriod"/>
            </a:pPr>
            <a:endParaRPr lang="en-US" dirty="0"/>
          </a:p>
          <a:p>
            <a:pPr marL="800100" lvl="1" indent="-342900">
              <a:buFont typeface="+mj-lt"/>
              <a:buAutoNum type="arabicPeriod"/>
            </a:pPr>
            <a:r>
              <a:rPr lang="en-US" dirty="0"/>
              <a:t>15 as the lowest is 16 and one less will suffice </a:t>
            </a:r>
          </a:p>
          <a:p>
            <a:pPr marL="342900" indent="-342900">
              <a:buFont typeface="+mj-lt"/>
              <a:buAutoNum type="arabicPeriod"/>
            </a:pPr>
            <a:endParaRPr lang="en-US" dirty="0"/>
          </a:p>
        </p:txBody>
      </p:sp>
    </p:spTree>
    <p:extLst>
      <p:ext uri="{BB962C8B-B14F-4D97-AF65-F5344CB8AC3E}">
        <p14:creationId xmlns:p14="http://schemas.microsoft.com/office/powerpoint/2010/main" val="14491031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961848F-26B8-4994-B277-B4CACE020D7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9686A1A8-BE81-4F67-A718-21C80BAE769B}"/>
              </a:ext>
            </a:extLst>
          </p:cNvPr>
          <p:cNvSpPr>
            <a:spLocks noGrp="1"/>
          </p:cNvSpPr>
          <p:nvPr>
            <p:ph type="sldNum" sz="quarter" idx="12"/>
          </p:nvPr>
        </p:nvSpPr>
        <p:spPr/>
        <p:txBody>
          <a:bodyPr/>
          <a:lstStyle/>
          <a:p>
            <a:r>
              <a:rPr lang="en-US"/>
              <a:t>2-</a:t>
            </a:r>
            <a:fld id="{A68F1C3D-7991-4430-8FD2-6BE0AA8A1311}" type="slidenum">
              <a:rPr lang="en-US" smtClean="0"/>
              <a:pPr/>
              <a:t>57</a:t>
            </a:fld>
            <a:endParaRPr lang="en-US" dirty="0"/>
          </a:p>
        </p:txBody>
      </p:sp>
      <p:sp>
        <p:nvSpPr>
          <p:cNvPr id="5" name="Rectangle 4">
            <a:extLst>
              <a:ext uri="{FF2B5EF4-FFF2-40B4-BE49-F238E27FC236}">
                <a16:creationId xmlns:a16="http://schemas.microsoft.com/office/drawing/2014/main" id="{942F5248-A975-4080-A1C7-A7CCF834DBF3}"/>
              </a:ext>
            </a:extLst>
          </p:cNvPr>
          <p:cNvSpPr/>
          <p:nvPr/>
        </p:nvSpPr>
        <p:spPr>
          <a:xfrm>
            <a:off x="457200" y="1143000"/>
            <a:ext cx="8534400" cy="3693319"/>
          </a:xfrm>
          <a:prstGeom prst="rect">
            <a:avLst/>
          </a:prstGeom>
        </p:spPr>
        <p:txBody>
          <a:bodyPr wrap="square">
            <a:spAutoFit/>
          </a:bodyPr>
          <a:lstStyle/>
          <a:p>
            <a:pPr marL="342900" indent="-342900">
              <a:buFont typeface="+mj-lt"/>
              <a:buAutoNum type="arabicPeriod"/>
            </a:pPr>
            <a:endParaRPr lang="en-US" dirty="0"/>
          </a:p>
          <a:p>
            <a:pPr marL="342900" indent="-342900">
              <a:buFont typeface="+mj-lt"/>
              <a:buAutoNum type="arabicPeriod"/>
            </a:pPr>
            <a:r>
              <a:rPr lang="en-US" dirty="0"/>
              <a:t>Organize the data into a frequency distribution. </a:t>
            </a:r>
          </a:p>
          <a:p>
            <a:pPr marL="342900" indent="-342900">
              <a:buFont typeface="+mj-lt"/>
              <a:buAutoNum type="arabicPeriod"/>
            </a:pPr>
            <a:endParaRPr lang="en-US" dirty="0"/>
          </a:p>
          <a:p>
            <a:pPr lvl="1"/>
            <a:r>
              <a:rPr lang="en-US" dirty="0"/>
              <a:t>Class		Frequency</a:t>
            </a:r>
          </a:p>
          <a:p>
            <a:pPr lvl="1"/>
            <a:r>
              <a:rPr lang="en-US" dirty="0"/>
              <a:t>15 </a:t>
            </a:r>
            <a:r>
              <a:rPr lang="en-US" dirty="0" err="1"/>
              <a:t>upto</a:t>
            </a:r>
            <a:r>
              <a:rPr lang="en-US" dirty="0"/>
              <a:t> 22		3</a:t>
            </a:r>
          </a:p>
          <a:p>
            <a:pPr lvl="1"/>
            <a:r>
              <a:rPr lang="en-US" dirty="0"/>
              <a:t>22 </a:t>
            </a:r>
            <a:r>
              <a:rPr lang="en-US" dirty="0" err="1"/>
              <a:t>upto</a:t>
            </a:r>
            <a:r>
              <a:rPr lang="en-US" dirty="0"/>
              <a:t> 29		8</a:t>
            </a:r>
          </a:p>
          <a:p>
            <a:pPr lvl="1"/>
            <a:r>
              <a:rPr lang="en-US" dirty="0"/>
              <a:t>29 </a:t>
            </a:r>
            <a:r>
              <a:rPr lang="en-US" dirty="0" err="1"/>
              <a:t>upto</a:t>
            </a:r>
            <a:r>
              <a:rPr lang="en-US" dirty="0"/>
              <a:t> 36		7</a:t>
            </a:r>
          </a:p>
          <a:p>
            <a:pPr lvl="1"/>
            <a:r>
              <a:rPr lang="en-US" dirty="0"/>
              <a:t>36 </a:t>
            </a:r>
            <a:r>
              <a:rPr lang="en-US" dirty="0" err="1"/>
              <a:t>upto</a:t>
            </a:r>
            <a:r>
              <a:rPr lang="en-US" dirty="0"/>
              <a:t> 43		5</a:t>
            </a:r>
          </a:p>
          <a:p>
            <a:pPr lvl="1"/>
            <a:r>
              <a:rPr lang="en-US" dirty="0"/>
              <a:t>43 </a:t>
            </a:r>
            <a:r>
              <a:rPr lang="en-US" dirty="0" err="1"/>
              <a:t>upto</a:t>
            </a:r>
            <a:r>
              <a:rPr lang="en-US" dirty="0"/>
              <a:t> 50		2</a:t>
            </a:r>
          </a:p>
          <a:p>
            <a:pPr lvl="1"/>
            <a:endParaRPr lang="en-US" dirty="0"/>
          </a:p>
          <a:p>
            <a:pPr lvl="1"/>
            <a:r>
              <a:rPr lang="en-US" dirty="0"/>
              <a:t>Total			25</a:t>
            </a:r>
          </a:p>
          <a:p>
            <a:pPr marL="342900" indent="-342900">
              <a:buFont typeface="+mj-lt"/>
              <a:buAutoNum type="arabicPeriod"/>
            </a:pPr>
            <a:endParaRPr lang="en-US" dirty="0"/>
          </a:p>
          <a:p>
            <a:pPr marL="342900" indent="-342900">
              <a:buFont typeface="+mj-lt"/>
              <a:buAutoNum type="arabicPeriod"/>
            </a:pPr>
            <a:endParaRPr lang="en-US" dirty="0"/>
          </a:p>
        </p:txBody>
      </p:sp>
    </p:spTree>
    <p:extLst>
      <p:ext uri="{BB962C8B-B14F-4D97-AF65-F5344CB8AC3E}">
        <p14:creationId xmlns:p14="http://schemas.microsoft.com/office/powerpoint/2010/main" val="32567154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9CC7E0-5791-4B6A-A37E-ADF6BDCEA9E9}"/>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8FFB4C25-5EF8-4431-ACC4-6B055A16D307}"/>
              </a:ext>
            </a:extLst>
          </p:cNvPr>
          <p:cNvSpPr>
            <a:spLocks noGrp="1"/>
          </p:cNvSpPr>
          <p:nvPr>
            <p:ph type="sldNum" sz="quarter" idx="12"/>
          </p:nvPr>
        </p:nvSpPr>
        <p:spPr/>
        <p:txBody>
          <a:bodyPr/>
          <a:lstStyle/>
          <a:p>
            <a:r>
              <a:rPr lang="en-US" dirty="0"/>
              <a:t>2-</a:t>
            </a:r>
            <a:fld id="{A68F1C3D-7991-4430-8FD2-6BE0AA8A1311}" type="slidenum">
              <a:rPr lang="en-US" smtClean="0"/>
              <a:pPr/>
              <a:t>58</a:t>
            </a:fld>
            <a:endParaRPr lang="en-US" dirty="0"/>
          </a:p>
        </p:txBody>
      </p:sp>
      <p:sp>
        <p:nvSpPr>
          <p:cNvPr id="4" name="Rectangle 3">
            <a:extLst>
              <a:ext uri="{FF2B5EF4-FFF2-40B4-BE49-F238E27FC236}">
                <a16:creationId xmlns:a16="http://schemas.microsoft.com/office/drawing/2014/main" id="{34EBB3C8-933D-48A7-8FCF-466155FD3C63}"/>
              </a:ext>
            </a:extLst>
          </p:cNvPr>
          <p:cNvSpPr/>
          <p:nvPr/>
        </p:nvSpPr>
        <p:spPr>
          <a:xfrm>
            <a:off x="190500" y="381000"/>
            <a:ext cx="8763000" cy="6186309"/>
          </a:xfrm>
          <a:prstGeom prst="rect">
            <a:avLst/>
          </a:prstGeom>
        </p:spPr>
        <p:txBody>
          <a:bodyPr wrap="square">
            <a:spAutoFit/>
          </a:bodyPr>
          <a:lstStyle/>
          <a:p>
            <a:pPr fontAlgn="base"/>
            <a:r>
              <a:rPr lang="en-US" sz="2400" b="1" u="sng" dirty="0">
                <a:solidFill>
                  <a:srgbClr val="14732C"/>
                </a:solidFill>
                <a:latin typeface="proximanova"/>
              </a:rPr>
              <a:t>CHAPTER SUMMARY</a:t>
            </a:r>
          </a:p>
          <a:p>
            <a:pPr fontAlgn="base"/>
            <a:endParaRPr lang="en-US" dirty="0">
              <a:solidFill>
                <a:srgbClr val="CF361E"/>
              </a:solidFill>
              <a:latin typeface="proximanova"/>
            </a:endParaRPr>
          </a:p>
          <a:p>
            <a:pPr marL="514350" indent="-514350" fontAlgn="base">
              <a:buFont typeface="+mj-lt"/>
              <a:buAutoNum type="arabicPeriod"/>
            </a:pPr>
            <a:r>
              <a:rPr lang="en-US" sz="2800" dirty="0">
                <a:solidFill>
                  <a:srgbClr val="333333"/>
                </a:solidFill>
                <a:latin typeface="proximanova"/>
              </a:rPr>
              <a:t>A frequency table is a grouping of qualitative data into mutually exclusive and collectively exhaustive classes showing the number of observations in each class.</a:t>
            </a:r>
          </a:p>
          <a:p>
            <a:pPr marL="514350" indent="-514350" fontAlgn="base">
              <a:buFont typeface="+mj-lt"/>
              <a:buAutoNum type="arabicPeriod"/>
            </a:pPr>
            <a:endParaRPr lang="en-US" sz="2800" dirty="0">
              <a:solidFill>
                <a:srgbClr val="333333"/>
              </a:solidFill>
              <a:latin typeface="proximanova"/>
            </a:endParaRPr>
          </a:p>
          <a:p>
            <a:pPr marL="514350" indent="-514350" fontAlgn="base">
              <a:buFont typeface="+mj-lt"/>
              <a:buAutoNum type="arabicPeriod"/>
            </a:pPr>
            <a:r>
              <a:rPr lang="en-US" sz="2800" dirty="0">
                <a:solidFill>
                  <a:srgbClr val="333333"/>
                </a:solidFill>
                <a:latin typeface="proximanova"/>
              </a:rPr>
              <a:t>A relative frequency table shows the fraction of the number of frequencies in each class.</a:t>
            </a:r>
          </a:p>
          <a:p>
            <a:pPr marL="514350" indent="-514350" fontAlgn="base">
              <a:buFont typeface="+mj-lt"/>
              <a:buAutoNum type="arabicPeriod"/>
            </a:pPr>
            <a:endParaRPr lang="en-US" sz="2800" dirty="0">
              <a:solidFill>
                <a:srgbClr val="333333"/>
              </a:solidFill>
              <a:latin typeface="proximanova"/>
            </a:endParaRPr>
          </a:p>
          <a:p>
            <a:pPr marL="514350" indent="-514350" fontAlgn="base">
              <a:buFont typeface="+mj-lt"/>
              <a:buAutoNum type="arabicPeriod"/>
            </a:pPr>
            <a:r>
              <a:rPr lang="en-US" sz="2800" dirty="0">
                <a:solidFill>
                  <a:srgbClr val="333333"/>
                </a:solidFill>
                <a:latin typeface="proximanova"/>
              </a:rPr>
              <a:t>A bar chart is a graphic representation of a frequency table.</a:t>
            </a:r>
          </a:p>
          <a:p>
            <a:pPr marL="514350" indent="-514350" fontAlgn="base">
              <a:buFont typeface="+mj-lt"/>
              <a:buAutoNum type="arabicPeriod"/>
            </a:pPr>
            <a:endParaRPr lang="en-US" sz="2800" dirty="0">
              <a:solidFill>
                <a:srgbClr val="333333"/>
              </a:solidFill>
              <a:latin typeface="proximanova"/>
            </a:endParaRPr>
          </a:p>
          <a:p>
            <a:pPr marL="514350" indent="-514350" fontAlgn="base">
              <a:buFont typeface="+mj-lt"/>
              <a:buAutoNum type="arabicPeriod"/>
            </a:pPr>
            <a:r>
              <a:rPr lang="en-US" sz="2800" dirty="0">
                <a:solidFill>
                  <a:srgbClr val="333333"/>
                </a:solidFill>
                <a:latin typeface="proximanova"/>
              </a:rPr>
              <a:t>A pie chart shows the proportion each distinct class represents of the total number of observations.</a:t>
            </a:r>
          </a:p>
          <a:p>
            <a:pPr fontAlgn="base">
              <a:buFont typeface="+mj-lt"/>
              <a:buAutoNum type="arabicPeriod"/>
            </a:pPr>
            <a:endParaRPr lang="en-US" b="0" i="0" dirty="0">
              <a:solidFill>
                <a:srgbClr val="333333"/>
              </a:solidFill>
              <a:effectLst/>
              <a:latin typeface="proximanova"/>
            </a:endParaRPr>
          </a:p>
        </p:txBody>
      </p:sp>
    </p:spTree>
    <p:extLst>
      <p:ext uri="{BB962C8B-B14F-4D97-AF65-F5344CB8AC3E}">
        <p14:creationId xmlns:p14="http://schemas.microsoft.com/office/powerpoint/2010/main" val="3799623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9CC7E0-5791-4B6A-A37E-ADF6BDCEA9E9}"/>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8FFB4C25-5EF8-4431-ACC4-6B055A16D307}"/>
              </a:ext>
            </a:extLst>
          </p:cNvPr>
          <p:cNvSpPr>
            <a:spLocks noGrp="1"/>
          </p:cNvSpPr>
          <p:nvPr>
            <p:ph type="sldNum" sz="quarter" idx="12"/>
          </p:nvPr>
        </p:nvSpPr>
        <p:spPr/>
        <p:txBody>
          <a:bodyPr/>
          <a:lstStyle/>
          <a:p>
            <a:r>
              <a:rPr lang="en-US" dirty="0"/>
              <a:t>2-</a:t>
            </a:r>
            <a:fld id="{A68F1C3D-7991-4430-8FD2-6BE0AA8A1311}" type="slidenum">
              <a:rPr lang="en-US" smtClean="0"/>
              <a:pPr/>
              <a:t>59</a:t>
            </a:fld>
            <a:endParaRPr lang="en-US" dirty="0"/>
          </a:p>
        </p:txBody>
      </p:sp>
      <p:sp>
        <p:nvSpPr>
          <p:cNvPr id="4" name="Rectangle 3">
            <a:extLst>
              <a:ext uri="{FF2B5EF4-FFF2-40B4-BE49-F238E27FC236}">
                <a16:creationId xmlns:a16="http://schemas.microsoft.com/office/drawing/2014/main" id="{34EBB3C8-933D-48A7-8FCF-466155FD3C63}"/>
              </a:ext>
            </a:extLst>
          </p:cNvPr>
          <p:cNvSpPr/>
          <p:nvPr/>
        </p:nvSpPr>
        <p:spPr>
          <a:xfrm>
            <a:off x="190500" y="381000"/>
            <a:ext cx="8763000" cy="6186309"/>
          </a:xfrm>
          <a:prstGeom prst="rect">
            <a:avLst/>
          </a:prstGeom>
        </p:spPr>
        <p:txBody>
          <a:bodyPr wrap="square">
            <a:spAutoFit/>
          </a:bodyPr>
          <a:lstStyle/>
          <a:p>
            <a:pPr fontAlgn="base"/>
            <a:r>
              <a:rPr lang="en-US" dirty="0">
                <a:solidFill>
                  <a:srgbClr val="14732C"/>
                </a:solidFill>
                <a:latin typeface="proximanova"/>
              </a:rPr>
              <a:t>CHAPTER SUMMARY</a:t>
            </a:r>
            <a:endParaRPr lang="en-US" dirty="0">
              <a:solidFill>
                <a:srgbClr val="CF361E"/>
              </a:solidFill>
              <a:latin typeface="proximanova"/>
            </a:endParaRPr>
          </a:p>
          <a:p>
            <a:pPr marL="342900" indent="-342900" fontAlgn="base">
              <a:buFont typeface="+mj-lt"/>
              <a:buAutoNum type="arabicPeriod"/>
            </a:pPr>
            <a:r>
              <a:rPr lang="en-US" sz="2400" dirty="0">
                <a:solidFill>
                  <a:srgbClr val="333333"/>
                </a:solidFill>
                <a:latin typeface="proximanova"/>
              </a:rPr>
              <a:t>A frequency distribution is a grouping of data into mutually exclusive and collectively exhaustive classes showing the number of observations in each class.</a:t>
            </a:r>
          </a:p>
          <a:p>
            <a:pPr marL="800100" lvl="1" indent="-342900" fontAlgn="base">
              <a:buFont typeface="+mj-lt"/>
              <a:buAutoNum type="arabicPeriod"/>
            </a:pPr>
            <a:r>
              <a:rPr lang="en-US" sz="2400" dirty="0">
                <a:solidFill>
                  <a:srgbClr val="333333"/>
                </a:solidFill>
                <a:latin typeface="proximanova"/>
              </a:rPr>
              <a:t>The steps in constructing a frequency distribution are</a:t>
            </a:r>
          </a:p>
          <a:p>
            <a:pPr marL="1257300" lvl="2" indent="-342900" fontAlgn="base">
              <a:buFont typeface="+mj-lt"/>
              <a:buAutoNum type="arabicPeriod"/>
            </a:pPr>
            <a:r>
              <a:rPr lang="en-US" sz="2400" dirty="0">
                <a:solidFill>
                  <a:srgbClr val="333333"/>
                </a:solidFill>
                <a:latin typeface="proximanova"/>
              </a:rPr>
              <a:t>Decide on the number of classes.</a:t>
            </a:r>
          </a:p>
          <a:p>
            <a:pPr marL="1257300" lvl="2" indent="-342900" fontAlgn="base">
              <a:buFont typeface="+mj-lt"/>
              <a:buAutoNum type="arabicPeriod"/>
            </a:pPr>
            <a:r>
              <a:rPr lang="en-US" sz="2400" dirty="0">
                <a:solidFill>
                  <a:srgbClr val="333333"/>
                </a:solidFill>
                <a:latin typeface="proximanova"/>
              </a:rPr>
              <a:t>Determine the class interval.</a:t>
            </a:r>
          </a:p>
          <a:p>
            <a:pPr marL="1257300" lvl="2" indent="-342900" fontAlgn="base">
              <a:buFont typeface="+mj-lt"/>
              <a:buAutoNum type="arabicPeriod"/>
            </a:pPr>
            <a:r>
              <a:rPr lang="en-US" sz="2400" dirty="0">
                <a:solidFill>
                  <a:srgbClr val="333333"/>
                </a:solidFill>
                <a:latin typeface="proximanova"/>
              </a:rPr>
              <a:t>Set the individual class limits.</a:t>
            </a:r>
          </a:p>
          <a:p>
            <a:pPr marL="1257300" lvl="2" indent="-342900" fontAlgn="base">
              <a:buFont typeface="+mj-lt"/>
              <a:buAutoNum type="arabicPeriod"/>
            </a:pPr>
            <a:r>
              <a:rPr lang="en-US" sz="2400" dirty="0">
                <a:solidFill>
                  <a:srgbClr val="333333"/>
                </a:solidFill>
                <a:latin typeface="proximanova"/>
              </a:rPr>
              <a:t>Tally the raw data into classes and determine the frequency in each class.</a:t>
            </a:r>
          </a:p>
          <a:p>
            <a:pPr marL="800100" lvl="1" indent="-342900" fontAlgn="base">
              <a:buFont typeface="+mj-lt"/>
              <a:buAutoNum type="arabicPeriod"/>
            </a:pPr>
            <a:r>
              <a:rPr lang="en-US" sz="2400" dirty="0">
                <a:solidFill>
                  <a:srgbClr val="333333"/>
                </a:solidFill>
                <a:latin typeface="proximanova"/>
              </a:rPr>
              <a:t>The class frequency is the number of observations in each class.</a:t>
            </a:r>
          </a:p>
          <a:p>
            <a:pPr marL="800100" lvl="1" indent="-342900" fontAlgn="base">
              <a:buFont typeface="+mj-lt"/>
              <a:buAutoNum type="arabicPeriod"/>
            </a:pPr>
            <a:r>
              <a:rPr lang="en-US" sz="2400" dirty="0">
                <a:solidFill>
                  <a:srgbClr val="333333"/>
                </a:solidFill>
                <a:latin typeface="proximanova"/>
              </a:rPr>
              <a:t>The class interval is the difference between the limits of two consecutive classes.</a:t>
            </a:r>
          </a:p>
          <a:p>
            <a:pPr marL="800100" lvl="1" indent="-342900" fontAlgn="base">
              <a:buFont typeface="+mj-lt"/>
              <a:buAutoNum type="arabicPeriod"/>
            </a:pPr>
            <a:r>
              <a:rPr lang="en-US" sz="2400" dirty="0">
                <a:solidFill>
                  <a:srgbClr val="333333"/>
                </a:solidFill>
                <a:latin typeface="proximanova"/>
              </a:rPr>
              <a:t>The class midpoint is halfway between the limits of consecutive classes.</a:t>
            </a:r>
          </a:p>
          <a:p>
            <a:pPr fontAlgn="base">
              <a:buFont typeface="+mj-lt"/>
              <a:buAutoNum type="arabicPeriod"/>
            </a:pPr>
            <a:endParaRPr lang="en-US" b="0" i="0" dirty="0">
              <a:solidFill>
                <a:srgbClr val="333333"/>
              </a:solidFill>
              <a:effectLst/>
              <a:latin typeface="proximanova"/>
            </a:endParaRPr>
          </a:p>
        </p:txBody>
      </p:sp>
    </p:spTree>
    <p:extLst>
      <p:ext uri="{BB962C8B-B14F-4D97-AF65-F5344CB8AC3E}">
        <p14:creationId xmlns:p14="http://schemas.microsoft.com/office/powerpoint/2010/main" val="26748635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9CC7E0-5791-4B6A-A37E-ADF6BDCEA9E9}"/>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8FFB4C25-5EF8-4431-ACC4-6B055A16D307}"/>
              </a:ext>
            </a:extLst>
          </p:cNvPr>
          <p:cNvSpPr>
            <a:spLocks noGrp="1"/>
          </p:cNvSpPr>
          <p:nvPr>
            <p:ph type="sldNum" sz="quarter" idx="12"/>
          </p:nvPr>
        </p:nvSpPr>
        <p:spPr/>
        <p:txBody>
          <a:bodyPr/>
          <a:lstStyle/>
          <a:p>
            <a:r>
              <a:rPr lang="en-US" dirty="0"/>
              <a:t>2-</a:t>
            </a:r>
            <a:fld id="{A68F1C3D-7991-4430-8FD2-6BE0AA8A1311}" type="slidenum">
              <a:rPr lang="en-US" smtClean="0"/>
              <a:pPr/>
              <a:t>60</a:t>
            </a:fld>
            <a:endParaRPr lang="en-US" dirty="0"/>
          </a:p>
        </p:txBody>
      </p:sp>
      <p:sp>
        <p:nvSpPr>
          <p:cNvPr id="4" name="Rectangle 3">
            <a:extLst>
              <a:ext uri="{FF2B5EF4-FFF2-40B4-BE49-F238E27FC236}">
                <a16:creationId xmlns:a16="http://schemas.microsoft.com/office/drawing/2014/main" id="{34EBB3C8-933D-48A7-8FCF-466155FD3C63}"/>
              </a:ext>
            </a:extLst>
          </p:cNvPr>
          <p:cNvSpPr/>
          <p:nvPr/>
        </p:nvSpPr>
        <p:spPr>
          <a:xfrm>
            <a:off x="152400" y="381000"/>
            <a:ext cx="8839200" cy="5970865"/>
          </a:xfrm>
          <a:prstGeom prst="rect">
            <a:avLst/>
          </a:prstGeom>
        </p:spPr>
        <p:txBody>
          <a:bodyPr wrap="square">
            <a:spAutoFit/>
          </a:bodyPr>
          <a:lstStyle/>
          <a:p>
            <a:pPr fontAlgn="base"/>
            <a:r>
              <a:rPr lang="en-US" dirty="0">
                <a:solidFill>
                  <a:srgbClr val="14732C"/>
                </a:solidFill>
                <a:latin typeface="proximanova"/>
              </a:rPr>
              <a:t>CHAPTER SUMMARY</a:t>
            </a:r>
            <a:endParaRPr lang="en-US" dirty="0">
              <a:solidFill>
                <a:srgbClr val="CF361E"/>
              </a:solidFill>
              <a:latin typeface="proximanova"/>
            </a:endParaRPr>
          </a:p>
          <a:p>
            <a:pPr fontAlgn="base">
              <a:buFont typeface="+mj-lt"/>
              <a:buAutoNum type="arabicPeriod"/>
            </a:pPr>
            <a:r>
              <a:rPr lang="en-US" sz="2800" dirty="0">
                <a:solidFill>
                  <a:srgbClr val="333333"/>
                </a:solidFill>
                <a:latin typeface="proximanova"/>
              </a:rPr>
              <a:t>There are several methods for graphically portraying a frequency distribution.</a:t>
            </a:r>
          </a:p>
          <a:p>
            <a:pPr marL="742950" lvl="1" indent="-285750" fontAlgn="base">
              <a:buFont typeface="+mj-lt"/>
              <a:buAutoNum type="arabicPeriod"/>
            </a:pPr>
            <a:r>
              <a:rPr lang="en-US" sz="2800" dirty="0">
                <a:solidFill>
                  <a:srgbClr val="333333"/>
                </a:solidFill>
                <a:latin typeface="proximanova"/>
              </a:rPr>
              <a:t>A histogram portrays the frequencies in the form of a rectangle or bar for each class. The height of the rectangles is proportional to the class frequencies.  </a:t>
            </a:r>
          </a:p>
          <a:p>
            <a:pPr marL="742950" lvl="1" indent="-285750" fontAlgn="base">
              <a:buFont typeface="+mj-lt"/>
              <a:buAutoNum type="arabicPeriod"/>
            </a:pPr>
            <a:r>
              <a:rPr lang="en-US" sz="2800" dirty="0">
                <a:solidFill>
                  <a:srgbClr val="333333"/>
                </a:solidFill>
                <a:latin typeface="proximanova"/>
              </a:rPr>
              <a:t>A frequency polygon consists of line segments connecting the points formed by the intersection of the class midpoint and the class frequency.</a:t>
            </a:r>
          </a:p>
          <a:p>
            <a:pPr marL="742950" lvl="1" indent="-285750" fontAlgn="base">
              <a:buFont typeface="+mj-lt"/>
              <a:buAutoNum type="arabicPeriod"/>
            </a:pPr>
            <a:r>
              <a:rPr lang="en-US" sz="2800" dirty="0">
                <a:solidFill>
                  <a:srgbClr val="333333"/>
                </a:solidFill>
                <a:latin typeface="proximanova"/>
              </a:rPr>
              <a:t>A graph of a cumulative frequency distribution shows the number of observations less than a given value.</a:t>
            </a:r>
          </a:p>
          <a:p>
            <a:pPr marL="742950" lvl="1" indent="-285750" fontAlgn="base">
              <a:buFont typeface="+mj-lt"/>
              <a:buAutoNum type="arabicPeriod"/>
            </a:pPr>
            <a:r>
              <a:rPr lang="en-US" sz="2800" dirty="0">
                <a:solidFill>
                  <a:srgbClr val="333333"/>
                </a:solidFill>
                <a:latin typeface="proximanova"/>
              </a:rPr>
              <a:t>A graph of a cumulative relative frequency distribution shows the percent of observations less than a given value. </a:t>
            </a:r>
            <a:endParaRPr lang="en-US" sz="2800" b="0" i="0" dirty="0">
              <a:solidFill>
                <a:srgbClr val="333333"/>
              </a:solidFill>
              <a:effectLst/>
              <a:latin typeface="proximanova"/>
            </a:endParaRPr>
          </a:p>
        </p:txBody>
      </p:sp>
    </p:spTree>
    <p:extLst>
      <p:ext uri="{BB962C8B-B14F-4D97-AF65-F5344CB8AC3E}">
        <p14:creationId xmlns:p14="http://schemas.microsoft.com/office/powerpoint/2010/main" val="1891500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Describing Data: Numerical Measures</a:t>
            </a:r>
          </a:p>
        </p:txBody>
      </p:sp>
      <p:sp>
        <p:nvSpPr>
          <p:cNvPr id="3" name="Subtitle 2"/>
          <p:cNvSpPr>
            <a:spLocks noGrp="1"/>
          </p:cNvSpPr>
          <p:nvPr>
            <p:ph type="subTitle" idx="1"/>
          </p:nvPr>
        </p:nvSpPr>
        <p:spPr/>
        <p:txBody>
          <a:bodyPr/>
          <a:lstStyle/>
          <a:p>
            <a:r>
              <a:rPr lang="en-US" dirty="0"/>
              <a:t>Chapter 3</a:t>
            </a:r>
          </a:p>
        </p:txBody>
      </p:sp>
      <p:sp>
        <p:nvSpPr>
          <p:cNvPr id="5" name="Footer Placeholder 4"/>
          <p:cNvSpPr>
            <a:spLocks noGrp="1"/>
          </p:cNvSpPr>
          <p:nvPr>
            <p:ph type="ftr" sz="quarter" idx="11"/>
          </p:nvPr>
        </p:nvSpPr>
        <p:spPr/>
        <p:txBody>
          <a:bodyPr/>
          <a:lstStyle/>
          <a:p>
            <a:r>
              <a:rPr lang="en-US" dirty="0"/>
              <a:t>Copyright  2018 by McGraw-Hill Education.  All rights reserved.</a:t>
            </a:r>
          </a:p>
        </p:txBody>
      </p:sp>
      <p:sp>
        <p:nvSpPr>
          <p:cNvPr id="7" name="Slide Number Placeholder 6"/>
          <p:cNvSpPr>
            <a:spLocks noGrp="1"/>
          </p:cNvSpPr>
          <p:nvPr>
            <p:ph type="sldNum" sz="quarter" idx="12"/>
          </p:nvPr>
        </p:nvSpPr>
        <p:spPr/>
        <p:txBody>
          <a:bodyPr/>
          <a:lstStyle/>
          <a:p>
            <a:r>
              <a:rPr lang="en-US"/>
              <a:t>3-</a:t>
            </a:r>
            <a:fld id="{A68F1C3D-7991-4430-8FD2-6BE0AA8A1311}" type="slidenum">
              <a:rPr lang="en-US" smtClean="0"/>
              <a:pPr/>
              <a:t>61</a:t>
            </a:fld>
            <a:endParaRPr lang="en-US" dirty="0"/>
          </a:p>
        </p:txBody>
      </p:sp>
    </p:spTree>
    <p:extLst>
      <p:ext uri="{BB962C8B-B14F-4D97-AF65-F5344CB8AC3E}">
        <p14:creationId xmlns:p14="http://schemas.microsoft.com/office/powerpoint/2010/main" val="3212304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4" name="Footer Placeholder 3"/>
          <p:cNvSpPr>
            <a:spLocks noGrp="1"/>
          </p:cNvSpPr>
          <p:nvPr>
            <p:ph type="ftr" sz="quarter" idx="11"/>
          </p:nvPr>
        </p:nvSpPr>
        <p:spPr/>
        <p:txBody>
          <a:bodyPr/>
          <a:lstStyle/>
          <a:p>
            <a:r>
              <a:rPr lang="en-US"/>
              <a:t>Copyright  2018 by McGraw-Hill Education.  All rights reserved.</a:t>
            </a:r>
            <a:endParaRPr lang="en-US" dirty="0"/>
          </a:p>
        </p:txBody>
      </p:sp>
      <p:sp>
        <p:nvSpPr>
          <p:cNvPr id="3" name="Content Placeholder 2"/>
          <p:cNvSpPr>
            <a:spLocks noGrp="1"/>
          </p:cNvSpPr>
          <p:nvPr>
            <p:ph sz="quarter" idx="1"/>
          </p:nvPr>
        </p:nvSpPr>
        <p:spPr/>
        <p:txBody>
          <a:bodyPr>
            <a:normAutofit fontScale="92500" lnSpcReduction="10000"/>
          </a:bodyPr>
          <a:lstStyle/>
          <a:p>
            <a:pPr defTabSz="1143000">
              <a:buFont typeface="Arial" panose="020B0604020202020204" pitchFamily="34" charset="0"/>
              <a:buChar char="•"/>
            </a:pPr>
            <a:r>
              <a:rPr lang="en-US" sz="3200" dirty="0"/>
              <a:t>Compute and interpret </a:t>
            </a:r>
          </a:p>
          <a:p>
            <a:pPr lvl="1" defTabSz="1143000">
              <a:buFont typeface="Arial" panose="020B0604020202020204" pitchFamily="34" charset="0"/>
              <a:buChar char="•"/>
            </a:pPr>
            <a:r>
              <a:rPr lang="en-US" sz="3200" dirty="0"/>
              <a:t>the mean, </a:t>
            </a:r>
          </a:p>
          <a:p>
            <a:pPr lvl="1" defTabSz="1143000">
              <a:buFont typeface="Arial" panose="020B0604020202020204" pitchFamily="34" charset="0"/>
              <a:buChar char="•"/>
            </a:pPr>
            <a:r>
              <a:rPr lang="en-US" sz="3200" dirty="0"/>
              <a:t>the median, and</a:t>
            </a:r>
          </a:p>
          <a:p>
            <a:pPr lvl="1" defTabSz="1143000">
              <a:buFont typeface="Arial" panose="020B0604020202020204" pitchFamily="34" charset="0"/>
              <a:buChar char="•"/>
            </a:pPr>
            <a:r>
              <a:rPr lang="en-US" sz="3200" dirty="0"/>
              <a:t>the mode</a:t>
            </a:r>
          </a:p>
          <a:p>
            <a:pPr defTabSz="1143000">
              <a:buFont typeface="Arial" panose="020B0604020202020204" pitchFamily="34" charset="0"/>
              <a:buChar char="•"/>
            </a:pPr>
            <a:r>
              <a:rPr lang="en-US" sz="3200" dirty="0"/>
              <a:t>Compute a weighted mean</a:t>
            </a:r>
          </a:p>
          <a:p>
            <a:pPr defTabSz="1143000">
              <a:buFont typeface="Arial" panose="020B0604020202020204" pitchFamily="34" charset="0"/>
              <a:buChar char="•"/>
            </a:pPr>
            <a:r>
              <a:rPr lang="en-US" sz="3200" dirty="0"/>
              <a:t>Compute and interpret the geometric mean</a:t>
            </a:r>
          </a:p>
          <a:p>
            <a:pPr defTabSz="1143000">
              <a:buFont typeface="Arial" panose="020B0604020202020204" pitchFamily="34" charset="0"/>
              <a:buChar char="•"/>
            </a:pPr>
            <a:r>
              <a:rPr lang="en-US" sz="3200" dirty="0"/>
              <a:t>Compute and interpret </a:t>
            </a:r>
          </a:p>
          <a:p>
            <a:pPr lvl="1" defTabSz="1143000">
              <a:buFont typeface="Arial" panose="020B0604020202020204" pitchFamily="34" charset="0"/>
              <a:buChar char="•"/>
            </a:pPr>
            <a:r>
              <a:rPr lang="en-US" sz="2900" dirty="0"/>
              <a:t>the range, </a:t>
            </a:r>
          </a:p>
          <a:p>
            <a:pPr lvl="1" defTabSz="1143000">
              <a:buFont typeface="Arial" panose="020B0604020202020204" pitchFamily="34" charset="0"/>
              <a:buChar char="•"/>
            </a:pPr>
            <a:r>
              <a:rPr lang="en-US" sz="2900" dirty="0"/>
              <a:t>variance, and</a:t>
            </a:r>
          </a:p>
          <a:p>
            <a:pPr lvl="1" defTabSz="1143000">
              <a:buFont typeface="Arial" panose="020B0604020202020204" pitchFamily="34" charset="0"/>
              <a:buChar char="•"/>
            </a:pPr>
            <a:r>
              <a:rPr lang="en-US" sz="2900" dirty="0"/>
              <a:t>standard deviation</a:t>
            </a:r>
          </a:p>
          <a:p>
            <a:pPr marL="0" indent="0" defTabSz="1143000">
              <a:buNone/>
            </a:pPr>
            <a:endParaRPr lang="en-US" dirty="0"/>
          </a:p>
        </p:txBody>
      </p:sp>
      <p:sp>
        <p:nvSpPr>
          <p:cNvPr id="7" name="Slide Number Placeholder 6"/>
          <p:cNvSpPr>
            <a:spLocks noGrp="1"/>
          </p:cNvSpPr>
          <p:nvPr>
            <p:ph type="sldNum" sz="quarter" idx="12"/>
          </p:nvPr>
        </p:nvSpPr>
        <p:spPr/>
        <p:txBody>
          <a:bodyPr/>
          <a:lstStyle/>
          <a:p>
            <a:r>
              <a:rPr lang="en-US"/>
              <a:t>3-</a:t>
            </a:r>
            <a:fld id="{F38DF745-7D3F-47F4-83A3-874385CFAA69}" type="slidenum">
              <a:rPr lang="en-US" smtClean="0"/>
              <a:pPr/>
              <a:t>62</a:t>
            </a:fld>
            <a:endParaRPr lang="en-US" dirty="0"/>
          </a:p>
        </p:txBody>
      </p:sp>
    </p:spTree>
    <p:extLst>
      <p:ext uri="{BB962C8B-B14F-4D97-AF65-F5344CB8AC3E}">
        <p14:creationId xmlns:p14="http://schemas.microsoft.com/office/powerpoint/2010/main" val="11614164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 of Location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sz="3200" dirty="0"/>
              <a:t>We begin by discussing measures of location. </a:t>
            </a:r>
          </a:p>
          <a:p>
            <a:r>
              <a:rPr lang="en-US" sz="3200" dirty="0"/>
              <a:t>The farthest one can reduce a set of data, and still retain any information at all, is to summarize the data with a single value. </a:t>
            </a:r>
          </a:p>
          <a:p>
            <a:r>
              <a:rPr lang="en-US" sz="3200" b="1" cap="small" dirty="0">
                <a:hlinkClick r:id="rId3"/>
              </a:rPr>
              <a:t>Measures of location</a:t>
            </a:r>
            <a:r>
              <a:rPr lang="en-US" sz="3200" dirty="0"/>
              <a:t> do just that: </a:t>
            </a:r>
          </a:p>
          <a:p>
            <a:r>
              <a:rPr lang="en-US" sz="3200" dirty="0"/>
              <a:t>They try to capture with a single number what is typical of the data. What single number is most representative of an entire list of numbers? </a:t>
            </a:r>
          </a:p>
        </p:txBody>
      </p:sp>
      <p:sp>
        <p:nvSpPr>
          <p:cNvPr id="7" name="Slide Number Placeholder 6"/>
          <p:cNvSpPr>
            <a:spLocks noGrp="1"/>
          </p:cNvSpPr>
          <p:nvPr>
            <p:ph type="sldNum" sz="quarter" idx="12"/>
          </p:nvPr>
        </p:nvSpPr>
        <p:spPr/>
        <p:txBody>
          <a:bodyPr/>
          <a:lstStyle/>
          <a:p>
            <a:r>
              <a:rPr lang="en-US"/>
              <a:t>3-</a:t>
            </a:r>
            <a:fld id="{F38DF745-7D3F-47F4-83A3-874385CFAA69}" type="slidenum">
              <a:rPr lang="en-US" smtClean="0"/>
              <a:pPr/>
              <a:t>63</a:t>
            </a:fld>
            <a:endParaRPr lang="en-US" dirty="0"/>
          </a:p>
        </p:txBody>
      </p:sp>
    </p:spTree>
    <p:extLst>
      <p:ext uri="{BB962C8B-B14F-4D97-AF65-F5344CB8AC3E}">
        <p14:creationId xmlns:p14="http://schemas.microsoft.com/office/powerpoint/2010/main" val="36032666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 of Location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sz="3200" dirty="0"/>
              <a:t>There is not just one measure of location; in fact, there are many. </a:t>
            </a:r>
          </a:p>
          <a:p>
            <a:r>
              <a:rPr lang="en-US" sz="3200" dirty="0"/>
              <a:t>We will consider five: </a:t>
            </a:r>
          </a:p>
          <a:p>
            <a:pPr marL="514350" indent="-514350">
              <a:buFont typeface="+mj-lt"/>
              <a:buAutoNum type="arabicPeriod"/>
            </a:pPr>
            <a:r>
              <a:rPr lang="en-US" sz="3200" dirty="0"/>
              <a:t>the arithmetic mean, </a:t>
            </a:r>
          </a:p>
          <a:p>
            <a:pPr marL="514350" indent="-514350">
              <a:buFont typeface="+mj-lt"/>
              <a:buAutoNum type="arabicPeriod"/>
            </a:pPr>
            <a:r>
              <a:rPr lang="en-US" sz="3200" dirty="0"/>
              <a:t>the median, </a:t>
            </a:r>
          </a:p>
          <a:p>
            <a:pPr marL="514350" indent="-514350">
              <a:buFont typeface="+mj-lt"/>
              <a:buAutoNum type="arabicPeriod"/>
            </a:pPr>
            <a:r>
              <a:rPr lang="en-US" sz="3200" dirty="0"/>
              <a:t>the mode, </a:t>
            </a:r>
          </a:p>
          <a:p>
            <a:pPr marL="514350" indent="-514350">
              <a:buFont typeface="+mj-lt"/>
              <a:buAutoNum type="arabicPeriod"/>
            </a:pPr>
            <a:r>
              <a:rPr lang="en-US" sz="3200" dirty="0"/>
              <a:t>the weighted mean, and </a:t>
            </a:r>
          </a:p>
          <a:p>
            <a:pPr marL="514350" indent="-514350">
              <a:buFont typeface="+mj-lt"/>
              <a:buAutoNum type="arabicPeriod"/>
            </a:pPr>
            <a:r>
              <a:rPr lang="en-US" sz="3200" dirty="0"/>
              <a:t>the geometric mean. </a:t>
            </a:r>
          </a:p>
        </p:txBody>
      </p:sp>
      <p:sp>
        <p:nvSpPr>
          <p:cNvPr id="7" name="Slide Number Placeholder 6"/>
          <p:cNvSpPr>
            <a:spLocks noGrp="1"/>
          </p:cNvSpPr>
          <p:nvPr>
            <p:ph type="sldNum" sz="quarter" idx="12"/>
          </p:nvPr>
        </p:nvSpPr>
        <p:spPr/>
        <p:txBody>
          <a:bodyPr/>
          <a:lstStyle/>
          <a:p>
            <a:r>
              <a:rPr lang="en-US"/>
              <a:t>3-</a:t>
            </a:r>
            <a:fld id="{F38DF745-7D3F-47F4-83A3-874385CFAA69}" type="slidenum">
              <a:rPr lang="en-US" smtClean="0"/>
              <a:pPr/>
              <a:t>64</a:t>
            </a:fld>
            <a:endParaRPr lang="en-US" dirty="0"/>
          </a:p>
        </p:txBody>
      </p:sp>
    </p:spTree>
    <p:extLst>
      <p:ext uri="{BB962C8B-B14F-4D97-AF65-F5344CB8AC3E}">
        <p14:creationId xmlns:p14="http://schemas.microsoft.com/office/powerpoint/2010/main" val="39393146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 of Location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sz="3200" dirty="0"/>
              <a:t>The arithmetic mean is the most widely used and widely reported measure of location. </a:t>
            </a:r>
          </a:p>
          <a:p>
            <a:r>
              <a:rPr lang="en-US" sz="3200" dirty="0"/>
              <a:t>We study the mean as both</a:t>
            </a:r>
          </a:p>
          <a:p>
            <a:pPr marL="788670" lvl="1" indent="-514350">
              <a:buFont typeface="+mj-lt"/>
              <a:buAutoNum type="arabicPeriod"/>
            </a:pPr>
            <a:r>
              <a:rPr lang="en-US" sz="3200" dirty="0"/>
              <a:t> a population parameter and</a:t>
            </a:r>
          </a:p>
          <a:p>
            <a:pPr marL="788670" lvl="1" indent="-514350">
              <a:buFont typeface="+mj-lt"/>
              <a:buAutoNum type="arabicPeriod"/>
            </a:pPr>
            <a:r>
              <a:rPr lang="en-US" sz="3200" dirty="0"/>
              <a:t> a sample statistic.</a:t>
            </a:r>
          </a:p>
        </p:txBody>
      </p:sp>
      <p:sp>
        <p:nvSpPr>
          <p:cNvPr id="7" name="Slide Number Placeholder 6"/>
          <p:cNvSpPr>
            <a:spLocks noGrp="1"/>
          </p:cNvSpPr>
          <p:nvPr>
            <p:ph type="sldNum" sz="quarter" idx="12"/>
          </p:nvPr>
        </p:nvSpPr>
        <p:spPr/>
        <p:txBody>
          <a:bodyPr/>
          <a:lstStyle/>
          <a:p>
            <a:r>
              <a:rPr lang="en-US"/>
              <a:t>3-</a:t>
            </a:r>
            <a:fld id="{F38DF745-7D3F-47F4-83A3-874385CFAA69}" type="slidenum">
              <a:rPr lang="en-US" smtClean="0"/>
              <a:pPr/>
              <a:t>65</a:t>
            </a:fld>
            <a:endParaRPr lang="en-US" dirty="0"/>
          </a:p>
        </p:txBody>
      </p:sp>
    </p:spTree>
    <p:extLst>
      <p:ext uri="{BB962C8B-B14F-4D97-AF65-F5344CB8AC3E}">
        <p14:creationId xmlns:p14="http://schemas.microsoft.com/office/powerpoint/2010/main" val="2974913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9A2EFAC-5B8D-4383-AE21-8EB20717B4EA}"/>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6325253F-D105-4531-92BF-9C743CFCF2C9}"/>
              </a:ext>
            </a:extLst>
          </p:cNvPr>
          <p:cNvSpPr>
            <a:spLocks noGrp="1"/>
          </p:cNvSpPr>
          <p:nvPr>
            <p:ph type="sldNum" sz="quarter" idx="12"/>
          </p:nvPr>
        </p:nvSpPr>
        <p:spPr/>
        <p:txBody>
          <a:bodyPr/>
          <a:lstStyle/>
          <a:p>
            <a:r>
              <a:rPr lang="en-US"/>
              <a:t>3-</a:t>
            </a:r>
            <a:fld id="{F38DF745-7D3F-47F4-83A3-874385CFAA69}" type="slidenum">
              <a:rPr lang="en-US" smtClean="0"/>
              <a:pPr/>
              <a:t>66</a:t>
            </a:fld>
            <a:endParaRPr lang="en-US" dirty="0"/>
          </a:p>
        </p:txBody>
      </p:sp>
      <p:graphicFrame>
        <p:nvGraphicFramePr>
          <p:cNvPr id="6" name="Content Placeholder 5">
            <a:extLst>
              <a:ext uri="{FF2B5EF4-FFF2-40B4-BE49-F238E27FC236}">
                <a16:creationId xmlns:a16="http://schemas.microsoft.com/office/drawing/2014/main" id="{33EEBB77-8654-4CEB-AD74-5613B6FBE5E4}"/>
              </a:ext>
            </a:extLst>
          </p:cNvPr>
          <p:cNvGraphicFramePr>
            <a:graphicFrameLocks noGrp="1"/>
          </p:cNvGraphicFramePr>
          <p:nvPr>
            <p:ph sz="quarter" idx="1"/>
          </p:nvPr>
        </p:nvGraphicFramePr>
        <p:xfrm>
          <a:off x="457200" y="1219200"/>
          <a:ext cx="8458201" cy="5137152"/>
        </p:xfrm>
        <a:graphic>
          <a:graphicData uri="http://schemas.openxmlformats.org/drawingml/2006/table">
            <a:tbl>
              <a:tblPr/>
              <a:tblGrid>
                <a:gridCol w="3132667">
                  <a:extLst>
                    <a:ext uri="{9D8B030D-6E8A-4147-A177-3AD203B41FA5}">
                      <a16:colId xmlns:a16="http://schemas.microsoft.com/office/drawing/2014/main" val="3647996326"/>
                    </a:ext>
                  </a:extLst>
                </a:gridCol>
                <a:gridCol w="2192867">
                  <a:extLst>
                    <a:ext uri="{9D8B030D-6E8A-4147-A177-3AD203B41FA5}">
                      <a16:colId xmlns:a16="http://schemas.microsoft.com/office/drawing/2014/main" val="2585360098"/>
                    </a:ext>
                  </a:extLst>
                </a:gridCol>
                <a:gridCol w="3132667">
                  <a:extLst>
                    <a:ext uri="{9D8B030D-6E8A-4147-A177-3AD203B41FA5}">
                      <a16:colId xmlns:a16="http://schemas.microsoft.com/office/drawing/2014/main" val="2687409216"/>
                    </a:ext>
                  </a:extLst>
                </a:gridCol>
              </a:tblGrid>
              <a:tr h="375702">
                <a:tc>
                  <a:txBody>
                    <a:bodyPr/>
                    <a:lstStyle/>
                    <a:p>
                      <a:pPr fontAlgn="base"/>
                      <a:r>
                        <a:rPr lang="en-US" sz="1700" b="1">
                          <a:effectLst/>
                          <a:latin typeface="inherit"/>
                        </a:rPr>
                        <a:t>SYMBOL</a:t>
                      </a:r>
                      <a:endParaRPr lang="en-US" sz="1700">
                        <a:effectLst/>
                      </a:endParaRPr>
                    </a:p>
                  </a:txBody>
                  <a:tcPr marL="147377" marR="73688" marT="73688" marB="22107" anchor="ctr">
                    <a:lnL>
                      <a:noFill/>
                    </a:lnL>
                    <a:lnR>
                      <a:noFill/>
                    </a:lnR>
                    <a:lnT>
                      <a:noFill/>
                    </a:lnT>
                    <a:lnB w="7620" cap="flat" cmpd="sng" algn="ctr">
                      <a:solidFill>
                        <a:srgbClr val="000000"/>
                      </a:solidFill>
                      <a:prstDash val="solid"/>
                      <a:round/>
                      <a:headEnd type="none" w="med" len="med"/>
                      <a:tailEnd type="none" w="med" len="med"/>
                    </a:lnB>
                  </a:tcPr>
                </a:tc>
                <a:tc>
                  <a:txBody>
                    <a:bodyPr/>
                    <a:lstStyle/>
                    <a:p>
                      <a:pPr fontAlgn="base"/>
                      <a:r>
                        <a:rPr lang="en-US" sz="1700" b="1">
                          <a:effectLst/>
                          <a:latin typeface="inherit"/>
                        </a:rPr>
                        <a:t>MEANING</a:t>
                      </a:r>
                      <a:endParaRPr lang="en-US" sz="1700">
                        <a:effectLst/>
                      </a:endParaRPr>
                    </a:p>
                  </a:txBody>
                  <a:tcPr marL="73688" marR="73688" marT="73688" marB="22107" anchor="ctr">
                    <a:lnL>
                      <a:noFill/>
                    </a:lnL>
                    <a:lnR>
                      <a:noFill/>
                    </a:lnR>
                    <a:lnT>
                      <a:noFill/>
                    </a:lnT>
                    <a:lnB w="7620" cap="flat" cmpd="sng" algn="ctr">
                      <a:solidFill>
                        <a:srgbClr val="000000"/>
                      </a:solidFill>
                      <a:prstDash val="solid"/>
                      <a:round/>
                      <a:headEnd type="none" w="med" len="med"/>
                      <a:tailEnd type="none" w="med" len="med"/>
                    </a:lnB>
                  </a:tcPr>
                </a:tc>
                <a:tc>
                  <a:txBody>
                    <a:bodyPr/>
                    <a:lstStyle/>
                    <a:p>
                      <a:pPr fontAlgn="base"/>
                      <a:r>
                        <a:rPr lang="en-US" sz="1700" b="1">
                          <a:effectLst/>
                          <a:latin typeface="inherit"/>
                        </a:rPr>
                        <a:t>PRONUNCIATION</a:t>
                      </a:r>
                      <a:endParaRPr lang="en-US" sz="1700">
                        <a:effectLst/>
                      </a:endParaRPr>
                    </a:p>
                  </a:txBody>
                  <a:tcPr marL="73688" marR="147377" marT="73688" marB="22107" anchor="ctr">
                    <a:lnL>
                      <a:noFill/>
                    </a:lnL>
                    <a:lnR>
                      <a:noFill/>
                    </a:lnR>
                    <a:lnT>
                      <a:noFill/>
                    </a:lnT>
                    <a:lnB w="762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2718669"/>
                  </a:ext>
                </a:extLst>
              </a:tr>
              <a:tr h="375702">
                <a:tc>
                  <a:txBody>
                    <a:bodyPr/>
                    <a:lstStyle/>
                    <a:p>
                      <a:pPr fontAlgn="base"/>
                      <a:r>
                        <a:rPr lang="el-GR" sz="1700">
                          <a:effectLst/>
                        </a:rPr>
                        <a:t>μ</a:t>
                      </a:r>
                    </a:p>
                  </a:txBody>
                  <a:tcPr marL="147377" marR="73688" marT="73688" marB="22107" anchor="ctr">
                    <a:lnL>
                      <a:noFill/>
                    </a:lnL>
                    <a:lnR>
                      <a:noFill/>
                    </a:lnR>
                    <a:lnT w="7620" cap="flat" cmpd="sng" algn="ctr">
                      <a:solidFill>
                        <a:srgbClr val="000000"/>
                      </a:solidFill>
                      <a:prstDash val="solid"/>
                      <a:round/>
                      <a:headEnd type="none" w="med" len="med"/>
                      <a:tailEnd type="none" w="med" len="med"/>
                    </a:lnT>
                    <a:lnB>
                      <a:noFill/>
                    </a:lnB>
                  </a:tcPr>
                </a:tc>
                <a:tc>
                  <a:txBody>
                    <a:bodyPr/>
                    <a:lstStyle/>
                    <a:p>
                      <a:pPr fontAlgn="base"/>
                      <a:r>
                        <a:rPr lang="en-US" sz="1700">
                          <a:effectLst/>
                        </a:rPr>
                        <a:t>Population mean</a:t>
                      </a:r>
                    </a:p>
                  </a:txBody>
                  <a:tcPr marL="73688" marR="73688" marT="73688" marB="22107" anchor="ctr">
                    <a:lnL>
                      <a:noFill/>
                    </a:lnL>
                    <a:lnR>
                      <a:noFill/>
                    </a:lnR>
                    <a:lnT w="7620" cap="flat" cmpd="sng" algn="ctr">
                      <a:solidFill>
                        <a:srgbClr val="000000"/>
                      </a:solidFill>
                      <a:prstDash val="solid"/>
                      <a:round/>
                      <a:headEnd type="none" w="med" len="med"/>
                      <a:tailEnd type="none" w="med" len="med"/>
                    </a:lnT>
                    <a:lnB>
                      <a:noFill/>
                    </a:lnB>
                  </a:tcPr>
                </a:tc>
                <a:tc>
                  <a:txBody>
                    <a:bodyPr/>
                    <a:lstStyle/>
                    <a:p>
                      <a:pPr fontAlgn="base"/>
                      <a:r>
                        <a:rPr lang="en-US" sz="1700" i="1">
                          <a:effectLst/>
                          <a:latin typeface="inherit"/>
                        </a:rPr>
                        <a:t>mu</a:t>
                      </a:r>
                      <a:endParaRPr lang="en-US" sz="1700">
                        <a:effectLst/>
                      </a:endParaRPr>
                    </a:p>
                  </a:txBody>
                  <a:tcPr marL="73688" marR="147377" marT="73688" marB="22107" anchor="ctr">
                    <a:lnL>
                      <a:noFill/>
                    </a:lnL>
                    <a:lnR>
                      <a:noFill/>
                    </a:lnR>
                    <a:lnT w="762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90324694"/>
                  </a:ext>
                </a:extLst>
              </a:tr>
              <a:tr h="375702">
                <a:tc>
                  <a:txBody>
                    <a:bodyPr/>
                    <a:lstStyle/>
                    <a:p>
                      <a:pPr fontAlgn="base"/>
                      <a:r>
                        <a:rPr lang="en-US" sz="1700">
                          <a:effectLst/>
                        </a:rPr>
                        <a:t>∑</a:t>
                      </a:r>
                    </a:p>
                  </a:txBody>
                  <a:tcPr marL="147377" marR="73688" marT="73688" marB="22107" anchor="ctr">
                    <a:lnL>
                      <a:noFill/>
                    </a:lnL>
                    <a:lnR>
                      <a:noFill/>
                    </a:lnR>
                    <a:lnT>
                      <a:noFill/>
                    </a:lnT>
                    <a:lnB>
                      <a:noFill/>
                    </a:lnB>
                  </a:tcPr>
                </a:tc>
                <a:tc>
                  <a:txBody>
                    <a:bodyPr/>
                    <a:lstStyle/>
                    <a:p>
                      <a:pPr fontAlgn="base"/>
                      <a:r>
                        <a:rPr lang="en-US" sz="1700">
                          <a:effectLst/>
                        </a:rPr>
                        <a:t>Operation of adding</a:t>
                      </a:r>
                    </a:p>
                  </a:txBody>
                  <a:tcPr marL="73688" marR="73688" marT="73688" marB="22107" anchor="ctr">
                    <a:lnL>
                      <a:noFill/>
                    </a:lnL>
                    <a:lnR>
                      <a:noFill/>
                    </a:lnR>
                    <a:lnT>
                      <a:noFill/>
                    </a:lnT>
                    <a:lnB>
                      <a:noFill/>
                    </a:lnB>
                  </a:tcPr>
                </a:tc>
                <a:tc>
                  <a:txBody>
                    <a:bodyPr/>
                    <a:lstStyle/>
                    <a:p>
                      <a:pPr fontAlgn="base"/>
                      <a:r>
                        <a:rPr lang="en-US" sz="1700" i="1">
                          <a:effectLst/>
                          <a:latin typeface="inherit"/>
                        </a:rPr>
                        <a:t>sigma</a:t>
                      </a:r>
                      <a:endParaRPr lang="en-US" sz="1700">
                        <a:effectLst/>
                      </a:endParaRPr>
                    </a:p>
                  </a:txBody>
                  <a:tcPr marL="73688" marR="147377" marT="73688" marB="22107" anchor="ctr">
                    <a:lnL>
                      <a:noFill/>
                    </a:lnL>
                    <a:lnR>
                      <a:noFill/>
                    </a:lnR>
                    <a:lnT>
                      <a:noFill/>
                    </a:lnT>
                    <a:lnB>
                      <a:noFill/>
                    </a:lnB>
                  </a:tcPr>
                </a:tc>
                <a:extLst>
                  <a:ext uri="{0D108BD9-81ED-4DB2-BD59-A6C34878D82A}">
                    <a16:rowId xmlns:a16="http://schemas.microsoft.com/office/drawing/2014/main" val="3014290551"/>
                  </a:ext>
                </a:extLst>
              </a:tr>
              <a:tr h="651729">
                <a:tc>
                  <a:txBody>
                    <a:bodyPr/>
                    <a:lstStyle/>
                    <a:p>
                      <a:pPr fontAlgn="base"/>
                      <a:r>
                        <a:rPr lang="en-US" sz="1700">
                          <a:effectLst/>
                        </a:rPr>
                        <a:t>∑</a:t>
                      </a:r>
                      <a:r>
                        <a:rPr lang="en-US" sz="1700" i="1">
                          <a:effectLst/>
                          <a:latin typeface="inherit"/>
                        </a:rPr>
                        <a:t>x</a:t>
                      </a:r>
                      <a:endParaRPr lang="en-US" sz="1700">
                        <a:effectLst/>
                      </a:endParaRPr>
                    </a:p>
                  </a:txBody>
                  <a:tcPr marL="147377" marR="73688" marT="73688" marB="22107" anchor="ctr">
                    <a:lnL>
                      <a:noFill/>
                    </a:lnL>
                    <a:lnR>
                      <a:noFill/>
                    </a:lnR>
                    <a:lnT>
                      <a:noFill/>
                    </a:lnT>
                    <a:lnB>
                      <a:noFill/>
                    </a:lnB>
                  </a:tcPr>
                </a:tc>
                <a:tc>
                  <a:txBody>
                    <a:bodyPr/>
                    <a:lstStyle/>
                    <a:p>
                      <a:pPr fontAlgn="base"/>
                      <a:r>
                        <a:rPr lang="en-US" sz="1700">
                          <a:effectLst/>
                        </a:rPr>
                        <a:t>Adding a group of values</a:t>
                      </a:r>
                    </a:p>
                  </a:txBody>
                  <a:tcPr marL="73688" marR="73688" marT="73688" marB="22107" anchor="ctr">
                    <a:lnL>
                      <a:noFill/>
                    </a:lnL>
                    <a:lnR>
                      <a:noFill/>
                    </a:lnR>
                    <a:lnT>
                      <a:noFill/>
                    </a:lnT>
                    <a:lnB>
                      <a:noFill/>
                    </a:lnB>
                  </a:tcPr>
                </a:tc>
                <a:tc>
                  <a:txBody>
                    <a:bodyPr/>
                    <a:lstStyle/>
                    <a:p>
                      <a:pPr fontAlgn="base"/>
                      <a:r>
                        <a:rPr lang="en-US" sz="1700" i="1">
                          <a:effectLst/>
                          <a:latin typeface="inherit"/>
                        </a:rPr>
                        <a:t>sigma x</a:t>
                      </a:r>
                      <a:endParaRPr lang="en-US" sz="1700">
                        <a:effectLst/>
                      </a:endParaRPr>
                    </a:p>
                  </a:txBody>
                  <a:tcPr marL="73688" marR="147377" marT="73688" marB="22107" anchor="ctr">
                    <a:lnL>
                      <a:noFill/>
                    </a:lnL>
                    <a:lnR>
                      <a:noFill/>
                    </a:lnR>
                    <a:lnT>
                      <a:noFill/>
                    </a:lnT>
                    <a:lnB>
                      <a:noFill/>
                    </a:lnB>
                  </a:tcPr>
                </a:tc>
                <a:extLst>
                  <a:ext uri="{0D108BD9-81ED-4DB2-BD59-A6C34878D82A}">
                    <a16:rowId xmlns:a16="http://schemas.microsoft.com/office/drawing/2014/main" val="4154468530"/>
                  </a:ext>
                </a:extLst>
              </a:tr>
              <a:tr h="375702">
                <a:tc>
                  <a:txBody>
                    <a:bodyPr/>
                    <a:lstStyle/>
                    <a:p>
                      <a:pPr fontAlgn="base"/>
                      <a:r>
                        <a:rPr lang="en-US" sz="1700" b="0" i="0" u="none" strike="noStrike">
                          <a:effectLst/>
                          <a:latin typeface="MathJax_Math-italic"/>
                        </a:rPr>
                        <a:t>x</a:t>
                      </a:r>
                      <a:r>
                        <a:rPr lang="en-US" sz="1700" b="0" i="0" u="none" strike="noStrike">
                          <a:effectLst/>
                          <a:latin typeface="MathJax_Main"/>
                        </a:rPr>
                        <a:t>¯</a:t>
                      </a:r>
                      <a:r>
                        <a:rPr lang="en-US" sz="1700" b="0" i="0" u="none" strike="noStrike">
                          <a:effectLst/>
                          <a:latin typeface="inherit"/>
                        </a:rPr>
                        <a:t>x¯</a:t>
                      </a:r>
                      <a:endParaRPr lang="en-US" sz="1700">
                        <a:effectLst/>
                      </a:endParaRPr>
                    </a:p>
                  </a:txBody>
                  <a:tcPr marL="147377" marR="73688" marT="73688" marB="22107" anchor="ctr">
                    <a:lnL>
                      <a:noFill/>
                    </a:lnL>
                    <a:lnR>
                      <a:noFill/>
                    </a:lnR>
                    <a:lnT>
                      <a:noFill/>
                    </a:lnT>
                    <a:lnB>
                      <a:noFill/>
                    </a:lnB>
                  </a:tcPr>
                </a:tc>
                <a:tc>
                  <a:txBody>
                    <a:bodyPr/>
                    <a:lstStyle/>
                    <a:p>
                      <a:pPr fontAlgn="base"/>
                      <a:r>
                        <a:rPr lang="en-US" sz="1700">
                          <a:effectLst/>
                        </a:rPr>
                        <a:t>Sample mean</a:t>
                      </a:r>
                    </a:p>
                  </a:txBody>
                  <a:tcPr marL="73688" marR="73688" marT="73688" marB="22107" anchor="ctr">
                    <a:lnL>
                      <a:noFill/>
                    </a:lnL>
                    <a:lnR>
                      <a:noFill/>
                    </a:lnR>
                    <a:lnT>
                      <a:noFill/>
                    </a:lnT>
                    <a:lnB>
                      <a:noFill/>
                    </a:lnB>
                  </a:tcPr>
                </a:tc>
                <a:tc>
                  <a:txBody>
                    <a:bodyPr/>
                    <a:lstStyle/>
                    <a:p>
                      <a:pPr fontAlgn="base"/>
                      <a:r>
                        <a:rPr lang="en-US" sz="1700" i="1">
                          <a:effectLst/>
                          <a:latin typeface="inherit"/>
                        </a:rPr>
                        <a:t>x bar</a:t>
                      </a:r>
                      <a:endParaRPr lang="en-US" sz="1700">
                        <a:effectLst/>
                      </a:endParaRPr>
                    </a:p>
                  </a:txBody>
                  <a:tcPr marL="73688" marR="147377" marT="73688" marB="22107" anchor="ctr">
                    <a:lnL>
                      <a:noFill/>
                    </a:lnL>
                    <a:lnR>
                      <a:noFill/>
                    </a:lnR>
                    <a:lnT>
                      <a:noFill/>
                    </a:lnT>
                    <a:lnB>
                      <a:noFill/>
                    </a:lnB>
                  </a:tcPr>
                </a:tc>
                <a:extLst>
                  <a:ext uri="{0D108BD9-81ED-4DB2-BD59-A6C34878D82A}">
                    <a16:rowId xmlns:a16="http://schemas.microsoft.com/office/drawing/2014/main" val="3444355863"/>
                  </a:ext>
                </a:extLst>
              </a:tr>
              <a:tr h="375702">
                <a:tc>
                  <a:txBody>
                    <a:bodyPr/>
                    <a:lstStyle/>
                    <a:p>
                      <a:pPr fontAlgn="base"/>
                      <a:r>
                        <a:rPr lang="en-US" sz="1700" b="0" i="0" u="none" strike="noStrike">
                          <a:effectLst/>
                          <a:latin typeface="MathJax_Math-italic"/>
                        </a:rPr>
                        <a:t>x</a:t>
                      </a:r>
                      <a:r>
                        <a:rPr lang="en-US" sz="1700" b="0" i="0" u="none" strike="noStrike">
                          <a:effectLst/>
                          <a:latin typeface="MathJax_Main"/>
                        </a:rPr>
                        <a:t>¯</a:t>
                      </a:r>
                      <a:r>
                        <a:rPr lang="en-US" sz="1700" b="0" i="0" u="none" strike="noStrike">
                          <a:effectLst/>
                          <a:latin typeface="MathJax_Math-italic"/>
                        </a:rPr>
                        <a:t>w</a:t>
                      </a:r>
                      <a:r>
                        <a:rPr lang="en-US" sz="1700" b="0" i="0" u="none" strike="noStrike">
                          <a:effectLst/>
                          <a:latin typeface="inherit"/>
                        </a:rPr>
                        <a:t>x¯w</a:t>
                      </a:r>
                      <a:endParaRPr lang="en-US" sz="1700">
                        <a:effectLst/>
                      </a:endParaRPr>
                    </a:p>
                  </a:txBody>
                  <a:tcPr marL="147377" marR="73688" marT="73688" marB="22107" anchor="ctr">
                    <a:lnL>
                      <a:noFill/>
                    </a:lnL>
                    <a:lnR>
                      <a:noFill/>
                    </a:lnR>
                    <a:lnT>
                      <a:noFill/>
                    </a:lnT>
                    <a:lnB>
                      <a:noFill/>
                    </a:lnB>
                  </a:tcPr>
                </a:tc>
                <a:tc>
                  <a:txBody>
                    <a:bodyPr/>
                    <a:lstStyle/>
                    <a:p>
                      <a:pPr fontAlgn="base"/>
                      <a:r>
                        <a:rPr lang="en-US" sz="1700">
                          <a:effectLst/>
                        </a:rPr>
                        <a:t>Weighted mean</a:t>
                      </a:r>
                    </a:p>
                  </a:txBody>
                  <a:tcPr marL="73688" marR="73688" marT="73688" marB="22107" anchor="ctr">
                    <a:lnL>
                      <a:noFill/>
                    </a:lnL>
                    <a:lnR>
                      <a:noFill/>
                    </a:lnR>
                    <a:lnT>
                      <a:noFill/>
                    </a:lnT>
                    <a:lnB>
                      <a:noFill/>
                    </a:lnB>
                  </a:tcPr>
                </a:tc>
                <a:tc>
                  <a:txBody>
                    <a:bodyPr/>
                    <a:lstStyle/>
                    <a:p>
                      <a:pPr fontAlgn="base"/>
                      <a:r>
                        <a:rPr lang="en-US" sz="1700" i="1">
                          <a:effectLst/>
                          <a:latin typeface="inherit"/>
                        </a:rPr>
                        <a:t>x bar sub w</a:t>
                      </a:r>
                      <a:endParaRPr lang="en-US" sz="1700">
                        <a:effectLst/>
                      </a:endParaRPr>
                    </a:p>
                  </a:txBody>
                  <a:tcPr marL="73688" marR="147377" marT="73688" marB="22107" anchor="ctr">
                    <a:lnL>
                      <a:noFill/>
                    </a:lnL>
                    <a:lnR>
                      <a:noFill/>
                    </a:lnR>
                    <a:lnT>
                      <a:noFill/>
                    </a:lnT>
                    <a:lnB>
                      <a:noFill/>
                    </a:lnB>
                  </a:tcPr>
                </a:tc>
                <a:extLst>
                  <a:ext uri="{0D108BD9-81ED-4DB2-BD59-A6C34878D82A}">
                    <a16:rowId xmlns:a16="http://schemas.microsoft.com/office/drawing/2014/main" val="3220660464"/>
                  </a:ext>
                </a:extLst>
              </a:tr>
              <a:tr h="375702">
                <a:tc>
                  <a:txBody>
                    <a:bodyPr/>
                    <a:lstStyle/>
                    <a:p>
                      <a:pPr fontAlgn="base"/>
                      <a:r>
                        <a:rPr lang="en-US" sz="1700" i="1">
                          <a:effectLst/>
                          <a:latin typeface="inherit"/>
                        </a:rPr>
                        <a:t>GM</a:t>
                      </a:r>
                      <a:endParaRPr lang="en-US" sz="1700">
                        <a:effectLst/>
                      </a:endParaRPr>
                    </a:p>
                  </a:txBody>
                  <a:tcPr marL="147377" marR="73688" marT="73688" marB="22107" anchor="ctr">
                    <a:lnL>
                      <a:noFill/>
                    </a:lnL>
                    <a:lnR>
                      <a:noFill/>
                    </a:lnR>
                    <a:lnT>
                      <a:noFill/>
                    </a:lnT>
                    <a:lnB>
                      <a:noFill/>
                    </a:lnB>
                  </a:tcPr>
                </a:tc>
                <a:tc>
                  <a:txBody>
                    <a:bodyPr/>
                    <a:lstStyle/>
                    <a:p>
                      <a:pPr fontAlgn="base"/>
                      <a:r>
                        <a:rPr lang="en-US" sz="1700">
                          <a:effectLst/>
                        </a:rPr>
                        <a:t>Geometric mean</a:t>
                      </a:r>
                    </a:p>
                  </a:txBody>
                  <a:tcPr marL="73688" marR="73688" marT="73688" marB="22107" anchor="ctr">
                    <a:lnL>
                      <a:noFill/>
                    </a:lnL>
                    <a:lnR>
                      <a:noFill/>
                    </a:lnR>
                    <a:lnT>
                      <a:noFill/>
                    </a:lnT>
                    <a:lnB>
                      <a:noFill/>
                    </a:lnB>
                  </a:tcPr>
                </a:tc>
                <a:tc>
                  <a:txBody>
                    <a:bodyPr/>
                    <a:lstStyle/>
                    <a:p>
                      <a:pPr fontAlgn="base"/>
                      <a:r>
                        <a:rPr lang="en-US" sz="1700" i="1">
                          <a:effectLst/>
                          <a:latin typeface="inherit"/>
                        </a:rPr>
                        <a:t>G M</a:t>
                      </a:r>
                      <a:endParaRPr lang="en-US" sz="1700">
                        <a:effectLst/>
                      </a:endParaRPr>
                    </a:p>
                  </a:txBody>
                  <a:tcPr marL="73688" marR="147377" marT="73688" marB="22107" anchor="ctr">
                    <a:lnL>
                      <a:noFill/>
                    </a:lnL>
                    <a:lnR>
                      <a:noFill/>
                    </a:lnR>
                    <a:lnT>
                      <a:noFill/>
                    </a:lnT>
                    <a:lnB>
                      <a:noFill/>
                    </a:lnB>
                  </a:tcPr>
                </a:tc>
                <a:extLst>
                  <a:ext uri="{0D108BD9-81ED-4DB2-BD59-A6C34878D82A}">
                    <a16:rowId xmlns:a16="http://schemas.microsoft.com/office/drawing/2014/main" val="2468419601"/>
                  </a:ext>
                </a:extLst>
              </a:tr>
              <a:tr h="1203780">
                <a:tc>
                  <a:txBody>
                    <a:bodyPr/>
                    <a:lstStyle/>
                    <a:p>
                      <a:pPr fontAlgn="base"/>
                      <a:r>
                        <a:rPr lang="en-US" sz="1700">
                          <a:effectLst/>
                        </a:rPr>
                        <a:t>∑</a:t>
                      </a:r>
                      <a:r>
                        <a:rPr lang="en-US" sz="1700" i="1">
                          <a:effectLst/>
                          <a:latin typeface="inherit"/>
                        </a:rPr>
                        <a:t>fM</a:t>
                      </a:r>
                      <a:endParaRPr lang="en-US" sz="1700">
                        <a:effectLst/>
                      </a:endParaRPr>
                    </a:p>
                  </a:txBody>
                  <a:tcPr marL="147377" marR="73688" marT="73688" marB="22107" anchor="ctr">
                    <a:lnL>
                      <a:noFill/>
                    </a:lnL>
                    <a:lnR>
                      <a:noFill/>
                    </a:lnR>
                    <a:lnT>
                      <a:noFill/>
                    </a:lnT>
                    <a:lnB>
                      <a:noFill/>
                    </a:lnB>
                  </a:tcPr>
                </a:tc>
                <a:tc>
                  <a:txBody>
                    <a:bodyPr/>
                    <a:lstStyle/>
                    <a:p>
                      <a:pPr fontAlgn="base"/>
                      <a:r>
                        <a:rPr lang="en-US" sz="1700">
                          <a:effectLst/>
                        </a:rPr>
                        <a:t>Adding the product of the frequencies and the class midpoints</a:t>
                      </a:r>
                    </a:p>
                  </a:txBody>
                  <a:tcPr marL="73688" marR="73688" marT="73688" marB="22107" anchor="ctr">
                    <a:lnL>
                      <a:noFill/>
                    </a:lnL>
                    <a:lnR>
                      <a:noFill/>
                    </a:lnR>
                    <a:lnT>
                      <a:noFill/>
                    </a:lnT>
                    <a:lnB>
                      <a:noFill/>
                    </a:lnB>
                  </a:tcPr>
                </a:tc>
                <a:tc>
                  <a:txBody>
                    <a:bodyPr/>
                    <a:lstStyle/>
                    <a:p>
                      <a:pPr fontAlgn="base"/>
                      <a:r>
                        <a:rPr lang="en-US" sz="1700" i="1" dirty="0">
                          <a:effectLst/>
                          <a:latin typeface="inherit"/>
                        </a:rPr>
                        <a:t>sigma f M</a:t>
                      </a:r>
                      <a:endParaRPr lang="en-US" sz="1700" dirty="0">
                        <a:effectLst/>
                      </a:endParaRPr>
                    </a:p>
                  </a:txBody>
                  <a:tcPr marL="73688" marR="147377" marT="73688" marB="22107" anchor="ctr">
                    <a:lnL>
                      <a:noFill/>
                    </a:lnL>
                    <a:lnR>
                      <a:noFill/>
                    </a:lnR>
                    <a:lnT>
                      <a:noFill/>
                    </a:lnT>
                    <a:lnB>
                      <a:noFill/>
                    </a:lnB>
                  </a:tcPr>
                </a:tc>
                <a:extLst>
                  <a:ext uri="{0D108BD9-81ED-4DB2-BD59-A6C34878D82A}">
                    <a16:rowId xmlns:a16="http://schemas.microsoft.com/office/drawing/2014/main" val="3436441326"/>
                  </a:ext>
                </a:extLst>
              </a:tr>
              <a:tr h="375702">
                <a:tc>
                  <a:txBody>
                    <a:bodyPr/>
                    <a:lstStyle/>
                    <a:p>
                      <a:pPr fontAlgn="base"/>
                      <a:r>
                        <a:rPr lang="el-GR" sz="1700">
                          <a:effectLst/>
                        </a:rPr>
                        <a:t>σ</a:t>
                      </a:r>
                      <a:r>
                        <a:rPr lang="el-GR" sz="1700" baseline="30000">
                          <a:effectLst/>
                          <a:latin typeface="inherit"/>
                        </a:rPr>
                        <a:t>2</a:t>
                      </a:r>
                      <a:endParaRPr lang="el-GR" sz="1700">
                        <a:effectLst/>
                      </a:endParaRPr>
                    </a:p>
                  </a:txBody>
                  <a:tcPr marL="147377" marR="73688" marT="73688" marB="22107" anchor="ctr">
                    <a:lnL>
                      <a:noFill/>
                    </a:lnL>
                    <a:lnR>
                      <a:noFill/>
                    </a:lnR>
                    <a:lnT>
                      <a:noFill/>
                    </a:lnT>
                    <a:lnB>
                      <a:noFill/>
                    </a:lnB>
                  </a:tcPr>
                </a:tc>
                <a:tc>
                  <a:txBody>
                    <a:bodyPr/>
                    <a:lstStyle/>
                    <a:p>
                      <a:pPr fontAlgn="base"/>
                      <a:r>
                        <a:rPr lang="en-US" sz="1700">
                          <a:effectLst/>
                        </a:rPr>
                        <a:t>Population variance</a:t>
                      </a:r>
                    </a:p>
                  </a:txBody>
                  <a:tcPr marL="73688" marR="73688" marT="73688" marB="22107" anchor="ctr">
                    <a:lnL>
                      <a:noFill/>
                    </a:lnL>
                    <a:lnR>
                      <a:noFill/>
                    </a:lnR>
                    <a:lnT>
                      <a:noFill/>
                    </a:lnT>
                    <a:lnB>
                      <a:noFill/>
                    </a:lnB>
                  </a:tcPr>
                </a:tc>
                <a:tc>
                  <a:txBody>
                    <a:bodyPr/>
                    <a:lstStyle/>
                    <a:p>
                      <a:pPr fontAlgn="base"/>
                      <a:r>
                        <a:rPr lang="en-US" sz="1700" i="1">
                          <a:effectLst/>
                          <a:latin typeface="inherit"/>
                        </a:rPr>
                        <a:t>sigma squared</a:t>
                      </a:r>
                      <a:endParaRPr lang="en-US" sz="1700">
                        <a:effectLst/>
                      </a:endParaRPr>
                    </a:p>
                  </a:txBody>
                  <a:tcPr marL="73688" marR="147377" marT="73688" marB="22107" anchor="ctr">
                    <a:lnL>
                      <a:noFill/>
                    </a:lnL>
                    <a:lnR>
                      <a:noFill/>
                    </a:lnR>
                    <a:lnT>
                      <a:noFill/>
                    </a:lnT>
                    <a:lnB>
                      <a:noFill/>
                    </a:lnB>
                  </a:tcPr>
                </a:tc>
                <a:extLst>
                  <a:ext uri="{0D108BD9-81ED-4DB2-BD59-A6C34878D82A}">
                    <a16:rowId xmlns:a16="http://schemas.microsoft.com/office/drawing/2014/main" val="2960798543"/>
                  </a:ext>
                </a:extLst>
              </a:tr>
              <a:tr h="651729">
                <a:tc>
                  <a:txBody>
                    <a:bodyPr/>
                    <a:lstStyle/>
                    <a:p>
                      <a:pPr fontAlgn="base"/>
                      <a:r>
                        <a:rPr lang="el-GR" sz="1700">
                          <a:effectLst/>
                        </a:rPr>
                        <a:t>σ</a:t>
                      </a:r>
                    </a:p>
                  </a:txBody>
                  <a:tcPr marL="147377" marR="73688" marT="73688" marB="22107" anchor="ctr">
                    <a:lnL>
                      <a:noFill/>
                    </a:lnL>
                    <a:lnR>
                      <a:noFill/>
                    </a:lnR>
                    <a:lnT>
                      <a:noFill/>
                    </a:lnT>
                    <a:lnB>
                      <a:noFill/>
                    </a:lnB>
                  </a:tcPr>
                </a:tc>
                <a:tc>
                  <a:txBody>
                    <a:bodyPr/>
                    <a:lstStyle/>
                    <a:p>
                      <a:pPr fontAlgn="base"/>
                      <a:r>
                        <a:rPr lang="en-US" sz="1700">
                          <a:effectLst/>
                        </a:rPr>
                        <a:t>Population standard deviation</a:t>
                      </a:r>
                    </a:p>
                  </a:txBody>
                  <a:tcPr marL="73688" marR="73688" marT="73688" marB="22107" anchor="ctr">
                    <a:lnL>
                      <a:noFill/>
                    </a:lnL>
                    <a:lnR>
                      <a:noFill/>
                    </a:lnR>
                    <a:lnT>
                      <a:noFill/>
                    </a:lnT>
                    <a:lnB>
                      <a:noFill/>
                    </a:lnB>
                  </a:tcPr>
                </a:tc>
                <a:tc>
                  <a:txBody>
                    <a:bodyPr/>
                    <a:lstStyle/>
                    <a:p>
                      <a:pPr fontAlgn="base"/>
                      <a:r>
                        <a:rPr lang="en-US" sz="1700" i="1" dirty="0">
                          <a:effectLst/>
                          <a:latin typeface="inherit"/>
                        </a:rPr>
                        <a:t>sigma</a:t>
                      </a:r>
                      <a:endParaRPr lang="en-US" sz="1700" dirty="0">
                        <a:effectLst/>
                      </a:endParaRPr>
                    </a:p>
                  </a:txBody>
                  <a:tcPr marL="73688" marR="147377" marT="73688" marB="22107" anchor="ctr">
                    <a:lnL>
                      <a:noFill/>
                    </a:lnL>
                    <a:lnR>
                      <a:noFill/>
                    </a:lnR>
                    <a:lnT>
                      <a:noFill/>
                    </a:lnT>
                    <a:lnB>
                      <a:noFill/>
                    </a:lnB>
                  </a:tcPr>
                </a:tc>
                <a:extLst>
                  <a:ext uri="{0D108BD9-81ED-4DB2-BD59-A6C34878D82A}">
                    <a16:rowId xmlns:a16="http://schemas.microsoft.com/office/drawing/2014/main" val="2122423804"/>
                  </a:ext>
                </a:extLst>
              </a:tr>
            </a:tbl>
          </a:graphicData>
        </a:graphic>
      </p:graphicFrame>
      <p:sp>
        <p:nvSpPr>
          <p:cNvPr id="7" name="Rectangle 1">
            <a:extLst>
              <a:ext uri="{FF2B5EF4-FFF2-40B4-BE49-F238E27FC236}">
                <a16:creationId xmlns:a16="http://schemas.microsoft.com/office/drawing/2014/main" id="{D7A9C2C2-DA35-4B96-B7B4-6365235CFBCC}"/>
              </a:ext>
            </a:extLst>
          </p:cNvPr>
          <p:cNvSpPr>
            <a:spLocks noChangeArrowheads="1"/>
          </p:cNvSpPr>
          <p:nvPr/>
        </p:nvSpPr>
        <p:spPr bwMode="auto">
          <a:xfrm>
            <a:off x="381000" y="381000"/>
            <a:ext cx="914400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14732C"/>
                </a:solidFill>
                <a:effectLst/>
                <a:latin typeface="proximanova"/>
              </a:rPr>
              <a:t>PRONUNCIATION KEY</a:t>
            </a:r>
            <a:endParaRPr kumimoji="0" lang="en-US" altLang="en-US" sz="2400" b="0" i="0" u="none" strike="noStrike" cap="none" normalizeH="0" baseline="0" dirty="0">
              <a:ln>
                <a:noFill/>
              </a:ln>
              <a:solidFill>
                <a:srgbClr val="CF361E"/>
              </a:solidFill>
              <a:effectLst/>
              <a:latin typeface="proximanova"/>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169557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Population Mean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pPr marL="0" indent="0">
              <a:buNone/>
            </a:pPr>
            <a:endParaRPr lang="en-US" dirty="0"/>
          </a:p>
          <a:p>
            <a:endParaRPr lang="en-US" dirty="0"/>
          </a:p>
          <a:p>
            <a:endParaRPr lang="en-US" dirty="0"/>
          </a:p>
          <a:p>
            <a:endParaRPr lang="en-US" dirty="0"/>
          </a:p>
          <a:p>
            <a:endParaRPr lang="en-US" dirty="0"/>
          </a:p>
          <a:p>
            <a:pPr marL="0" indent="0">
              <a:buNone/>
            </a:pPr>
            <a:endParaRPr lang="en-US" dirty="0"/>
          </a:p>
          <a:p>
            <a:pPr>
              <a:spcBef>
                <a:spcPts val="0"/>
              </a:spcBef>
            </a:pPr>
            <a:endParaRPr lang="en-US" dirty="0"/>
          </a:p>
          <a:p>
            <a:pPr>
              <a:spcBef>
                <a:spcPts val="0"/>
              </a:spcBef>
            </a:pPr>
            <a:r>
              <a:rPr lang="en-US" dirty="0"/>
              <a:t>A measurable characteristic of a population is a parameter</a:t>
            </a:r>
          </a:p>
          <a:p>
            <a:endParaRPr lang="en-US" dirty="0"/>
          </a:p>
          <a:p>
            <a:endParaRPr lang="en-US" dirty="0"/>
          </a:p>
          <a:p>
            <a:pPr marL="0" indent="0">
              <a:buNone/>
            </a:pPr>
            <a:endParaRPr lang="en-US" dirty="0"/>
          </a:p>
          <a:p>
            <a:pPr marL="0" indent="0">
              <a:buNone/>
            </a:pPr>
            <a:endParaRPr lang="en-US" dirty="0"/>
          </a:p>
        </p:txBody>
      </p:sp>
      <p:pic>
        <p:nvPicPr>
          <p:cNvPr id="6" name="Pic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413" y="1802518"/>
            <a:ext cx="7081173" cy="2398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143000" y="5421868"/>
            <a:ext cx="6858000" cy="369332"/>
          </a:xfrm>
          <a:prstGeom prst="rect">
            <a:avLst/>
          </a:prstGeom>
          <a:solidFill>
            <a:srgbClr val="CCFF99"/>
          </a:solidFill>
          <a:ln>
            <a:solidFill>
              <a:srgbClr val="00B050"/>
            </a:solidFill>
          </a:ln>
        </p:spPr>
        <p:txBody>
          <a:bodyPr wrap="square" rtlCol="0">
            <a:spAutoFit/>
          </a:bodyPr>
          <a:lstStyle/>
          <a:p>
            <a:r>
              <a:rPr lang="en-US" dirty="0">
                <a:solidFill>
                  <a:srgbClr val="00B050"/>
                </a:solidFill>
              </a:rPr>
              <a:t>PARAMETER</a:t>
            </a:r>
            <a:r>
              <a:rPr lang="en-US" dirty="0"/>
              <a:t>  A characteristic of a population.</a:t>
            </a:r>
          </a:p>
        </p:txBody>
      </p:sp>
      <p:sp>
        <p:nvSpPr>
          <p:cNvPr id="9" name="Slide Number Placeholder 8"/>
          <p:cNvSpPr>
            <a:spLocks noGrp="1"/>
          </p:cNvSpPr>
          <p:nvPr>
            <p:ph type="sldNum" sz="quarter" idx="12"/>
          </p:nvPr>
        </p:nvSpPr>
        <p:spPr/>
        <p:txBody>
          <a:bodyPr/>
          <a:lstStyle/>
          <a:p>
            <a:r>
              <a:rPr lang="en-US"/>
              <a:t>3-</a:t>
            </a:r>
            <a:fld id="{F38DF745-7D3F-47F4-83A3-874385CFAA69}" type="slidenum">
              <a:rPr lang="en-US" smtClean="0"/>
              <a:pPr/>
              <a:t>67</a:t>
            </a:fld>
            <a:endParaRPr lang="en-US" dirty="0"/>
          </a:p>
        </p:txBody>
      </p:sp>
    </p:spTree>
    <p:extLst>
      <p:ext uri="{BB962C8B-B14F-4D97-AF65-F5344CB8AC3E}">
        <p14:creationId xmlns:p14="http://schemas.microsoft.com/office/powerpoint/2010/main" val="27307200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Population Mean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5" name="Rectangle 4"/>
          <p:cNvSpPr/>
          <p:nvPr/>
        </p:nvSpPr>
        <p:spPr>
          <a:xfrm>
            <a:off x="584272" y="1530964"/>
            <a:ext cx="8026328" cy="3754874"/>
          </a:xfrm>
          <a:prstGeom prst="rect">
            <a:avLst/>
          </a:prstGeom>
        </p:spPr>
        <p:txBody>
          <a:bodyPr wrap="square">
            <a:spAutoFit/>
          </a:bodyPr>
          <a:lstStyle/>
          <a:p>
            <a:pPr algn="just">
              <a:defRPr/>
            </a:pPr>
            <a:r>
              <a:rPr lang="en-US" sz="2600" dirty="0">
                <a:latin typeface="+mn-lt"/>
                <a:cs typeface="+mn-cs"/>
              </a:rPr>
              <a:t>There are 42 exits on I-75 through the state of Kentucky. Listed below are the distances between exits (in miles).</a:t>
            </a:r>
          </a:p>
          <a:p>
            <a:pPr algn="just">
              <a:defRPr/>
            </a:pPr>
            <a:endParaRPr lang="en-US" dirty="0">
              <a:latin typeface="+mn-lt"/>
              <a:cs typeface="+mn-cs"/>
            </a:endParaRPr>
          </a:p>
          <a:p>
            <a:pPr>
              <a:defRPr/>
            </a:pPr>
            <a:endParaRPr lang="en-US" dirty="0">
              <a:latin typeface="+mn-lt"/>
              <a:cs typeface="+mn-cs"/>
            </a:endParaRPr>
          </a:p>
          <a:p>
            <a:pPr>
              <a:defRPr/>
            </a:pPr>
            <a:endParaRPr lang="en-US" dirty="0">
              <a:latin typeface="+mn-lt"/>
              <a:cs typeface="+mn-cs"/>
            </a:endParaRPr>
          </a:p>
          <a:p>
            <a:pPr>
              <a:defRPr/>
            </a:pPr>
            <a:endParaRPr lang="en-US" dirty="0">
              <a:latin typeface="+mn-lt"/>
              <a:cs typeface="+mn-cs"/>
            </a:endParaRPr>
          </a:p>
          <a:p>
            <a:pPr>
              <a:defRPr/>
            </a:pPr>
            <a:endParaRPr lang="en-US" dirty="0">
              <a:latin typeface="+mn-lt"/>
              <a:cs typeface="+mn-cs"/>
            </a:endParaRPr>
          </a:p>
          <a:p>
            <a:pPr marL="457200" indent="-457200">
              <a:buFont typeface="+mj-lt"/>
              <a:buAutoNum type="arabicPeriod"/>
              <a:defRPr/>
            </a:pPr>
            <a:r>
              <a:rPr lang="en-US" sz="2600" dirty="0"/>
              <a:t>Why is this information a population?</a:t>
            </a:r>
          </a:p>
          <a:p>
            <a:pPr>
              <a:defRPr/>
            </a:pPr>
            <a:endParaRPr lang="en-US" sz="2600" dirty="0"/>
          </a:p>
          <a:p>
            <a:pPr marL="457200" indent="-457200">
              <a:buFont typeface="+mj-lt"/>
              <a:buAutoNum type="arabicPeriod" startAt="2"/>
              <a:defRPr/>
            </a:pPr>
            <a:r>
              <a:rPr lang="en-US" sz="2600" dirty="0"/>
              <a:t>What is the mean number of miles between exits?</a:t>
            </a:r>
            <a:endParaRPr lang="en-US" sz="2600" dirty="0">
              <a:cs typeface="Arial" pitchFamily="34" charset="0"/>
            </a:endParaRPr>
          </a:p>
          <a:p>
            <a:pPr>
              <a:defRPr/>
            </a:pPr>
            <a:endParaRPr lang="en-US" dirty="0">
              <a:latin typeface="+mn-lt"/>
              <a:cs typeface="+mn-cs"/>
            </a:endParaRPr>
          </a:p>
        </p:txBody>
      </p:sp>
      <p:pic>
        <p:nvPicPr>
          <p:cNvPr id="6" name="Picture 1"/>
          <p:cNvPicPr>
            <a:picLocks noChangeAspect="1" noChangeArrowheads="1"/>
          </p:cNvPicPr>
          <p:nvPr/>
        </p:nvPicPr>
        <p:blipFill>
          <a:blip r:embed="rId3"/>
          <a:srcRect/>
          <a:stretch>
            <a:fillRect/>
          </a:stretch>
        </p:blipFill>
        <p:spPr bwMode="auto">
          <a:xfrm>
            <a:off x="457200" y="2514600"/>
            <a:ext cx="8210550" cy="1065212"/>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r>
              <a:rPr lang="en-US"/>
              <a:t>3-</a:t>
            </a:r>
            <a:fld id="{A68F1C3D-7991-4430-8FD2-6BE0AA8A1311}" type="slidenum">
              <a:rPr lang="en-US" smtClean="0"/>
              <a:pPr/>
              <a:t>68</a:t>
            </a:fld>
            <a:endParaRPr lang="en-US" dirty="0"/>
          </a:p>
        </p:txBody>
      </p:sp>
    </p:spTree>
    <p:extLst>
      <p:ext uri="{BB962C8B-B14F-4D97-AF65-F5344CB8AC3E}">
        <p14:creationId xmlns:p14="http://schemas.microsoft.com/office/powerpoint/2010/main" val="34955403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Population Mean Continued</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5" name="Rectangle 4"/>
          <p:cNvSpPr/>
          <p:nvPr/>
        </p:nvSpPr>
        <p:spPr>
          <a:xfrm>
            <a:off x="584272" y="1530964"/>
            <a:ext cx="8026328" cy="3847207"/>
          </a:xfrm>
          <a:prstGeom prst="rect">
            <a:avLst/>
          </a:prstGeom>
        </p:spPr>
        <p:txBody>
          <a:bodyPr wrap="square">
            <a:spAutoFit/>
          </a:bodyPr>
          <a:lstStyle/>
          <a:p>
            <a:pPr algn="just">
              <a:defRPr/>
            </a:pPr>
            <a:r>
              <a:rPr lang="en-US" sz="2000" dirty="0">
                <a:latin typeface="+mn-lt"/>
                <a:cs typeface="+mn-cs"/>
              </a:rPr>
              <a:t>There are 42 exits on I-75 through the state of Kentucky. Listed below are the distances between exits (in miles).</a:t>
            </a:r>
          </a:p>
          <a:p>
            <a:pPr algn="just">
              <a:defRPr/>
            </a:pPr>
            <a:endParaRPr lang="en-US" dirty="0">
              <a:latin typeface="+mn-lt"/>
              <a:cs typeface="+mn-cs"/>
            </a:endParaRPr>
          </a:p>
          <a:p>
            <a:pPr>
              <a:defRPr/>
            </a:pPr>
            <a:endParaRPr lang="en-US" dirty="0">
              <a:latin typeface="+mn-lt"/>
              <a:cs typeface="+mn-cs"/>
            </a:endParaRPr>
          </a:p>
          <a:p>
            <a:pPr>
              <a:defRPr/>
            </a:pPr>
            <a:endParaRPr lang="en-US" dirty="0">
              <a:latin typeface="+mn-lt"/>
              <a:cs typeface="+mn-cs"/>
            </a:endParaRPr>
          </a:p>
          <a:p>
            <a:pPr>
              <a:defRPr/>
            </a:pPr>
            <a:endParaRPr lang="en-US" dirty="0">
              <a:latin typeface="+mn-lt"/>
              <a:cs typeface="+mn-cs"/>
            </a:endParaRPr>
          </a:p>
          <a:p>
            <a:pPr>
              <a:defRPr/>
            </a:pPr>
            <a:endParaRPr lang="en-US" dirty="0">
              <a:latin typeface="+mn-lt"/>
              <a:cs typeface="+mn-cs"/>
            </a:endParaRPr>
          </a:p>
          <a:p>
            <a:pPr marL="457200" indent="-457200">
              <a:buFont typeface="+mj-lt"/>
              <a:buAutoNum type="arabicPeriod"/>
              <a:defRPr/>
            </a:pPr>
            <a:r>
              <a:rPr lang="en-US" sz="2000" dirty="0">
                <a:latin typeface="+mn-lt"/>
                <a:cs typeface="+mn-cs"/>
              </a:rPr>
              <a:t>Why is this information a population?</a:t>
            </a:r>
          </a:p>
          <a:p>
            <a:pPr>
              <a:defRPr/>
            </a:pPr>
            <a:endParaRPr lang="en-US" dirty="0">
              <a:latin typeface="+mn-lt"/>
              <a:cs typeface="+mn-cs"/>
            </a:endParaRPr>
          </a:p>
          <a:p>
            <a:pPr>
              <a:defRPr/>
            </a:pPr>
            <a:r>
              <a:rPr lang="en-US" sz="2000" dirty="0">
                <a:solidFill>
                  <a:schemeClr val="accent1"/>
                </a:solidFill>
              </a:rPr>
              <a:t>This is a population because we are considering </a:t>
            </a:r>
            <a:r>
              <a:rPr lang="en-US" sz="2000" b="1" u="sng" dirty="0">
                <a:solidFill>
                  <a:schemeClr val="accent1"/>
                </a:solidFill>
              </a:rPr>
              <a:t>all</a:t>
            </a:r>
            <a:r>
              <a:rPr lang="en-US" sz="2000" dirty="0">
                <a:solidFill>
                  <a:schemeClr val="accent1"/>
                </a:solidFill>
              </a:rPr>
              <a:t> of the exits in Kentucky.</a:t>
            </a:r>
          </a:p>
          <a:p>
            <a:pPr>
              <a:defRPr/>
            </a:pPr>
            <a:endParaRPr lang="en-US" dirty="0">
              <a:latin typeface="+mn-lt"/>
              <a:cs typeface="+mn-cs"/>
            </a:endParaRPr>
          </a:p>
          <a:p>
            <a:pPr marL="457200" indent="-457200">
              <a:buFont typeface="+mj-lt"/>
              <a:buAutoNum type="arabicPeriod" startAt="2"/>
              <a:defRPr/>
            </a:pPr>
            <a:r>
              <a:rPr lang="en-US" sz="2000" dirty="0"/>
              <a:t>What is the mean number of miles between exits?</a:t>
            </a:r>
            <a:endParaRPr lang="en-US" sz="2000" dirty="0">
              <a:cs typeface="Arial" pitchFamily="34" charset="0"/>
            </a:endParaRPr>
          </a:p>
          <a:p>
            <a:pPr>
              <a:defRPr/>
            </a:pPr>
            <a:endParaRPr lang="en-US" dirty="0">
              <a:latin typeface="+mn-lt"/>
              <a:cs typeface="+mn-cs"/>
            </a:endParaRPr>
          </a:p>
        </p:txBody>
      </p:sp>
      <p:pic>
        <p:nvPicPr>
          <p:cNvPr id="6" name="Picture 1"/>
          <p:cNvPicPr>
            <a:picLocks noChangeAspect="1" noChangeArrowheads="1"/>
          </p:cNvPicPr>
          <p:nvPr/>
        </p:nvPicPr>
        <p:blipFill>
          <a:blip r:embed="rId3"/>
          <a:srcRect/>
          <a:stretch>
            <a:fillRect/>
          </a:stretch>
        </p:blipFill>
        <p:spPr bwMode="auto">
          <a:xfrm>
            <a:off x="466725" y="2286000"/>
            <a:ext cx="8210550" cy="1065212"/>
          </a:xfrm>
          <a:prstGeom prst="rect">
            <a:avLst/>
          </a:prstGeom>
          <a:noFill/>
          <a:ln w="9525">
            <a:noFill/>
            <a:miter lim="800000"/>
            <a:headEnd/>
            <a:tailEnd/>
          </a:ln>
        </p:spPr>
      </p:pic>
      <p:pic>
        <p:nvPicPr>
          <p:cNvPr id="7" name="Picture 2"/>
          <p:cNvPicPr>
            <a:picLocks noChangeAspect="1" noChangeArrowheads="1"/>
          </p:cNvPicPr>
          <p:nvPr/>
        </p:nvPicPr>
        <p:blipFill>
          <a:blip r:embed="rId4"/>
          <a:srcRect/>
          <a:stretch>
            <a:fillRect/>
          </a:stretch>
        </p:blipFill>
        <p:spPr bwMode="auto">
          <a:xfrm>
            <a:off x="1119188" y="5105400"/>
            <a:ext cx="6905625" cy="1219200"/>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r>
              <a:rPr lang="en-US"/>
              <a:t>3-</a:t>
            </a:r>
            <a:fld id="{A68F1C3D-7991-4430-8FD2-6BE0AA8A1311}" type="slidenum">
              <a:rPr lang="en-US" smtClean="0"/>
              <a:pPr/>
              <a:t>69</a:t>
            </a:fld>
            <a:endParaRPr lang="en-US" dirty="0"/>
          </a:p>
        </p:txBody>
      </p:sp>
    </p:spTree>
    <p:extLst>
      <p:ext uri="{BB962C8B-B14F-4D97-AF65-F5344CB8AC3E}">
        <p14:creationId xmlns:p14="http://schemas.microsoft.com/office/powerpoint/2010/main" val="31194821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9054D-3E0B-4B35-8BF3-8964F30827CC}"/>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157F3AE-FC48-478E-BCA6-B10723F0E5CE}"/>
              </a:ext>
            </a:extLst>
          </p:cNvPr>
          <p:cNvSpPr>
            <a:spLocks noGrp="1"/>
          </p:cNvSpPr>
          <p:nvPr>
            <p:ph type="sldNum" sz="quarter" idx="12"/>
          </p:nvPr>
        </p:nvSpPr>
        <p:spPr/>
        <p:txBody>
          <a:bodyPr/>
          <a:lstStyle/>
          <a:p>
            <a:r>
              <a:rPr lang="en-US"/>
              <a:t>3-</a:t>
            </a:r>
            <a:fld id="{A68F1C3D-7991-4430-8FD2-6BE0AA8A1311}" type="slidenum">
              <a:rPr lang="en-US" smtClean="0"/>
              <a:pPr/>
              <a:t>70</a:t>
            </a:fld>
            <a:endParaRPr lang="en-US" dirty="0"/>
          </a:p>
        </p:txBody>
      </p:sp>
      <p:sp>
        <p:nvSpPr>
          <p:cNvPr id="5" name="Rectangle 4">
            <a:extLst>
              <a:ext uri="{FF2B5EF4-FFF2-40B4-BE49-F238E27FC236}">
                <a16:creationId xmlns:a16="http://schemas.microsoft.com/office/drawing/2014/main" id="{0740BED2-654D-4891-9B98-FFC8368CCDAC}"/>
              </a:ext>
            </a:extLst>
          </p:cNvPr>
          <p:cNvSpPr/>
          <p:nvPr/>
        </p:nvSpPr>
        <p:spPr>
          <a:xfrm>
            <a:off x="533400" y="533400"/>
            <a:ext cx="8305800" cy="5693866"/>
          </a:xfrm>
          <a:prstGeom prst="rect">
            <a:avLst/>
          </a:prstGeom>
        </p:spPr>
        <p:txBody>
          <a:bodyPr wrap="square">
            <a:spAutoFit/>
          </a:bodyPr>
          <a:lstStyle/>
          <a:p>
            <a:pPr fontAlgn="base"/>
            <a:r>
              <a:rPr lang="en-US" sz="2800" dirty="0">
                <a:solidFill>
                  <a:srgbClr val="333333"/>
                </a:solidFill>
                <a:latin typeface="stix"/>
              </a:rPr>
              <a:t>As explained in </a:t>
            </a:r>
            <a:r>
              <a:rPr lang="en-US" sz="2800" b="1" dirty="0">
                <a:solidFill>
                  <a:srgbClr val="0066CC"/>
                </a:solidFill>
                <a:latin typeface="inherit"/>
                <a:hlinkClick r:id="rId2"/>
              </a:rPr>
              <a:t>Chapter 1</a:t>
            </a:r>
            <a:r>
              <a:rPr lang="en-US" sz="2800" dirty="0">
                <a:solidFill>
                  <a:srgbClr val="333333"/>
                </a:solidFill>
                <a:latin typeface="stix"/>
              </a:rPr>
              <a:t>, we often select a sample from the population to estimate a specific characteristic of the population. </a:t>
            </a:r>
          </a:p>
          <a:p>
            <a:pPr fontAlgn="base"/>
            <a:endParaRPr lang="en-US" sz="2800" dirty="0">
              <a:solidFill>
                <a:srgbClr val="333333"/>
              </a:solidFill>
              <a:latin typeface="stix"/>
            </a:endParaRPr>
          </a:p>
          <a:p>
            <a:pPr fontAlgn="base"/>
            <a:r>
              <a:rPr lang="en-US" sz="2800" dirty="0">
                <a:solidFill>
                  <a:srgbClr val="333333"/>
                </a:solidFill>
                <a:latin typeface="stix"/>
              </a:rPr>
              <a:t>Business Situation: Smucker’s quality assurance department needs to be assured that the amount of orange marmalade in the jar labeled as containing 12 ounces actually contains that amount. It would be very expensive and time-consuming to check the weight of each jar. </a:t>
            </a:r>
          </a:p>
          <a:p>
            <a:pPr fontAlgn="base"/>
            <a:r>
              <a:rPr lang="en-US" sz="2800" dirty="0">
                <a:solidFill>
                  <a:srgbClr val="333333"/>
                </a:solidFill>
                <a:latin typeface="stix"/>
              </a:rPr>
              <a:t>Therefore, a sample of 20 jars is selected, the mean of the sample is determined, and that value is used to estimate the amount in each jar.</a:t>
            </a:r>
          </a:p>
        </p:txBody>
      </p:sp>
    </p:spTree>
    <p:extLst>
      <p:ext uri="{BB962C8B-B14F-4D97-AF65-F5344CB8AC3E}">
        <p14:creationId xmlns:p14="http://schemas.microsoft.com/office/powerpoint/2010/main" val="22222350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9054D-3E0B-4B35-8BF3-8964F30827CC}"/>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157F3AE-FC48-478E-BCA6-B10723F0E5CE}"/>
              </a:ext>
            </a:extLst>
          </p:cNvPr>
          <p:cNvSpPr>
            <a:spLocks noGrp="1"/>
          </p:cNvSpPr>
          <p:nvPr>
            <p:ph type="sldNum" sz="quarter" idx="12"/>
          </p:nvPr>
        </p:nvSpPr>
        <p:spPr/>
        <p:txBody>
          <a:bodyPr/>
          <a:lstStyle/>
          <a:p>
            <a:r>
              <a:rPr lang="en-US"/>
              <a:t>3-</a:t>
            </a:r>
            <a:fld id="{A68F1C3D-7991-4430-8FD2-6BE0AA8A1311}" type="slidenum">
              <a:rPr lang="en-US" smtClean="0"/>
              <a:pPr/>
              <a:t>71</a:t>
            </a:fld>
            <a:endParaRPr lang="en-US" dirty="0"/>
          </a:p>
        </p:txBody>
      </p:sp>
      <p:sp>
        <p:nvSpPr>
          <p:cNvPr id="5" name="Rectangle 4">
            <a:extLst>
              <a:ext uri="{FF2B5EF4-FFF2-40B4-BE49-F238E27FC236}">
                <a16:creationId xmlns:a16="http://schemas.microsoft.com/office/drawing/2014/main" id="{0740BED2-654D-4891-9B98-FFC8368CCDAC}"/>
              </a:ext>
            </a:extLst>
          </p:cNvPr>
          <p:cNvSpPr/>
          <p:nvPr/>
        </p:nvSpPr>
        <p:spPr>
          <a:xfrm>
            <a:off x="533400" y="533400"/>
            <a:ext cx="8305800" cy="1200329"/>
          </a:xfrm>
          <a:prstGeom prst="rect">
            <a:avLst/>
          </a:prstGeom>
        </p:spPr>
        <p:txBody>
          <a:bodyPr wrap="square">
            <a:spAutoFit/>
          </a:bodyPr>
          <a:lstStyle/>
          <a:p>
            <a:pPr fontAlgn="base"/>
            <a:r>
              <a:rPr lang="en-US" sz="2400" dirty="0">
                <a:solidFill>
                  <a:srgbClr val="333333"/>
                </a:solidFill>
                <a:latin typeface="stix"/>
              </a:rPr>
              <a:t>For raw data—that is, ungrouped data—</a:t>
            </a:r>
            <a:r>
              <a:rPr lang="en-US" sz="2400" i="1" dirty="0">
                <a:solidFill>
                  <a:srgbClr val="333333"/>
                </a:solidFill>
                <a:latin typeface="inherit"/>
              </a:rPr>
              <a:t>the mean is the sum of all the sampled values divided by the total number of sampled values.</a:t>
            </a:r>
            <a:r>
              <a:rPr lang="en-US" sz="2400" dirty="0">
                <a:solidFill>
                  <a:srgbClr val="333333"/>
                </a:solidFill>
                <a:latin typeface="stix"/>
              </a:rPr>
              <a:t> To find the mean for a sample:</a:t>
            </a:r>
            <a:endParaRPr lang="en-US" sz="2400" b="0" i="0" dirty="0">
              <a:solidFill>
                <a:srgbClr val="333333"/>
              </a:solidFill>
              <a:effectLst/>
              <a:latin typeface="stix"/>
            </a:endParaRPr>
          </a:p>
        </p:txBody>
      </p:sp>
      <p:sp>
        <p:nvSpPr>
          <p:cNvPr id="6" name="Rectangle 5">
            <a:extLst>
              <a:ext uri="{FF2B5EF4-FFF2-40B4-BE49-F238E27FC236}">
                <a16:creationId xmlns:a16="http://schemas.microsoft.com/office/drawing/2014/main" id="{7AD91D09-814D-40A2-9EDD-3E6CC438E3FE}"/>
              </a:ext>
            </a:extLst>
          </p:cNvPr>
          <p:cNvSpPr/>
          <p:nvPr/>
        </p:nvSpPr>
        <p:spPr>
          <a:xfrm>
            <a:off x="381000" y="2967335"/>
            <a:ext cx="7772400" cy="1200329"/>
          </a:xfrm>
          <a:prstGeom prst="rect">
            <a:avLst/>
          </a:prstGeom>
        </p:spPr>
        <p:txBody>
          <a:bodyPr wrap="square">
            <a:spAutoFit/>
          </a:bodyPr>
          <a:lstStyle/>
          <a:p>
            <a:pPr algn="ctr"/>
            <a:r>
              <a:rPr lang="en-US" sz="2400" dirty="0">
                <a:solidFill>
                  <a:srgbClr val="333333"/>
                </a:solidFill>
                <a:latin typeface="MathJax_Main"/>
              </a:rPr>
              <a:t>Sample mean = </a:t>
            </a:r>
            <a:r>
              <a:rPr lang="en-US" sz="2400" u="sng" dirty="0">
                <a:solidFill>
                  <a:srgbClr val="333333"/>
                </a:solidFill>
                <a:latin typeface="MathJax_Main"/>
              </a:rPr>
              <a:t>Sum of all the values in the sample</a:t>
            </a:r>
          </a:p>
          <a:p>
            <a:pPr algn="ctr"/>
            <a:r>
              <a:rPr lang="en-US" sz="2400" dirty="0">
                <a:solidFill>
                  <a:srgbClr val="333333"/>
                </a:solidFill>
                <a:latin typeface="MathJax_Main"/>
              </a:rPr>
              <a:t>                         Number of values in the sample</a:t>
            </a:r>
            <a:br>
              <a:rPr lang="en-US" sz="2400" dirty="0"/>
            </a:br>
            <a:endParaRPr lang="en-US" sz="2400" dirty="0"/>
          </a:p>
        </p:txBody>
      </p:sp>
      <p:sp>
        <p:nvSpPr>
          <p:cNvPr id="7" name="Rectangle 6">
            <a:extLst>
              <a:ext uri="{FF2B5EF4-FFF2-40B4-BE49-F238E27FC236}">
                <a16:creationId xmlns:a16="http://schemas.microsoft.com/office/drawing/2014/main" id="{90700D2E-866D-459C-B94A-110C7645B692}"/>
              </a:ext>
            </a:extLst>
          </p:cNvPr>
          <p:cNvSpPr/>
          <p:nvPr/>
        </p:nvSpPr>
        <p:spPr>
          <a:xfrm>
            <a:off x="533400" y="4217248"/>
            <a:ext cx="8153400" cy="1200329"/>
          </a:xfrm>
          <a:prstGeom prst="rect">
            <a:avLst/>
          </a:prstGeom>
        </p:spPr>
        <p:txBody>
          <a:bodyPr wrap="square">
            <a:spAutoFit/>
          </a:bodyPr>
          <a:lstStyle/>
          <a:p>
            <a:r>
              <a:rPr lang="en-US" sz="2400" dirty="0">
                <a:solidFill>
                  <a:srgbClr val="333333"/>
                </a:solidFill>
                <a:latin typeface="stix"/>
              </a:rPr>
              <a:t>The mean of a sample and the mean of a population are computed in the same way, but the shorthand notation used is different. The formula for the mean of a </a:t>
            </a:r>
            <a:r>
              <a:rPr lang="en-US" sz="2400" i="1" dirty="0">
                <a:solidFill>
                  <a:srgbClr val="333333"/>
                </a:solidFill>
                <a:latin typeface="stix"/>
              </a:rPr>
              <a:t>sample</a:t>
            </a:r>
            <a:r>
              <a:rPr lang="en-US" sz="2400" dirty="0">
                <a:solidFill>
                  <a:srgbClr val="333333"/>
                </a:solidFill>
                <a:latin typeface="stix"/>
              </a:rPr>
              <a:t> is:</a:t>
            </a:r>
            <a:endParaRPr lang="en-US" sz="2400" dirty="0"/>
          </a:p>
        </p:txBody>
      </p:sp>
    </p:spTree>
    <p:extLst>
      <p:ext uri="{BB962C8B-B14F-4D97-AF65-F5344CB8AC3E}">
        <p14:creationId xmlns:p14="http://schemas.microsoft.com/office/powerpoint/2010/main" val="21066004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Mean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pPr marL="0" indent="0">
              <a:buNone/>
            </a:pPr>
            <a:endParaRPr lang="en-US" dirty="0"/>
          </a:p>
          <a:p>
            <a:endParaRPr lang="en-US" dirty="0"/>
          </a:p>
          <a:p>
            <a:endParaRPr lang="en-US" dirty="0"/>
          </a:p>
          <a:p>
            <a:pPr marL="0" indent="0">
              <a:buNone/>
            </a:pPr>
            <a:endParaRPr lang="en-US" dirty="0"/>
          </a:p>
          <a:p>
            <a:pPr marL="0" indent="0">
              <a:buNone/>
            </a:pPr>
            <a:endParaRPr lang="en-US" sz="1200" dirty="0"/>
          </a:p>
          <a:p>
            <a:endParaRPr lang="en-US" dirty="0"/>
          </a:p>
          <a:p>
            <a:endParaRPr lang="en-US" dirty="0"/>
          </a:p>
          <a:p>
            <a:endParaRPr lang="en-US" dirty="0"/>
          </a:p>
          <a:p>
            <a:r>
              <a:rPr lang="en-US" dirty="0"/>
              <a:t>A measurable characteristic of a sample is a statistic</a:t>
            </a:r>
          </a:p>
          <a:p>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989" y="2030764"/>
            <a:ext cx="7207286" cy="2541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066800" y="5410200"/>
            <a:ext cx="6858000" cy="369332"/>
          </a:xfrm>
          <a:prstGeom prst="rect">
            <a:avLst/>
          </a:prstGeom>
          <a:solidFill>
            <a:srgbClr val="CCFF99"/>
          </a:solidFill>
          <a:ln>
            <a:solidFill>
              <a:srgbClr val="00B050"/>
            </a:solidFill>
          </a:ln>
        </p:spPr>
        <p:txBody>
          <a:bodyPr wrap="square" rtlCol="0">
            <a:spAutoFit/>
          </a:bodyPr>
          <a:lstStyle/>
          <a:p>
            <a:r>
              <a:rPr lang="en-US" dirty="0">
                <a:solidFill>
                  <a:srgbClr val="00B050"/>
                </a:solidFill>
              </a:rPr>
              <a:t>STATISTIC</a:t>
            </a:r>
            <a:r>
              <a:rPr lang="en-US" dirty="0"/>
              <a:t>  A characteristic of a sample.</a:t>
            </a:r>
          </a:p>
        </p:txBody>
      </p:sp>
      <p:sp>
        <p:nvSpPr>
          <p:cNvPr id="9" name="Slide Number Placeholder 8"/>
          <p:cNvSpPr>
            <a:spLocks noGrp="1"/>
          </p:cNvSpPr>
          <p:nvPr>
            <p:ph type="sldNum" sz="quarter" idx="12"/>
          </p:nvPr>
        </p:nvSpPr>
        <p:spPr/>
        <p:txBody>
          <a:bodyPr/>
          <a:lstStyle/>
          <a:p>
            <a:r>
              <a:rPr lang="en-US"/>
              <a:t>3-</a:t>
            </a:r>
            <a:fld id="{F38DF745-7D3F-47F4-83A3-874385CFAA69}" type="slidenum">
              <a:rPr lang="en-US" smtClean="0"/>
              <a:pPr/>
              <a:t>72</a:t>
            </a:fld>
            <a:endParaRPr lang="en-US" dirty="0"/>
          </a:p>
        </p:txBody>
      </p:sp>
    </p:spTree>
    <p:extLst>
      <p:ext uri="{BB962C8B-B14F-4D97-AF65-F5344CB8AC3E}">
        <p14:creationId xmlns:p14="http://schemas.microsoft.com/office/powerpoint/2010/main" val="15703373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Sample Mean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9534" y="1711518"/>
            <a:ext cx="6364933" cy="2201706"/>
          </a:xfrm>
          <a:prstGeom prst="rect">
            <a:avLst/>
          </a:prstGeom>
          <a:solidFill>
            <a:schemeClr val="accent4">
              <a:lumMod val="20000"/>
              <a:lumOff val="80000"/>
            </a:schemeClr>
          </a:solidFill>
          <a:ln>
            <a:noFill/>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1107" y="4616217"/>
            <a:ext cx="5261787" cy="1271599"/>
          </a:xfrm>
          <a:prstGeom prst="rect">
            <a:avLst/>
          </a:prstGeom>
          <a:solidFill>
            <a:schemeClr val="accent4">
              <a:lumMod val="20000"/>
              <a:lumOff val="80000"/>
            </a:schemeClr>
          </a:solidFill>
          <a:ln>
            <a:noFill/>
          </a:ln>
        </p:spPr>
      </p:pic>
      <p:sp>
        <p:nvSpPr>
          <p:cNvPr id="8" name="Slide Number Placeholder 7"/>
          <p:cNvSpPr>
            <a:spLocks noGrp="1"/>
          </p:cNvSpPr>
          <p:nvPr>
            <p:ph type="sldNum" sz="quarter" idx="12"/>
          </p:nvPr>
        </p:nvSpPr>
        <p:spPr/>
        <p:txBody>
          <a:bodyPr/>
          <a:lstStyle/>
          <a:p>
            <a:r>
              <a:rPr lang="en-US"/>
              <a:t>3-</a:t>
            </a:r>
            <a:fld id="{A68F1C3D-7991-4430-8FD2-6BE0AA8A1311}" type="slidenum">
              <a:rPr lang="en-US" smtClean="0"/>
              <a:pPr/>
              <a:t>73</a:t>
            </a:fld>
            <a:endParaRPr lang="en-US" dirty="0"/>
          </a:p>
        </p:txBody>
      </p:sp>
    </p:spTree>
    <p:extLst>
      <p:ext uri="{BB962C8B-B14F-4D97-AF65-F5344CB8AC3E}">
        <p14:creationId xmlns:p14="http://schemas.microsoft.com/office/powerpoint/2010/main" val="22957247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the Arithmetic Mean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Interval or ratio scale of measurement is required</a:t>
            </a:r>
          </a:p>
          <a:p>
            <a:pPr lvl="1"/>
            <a:r>
              <a:rPr lang="en-US" dirty="0"/>
              <a:t>Recall from </a:t>
            </a:r>
            <a:r>
              <a:rPr lang="en-US" b="1" dirty="0">
                <a:hlinkClick r:id="rId3"/>
              </a:rPr>
              <a:t>Chapter 1</a:t>
            </a:r>
            <a:r>
              <a:rPr lang="en-US" dirty="0"/>
              <a:t> that ratio-level data include such data as ages, incomes, and weights, with the distance between numbers being constant.</a:t>
            </a:r>
          </a:p>
          <a:p>
            <a:r>
              <a:rPr lang="en-US" dirty="0"/>
              <a:t>All the data values are used in the calculation</a:t>
            </a:r>
          </a:p>
          <a:p>
            <a:r>
              <a:rPr lang="en-US" dirty="0"/>
              <a:t>It is unique</a:t>
            </a:r>
          </a:p>
          <a:p>
            <a:pPr lvl="1"/>
            <a:r>
              <a:rPr lang="en-US" dirty="0"/>
              <a:t>That is, there is only one mean in a set of data.</a:t>
            </a:r>
          </a:p>
          <a:p>
            <a:r>
              <a:rPr lang="en-US" dirty="0"/>
              <a:t>The sum of the deviations from the mean equals zero</a:t>
            </a:r>
          </a:p>
          <a:p>
            <a:r>
              <a:rPr lang="en-US" dirty="0"/>
              <a:t>A weakness of the mean is that it is affected by extreme values</a:t>
            </a:r>
          </a:p>
        </p:txBody>
      </p:sp>
      <p:sp>
        <p:nvSpPr>
          <p:cNvPr id="7" name="Slide Number Placeholder 6"/>
          <p:cNvSpPr>
            <a:spLocks noGrp="1"/>
          </p:cNvSpPr>
          <p:nvPr>
            <p:ph type="sldNum" sz="quarter" idx="12"/>
          </p:nvPr>
        </p:nvSpPr>
        <p:spPr/>
        <p:txBody>
          <a:bodyPr/>
          <a:lstStyle/>
          <a:p>
            <a:r>
              <a:rPr lang="en-US"/>
              <a:t>3-</a:t>
            </a:r>
            <a:fld id="{F38DF745-7D3F-47F4-83A3-874385CFAA69}" type="slidenum">
              <a:rPr lang="en-US" smtClean="0"/>
              <a:pPr/>
              <a:t>74</a:t>
            </a:fld>
            <a:endParaRPr lang="en-US" dirty="0"/>
          </a:p>
        </p:txBody>
      </p:sp>
    </p:spTree>
    <p:extLst>
      <p:ext uri="{BB962C8B-B14F-4D97-AF65-F5344CB8AC3E}">
        <p14:creationId xmlns:p14="http://schemas.microsoft.com/office/powerpoint/2010/main" val="23708377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3F839-D3B6-481A-B097-01C3590FA452}"/>
              </a:ext>
            </a:extLst>
          </p:cNvPr>
          <p:cNvSpPr>
            <a:spLocks noGrp="1"/>
          </p:cNvSpPr>
          <p:nvPr>
            <p:ph type="title"/>
          </p:nvPr>
        </p:nvSpPr>
        <p:spPr>
          <a:xfrm>
            <a:off x="533400" y="624205"/>
            <a:ext cx="8229600" cy="990600"/>
          </a:xfrm>
        </p:spPr>
        <p:txBody>
          <a:bodyPr>
            <a:normAutofit fontScale="90000"/>
          </a:bodyPr>
          <a:lstStyle/>
          <a:p>
            <a:r>
              <a:rPr lang="en-US" dirty="0"/>
              <a:t>The sum of the deviations from the mean equals zero</a:t>
            </a:r>
            <a:br>
              <a:rPr lang="en-US" dirty="0"/>
            </a:br>
            <a:endParaRPr lang="en-US" dirty="0"/>
          </a:p>
        </p:txBody>
      </p:sp>
      <p:sp>
        <p:nvSpPr>
          <p:cNvPr id="3" name="Footer Placeholder 2">
            <a:extLst>
              <a:ext uri="{FF2B5EF4-FFF2-40B4-BE49-F238E27FC236}">
                <a16:creationId xmlns:a16="http://schemas.microsoft.com/office/drawing/2014/main" id="{46DB9EB4-F7C8-48A3-AC29-554BD3BA53C7}"/>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05F7A16-32B0-4A2A-92D9-0B7594D2EE6F}"/>
              </a:ext>
            </a:extLst>
          </p:cNvPr>
          <p:cNvSpPr>
            <a:spLocks noGrp="1"/>
          </p:cNvSpPr>
          <p:nvPr>
            <p:ph type="sldNum" sz="quarter" idx="12"/>
          </p:nvPr>
        </p:nvSpPr>
        <p:spPr/>
        <p:txBody>
          <a:bodyPr/>
          <a:lstStyle/>
          <a:p>
            <a:r>
              <a:rPr lang="en-US"/>
              <a:t>3-</a:t>
            </a:r>
            <a:fld id="{F38DF745-7D3F-47F4-83A3-874385CFAA69}" type="slidenum">
              <a:rPr lang="en-US" smtClean="0"/>
              <a:pPr/>
              <a:t>75</a:t>
            </a:fld>
            <a:endParaRPr lang="en-US" dirty="0"/>
          </a:p>
        </p:txBody>
      </p:sp>
      <p:sp>
        <p:nvSpPr>
          <p:cNvPr id="5" name="Content Placeholder 4">
            <a:extLst>
              <a:ext uri="{FF2B5EF4-FFF2-40B4-BE49-F238E27FC236}">
                <a16:creationId xmlns:a16="http://schemas.microsoft.com/office/drawing/2014/main" id="{E88CA751-3F18-4FD2-B11D-BA9613B67CFA}"/>
              </a:ext>
            </a:extLst>
          </p:cNvPr>
          <p:cNvSpPr>
            <a:spLocks noGrp="1"/>
          </p:cNvSpPr>
          <p:nvPr>
            <p:ph sz="quarter" idx="1"/>
          </p:nvPr>
        </p:nvSpPr>
        <p:spPr/>
        <p:txBody>
          <a:bodyPr/>
          <a:lstStyle/>
          <a:p>
            <a:r>
              <a:rPr lang="en-US" dirty="0"/>
              <a:t>Expressed symbolically:</a:t>
            </a:r>
          </a:p>
          <a:p>
            <a:endParaRPr lang="en-US" dirty="0"/>
          </a:p>
          <a:p>
            <a:r>
              <a:rPr lang="en-US" dirty="0"/>
              <a:t>Σ(x−x¯)=0</a:t>
            </a:r>
          </a:p>
          <a:p>
            <a:r>
              <a:rPr lang="en-US" dirty="0"/>
              <a:t>As an example, the mean of 3, 8, and 4 is 5. Then:</a:t>
            </a:r>
          </a:p>
          <a:p>
            <a:endParaRPr lang="en-US" dirty="0"/>
          </a:p>
          <a:p>
            <a:r>
              <a:rPr lang="en-US" dirty="0"/>
              <a:t>Σ(x−x¯)=(3−5)+(8−5)+(4−5)</a:t>
            </a:r>
          </a:p>
          <a:p>
            <a:pPr marL="0" indent="0">
              <a:buNone/>
            </a:pPr>
            <a:r>
              <a:rPr lang="en-US" dirty="0"/>
              <a:t> = −2+3−1</a:t>
            </a:r>
          </a:p>
          <a:p>
            <a:pPr marL="0" indent="0">
              <a:buNone/>
            </a:pPr>
            <a:r>
              <a:rPr lang="en-US" dirty="0"/>
              <a:t>= 0</a:t>
            </a:r>
          </a:p>
        </p:txBody>
      </p:sp>
    </p:spTree>
    <p:extLst>
      <p:ext uri="{BB962C8B-B14F-4D97-AF65-F5344CB8AC3E}">
        <p14:creationId xmlns:p14="http://schemas.microsoft.com/office/powerpoint/2010/main" val="28880592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89B7536-1DE9-402B-A81B-674B9DF66137}"/>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045A4625-CC1D-4CA6-9524-9A0D8968B489}"/>
              </a:ext>
            </a:extLst>
          </p:cNvPr>
          <p:cNvSpPr>
            <a:spLocks noGrp="1"/>
          </p:cNvSpPr>
          <p:nvPr>
            <p:ph type="sldNum" sz="quarter" idx="12"/>
          </p:nvPr>
        </p:nvSpPr>
        <p:spPr/>
        <p:txBody>
          <a:bodyPr/>
          <a:lstStyle/>
          <a:p>
            <a:r>
              <a:rPr lang="en-US"/>
              <a:t>3-</a:t>
            </a:r>
            <a:fld id="{F38DF745-7D3F-47F4-83A3-874385CFAA69}" type="slidenum">
              <a:rPr lang="en-US" smtClean="0"/>
              <a:pPr/>
              <a:t>76</a:t>
            </a:fld>
            <a:endParaRPr lang="en-US" dirty="0"/>
          </a:p>
        </p:txBody>
      </p:sp>
      <p:sp>
        <p:nvSpPr>
          <p:cNvPr id="6" name="Rectangle 5">
            <a:extLst>
              <a:ext uri="{FF2B5EF4-FFF2-40B4-BE49-F238E27FC236}">
                <a16:creationId xmlns:a16="http://schemas.microsoft.com/office/drawing/2014/main" id="{DB4D3DC3-FA7A-4A19-B0BC-38FC49313ECA}"/>
              </a:ext>
            </a:extLst>
          </p:cNvPr>
          <p:cNvSpPr/>
          <p:nvPr/>
        </p:nvSpPr>
        <p:spPr>
          <a:xfrm>
            <a:off x="152400" y="77708"/>
            <a:ext cx="8839200" cy="5232202"/>
          </a:xfrm>
          <a:prstGeom prst="rect">
            <a:avLst/>
          </a:prstGeom>
        </p:spPr>
        <p:txBody>
          <a:bodyPr wrap="square">
            <a:spAutoFit/>
          </a:bodyPr>
          <a:lstStyle/>
          <a:p>
            <a:endParaRPr lang="en-US" dirty="0"/>
          </a:p>
          <a:p>
            <a:r>
              <a:rPr lang="en-US" sz="2400" dirty="0"/>
              <a:t>The annual incomes of a sample of middle-management employees at Westinghouse are $62,900, $69,100, $58,300, and $76,800.</a:t>
            </a:r>
          </a:p>
          <a:p>
            <a:endParaRPr lang="en-US" sz="2400" dirty="0"/>
          </a:p>
          <a:p>
            <a:r>
              <a:rPr lang="en-US" sz="2400" dirty="0"/>
              <a:t>(a)	</a:t>
            </a:r>
            <a:r>
              <a:rPr lang="en-US" sz="2000" dirty="0"/>
              <a:t>Give the formula for the sample mean. </a:t>
            </a:r>
          </a:p>
          <a:p>
            <a:r>
              <a:rPr lang="en-US" sz="2000" dirty="0"/>
              <a:t>(b)	Find the sample mean. </a:t>
            </a:r>
          </a:p>
          <a:p>
            <a:r>
              <a:rPr lang="en-US" sz="2000" dirty="0"/>
              <a:t>(c)	Is the mean you computed in (b) a statistic or a parameter? Why? </a:t>
            </a:r>
          </a:p>
          <a:p>
            <a:r>
              <a:rPr lang="en-US" sz="2000" dirty="0"/>
              <a:t>(d)	What is your best estimate of the population mean? </a:t>
            </a:r>
          </a:p>
          <a:p>
            <a:endParaRPr lang="en-US" sz="2400" dirty="0"/>
          </a:p>
          <a:p>
            <a:r>
              <a:rPr lang="en-US" sz="2400" dirty="0"/>
              <a:t>The six students in Computer Science 411 are a population. Their final course grades are 92, 96, 61, 86, 79, and 84.</a:t>
            </a:r>
          </a:p>
          <a:p>
            <a:endParaRPr lang="en-US" sz="2400" dirty="0"/>
          </a:p>
          <a:p>
            <a:r>
              <a:rPr lang="en-US" sz="2400" dirty="0"/>
              <a:t>(a)	</a:t>
            </a:r>
            <a:r>
              <a:rPr lang="en-US" sz="2000" dirty="0"/>
              <a:t>Give the formula for the population mean. </a:t>
            </a:r>
          </a:p>
          <a:p>
            <a:r>
              <a:rPr lang="en-US" sz="2000" dirty="0"/>
              <a:t>(b)	Compute the mean course grade. </a:t>
            </a:r>
          </a:p>
          <a:p>
            <a:r>
              <a:rPr lang="en-US" sz="2000" dirty="0"/>
              <a:t>(c)	Is the mean you computed in (b) a statistic or a parameter? Why? </a:t>
            </a:r>
          </a:p>
        </p:txBody>
      </p:sp>
    </p:spTree>
    <p:extLst>
      <p:ext uri="{BB962C8B-B14F-4D97-AF65-F5344CB8AC3E}">
        <p14:creationId xmlns:p14="http://schemas.microsoft.com/office/powerpoint/2010/main" val="42788237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2E2F35E-274A-47F7-9A71-E64C424A44C1}"/>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48681635-E1F9-4E6B-84C5-CF75E2982633}"/>
              </a:ext>
            </a:extLst>
          </p:cNvPr>
          <p:cNvSpPr>
            <a:spLocks noGrp="1"/>
          </p:cNvSpPr>
          <p:nvPr>
            <p:ph type="sldNum" sz="quarter" idx="12"/>
          </p:nvPr>
        </p:nvSpPr>
        <p:spPr/>
        <p:txBody>
          <a:bodyPr/>
          <a:lstStyle/>
          <a:p>
            <a:r>
              <a:rPr lang="en-US"/>
              <a:t>3-</a:t>
            </a:r>
            <a:fld id="{F38DF745-7D3F-47F4-83A3-874385CFAA69}" type="slidenum">
              <a:rPr lang="en-US" smtClean="0"/>
              <a:pPr/>
              <a:t>77</a:t>
            </a:fld>
            <a:endParaRPr lang="en-US" dirty="0"/>
          </a:p>
        </p:txBody>
      </p:sp>
      <p:sp>
        <p:nvSpPr>
          <p:cNvPr id="5" name="Content Placeholder 4">
            <a:extLst>
              <a:ext uri="{FF2B5EF4-FFF2-40B4-BE49-F238E27FC236}">
                <a16:creationId xmlns:a16="http://schemas.microsoft.com/office/drawing/2014/main" id="{3ECCC4F4-5A89-4246-B994-2EC51AD50AAE}"/>
              </a:ext>
            </a:extLst>
          </p:cNvPr>
          <p:cNvSpPr>
            <a:spLocks noGrp="1"/>
          </p:cNvSpPr>
          <p:nvPr>
            <p:ph sz="quarter" idx="1"/>
          </p:nvPr>
        </p:nvSpPr>
        <p:spPr>
          <a:xfrm>
            <a:off x="457200" y="304800"/>
            <a:ext cx="8229600" cy="4937760"/>
          </a:xfrm>
        </p:spPr>
        <p:txBody>
          <a:bodyPr/>
          <a:lstStyle/>
          <a:p>
            <a:r>
              <a:rPr lang="en-US" dirty="0"/>
              <a:t>Answers</a:t>
            </a:r>
          </a:p>
          <a:p>
            <a:endParaRPr lang="en-US" dirty="0"/>
          </a:p>
        </p:txBody>
      </p:sp>
      <p:pic>
        <p:nvPicPr>
          <p:cNvPr id="6" name="Picture 2">
            <a:extLst>
              <a:ext uri="{FF2B5EF4-FFF2-40B4-BE49-F238E27FC236}">
                <a16:creationId xmlns:a16="http://schemas.microsoft.com/office/drawing/2014/main" id="{6EFBAE9D-0E1F-4C67-A5CE-F599D076CF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7207286" cy="2617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a:extLst>
              <a:ext uri="{FF2B5EF4-FFF2-40B4-BE49-F238E27FC236}">
                <a16:creationId xmlns:a16="http://schemas.microsoft.com/office/drawing/2014/main" id="{70516279-B1B5-4E54-ABED-D6331C038FAD}"/>
              </a:ext>
            </a:extLst>
          </p:cNvPr>
          <p:cNvSpPr/>
          <p:nvPr/>
        </p:nvSpPr>
        <p:spPr>
          <a:xfrm>
            <a:off x="838200" y="4335477"/>
            <a:ext cx="6307496" cy="1477328"/>
          </a:xfrm>
          <a:prstGeom prst="rect">
            <a:avLst/>
          </a:prstGeom>
        </p:spPr>
        <p:txBody>
          <a:bodyPr wrap="none">
            <a:spAutoFit/>
          </a:bodyPr>
          <a:lstStyle/>
          <a:p>
            <a:r>
              <a:rPr lang="en-US" dirty="0">
                <a:solidFill>
                  <a:srgbClr val="333333"/>
                </a:solidFill>
                <a:latin typeface="proximanova"/>
              </a:rPr>
              <a:t>267,100 /4 = 66,775</a:t>
            </a:r>
          </a:p>
          <a:p>
            <a:endParaRPr lang="en-US" dirty="0">
              <a:solidFill>
                <a:srgbClr val="333333"/>
              </a:solidFill>
              <a:latin typeface="proximanova"/>
            </a:endParaRPr>
          </a:p>
          <a:p>
            <a:r>
              <a:rPr lang="en-US" dirty="0">
                <a:solidFill>
                  <a:srgbClr val="333333"/>
                </a:solidFill>
                <a:latin typeface="proximanova"/>
              </a:rPr>
              <a:t>Statistics because it is a sample value</a:t>
            </a:r>
          </a:p>
          <a:p>
            <a:endParaRPr lang="en-US" dirty="0">
              <a:solidFill>
                <a:srgbClr val="333333"/>
              </a:solidFill>
              <a:latin typeface="proximanova"/>
            </a:endParaRPr>
          </a:p>
          <a:p>
            <a:r>
              <a:rPr lang="en-US" dirty="0">
                <a:solidFill>
                  <a:srgbClr val="333333"/>
                </a:solidFill>
                <a:latin typeface="proximanova"/>
              </a:rPr>
              <a:t>66,775 the sample mean is our best estimate of population mean</a:t>
            </a:r>
            <a:endParaRPr lang="en-US" dirty="0"/>
          </a:p>
        </p:txBody>
      </p:sp>
    </p:spTree>
    <p:extLst>
      <p:ext uri="{BB962C8B-B14F-4D97-AF65-F5344CB8AC3E}">
        <p14:creationId xmlns:p14="http://schemas.microsoft.com/office/powerpoint/2010/main" val="23090761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2E2F35E-274A-47F7-9A71-E64C424A44C1}"/>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48681635-E1F9-4E6B-84C5-CF75E2982633}"/>
              </a:ext>
            </a:extLst>
          </p:cNvPr>
          <p:cNvSpPr>
            <a:spLocks noGrp="1"/>
          </p:cNvSpPr>
          <p:nvPr>
            <p:ph type="sldNum" sz="quarter" idx="12"/>
          </p:nvPr>
        </p:nvSpPr>
        <p:spPr/>
        <p:txBody>
          <a:bodyPr/>
          <a:lstStyle/>
          <a:p>
            <a:r>
              <a:rPr lang="en-US"/>
              <a:t>3-</a:t>
            </a:r>
            <a:fld id="{F38DF745-7D3F-47F4-83A3-874385CFAA69}" type="slidenum">
              <a:rPr lang="en-US" smtClean="0"/>
              <a:pPr/>
              <a:t>78</a:t>
            </a:fld>
            <a:endParaRPr lang="en-US" dirty="0"/>
          </a:p>
        </p:txBody>
      </p:sp>
      <p:sp>
        <p:nvSpPr>
          <p:cNvPr id="5" name="Content Placeholder 4">
            <a:extLst>
              <a:ext uri="{FF2B5EF4-FFF2-40B4-BE49-F238E27FC236}">
                <a16:creationId xmlns:a16="http://schemas.microsoft.com/office/drawing/2014/main" id="{3ECCC4F4-5A89-4246-B994-2EC51AD50AAE}"/>
              </a:ext>
            </a:extLst>
          </p:cNvPr>
          <p:cNvSpPr>
            <a:spLocks noGrp="1"/>
          </p:cNvSpPr>
          <p:nvPr>
            <p:ph sz="quarter" idx="1"/>
          </p:nvPr>
        </p:nvSpPr>
        <p:spPr>
          <a:xfrm>
            <a:off x="457200" y="304800"/>
            <a:ext cx="8229600" cy="4937760"/>
          </a:xfrm>
        </p:spPr>
        <p:txBody>
          <a:bodyPr/>
          <a:lstStyle/>
          <a:p>
            <a:r>
              <a:rPr lang="en-US" dirty="0"/>
              <a:t>Answers</a:t>
            </a:r>
          </a:p>
          <a:p>
            <a:endParaRPr lang="en-US" dirty="0"/>
          </a:p>
        </p:txBody>
      </p:sp>
      <p:sp>
        <p:nvSpPr>
          <p:cNvPr id="7" name="Rectangle 6">
            <a:extLst>
              <a:ext uri="{FF2B5EF4-FFF2-40B4-BE49-F238E27FC236}">
                <a16:creationId xmlns:a16="http://schemas.microsoft.com/office/drawing/2014/main" id="{70516279-B1B5-4E54-ABED-D6331C038FAD}"/>
              </a:ext>
            </a:extLst>
          </p:cNvPr>
          <p:cNvSpPr/>
          <p:nvPr/>
        </p:nvSpPr>
        <p:spPr>
          <a:xfrm>
            <a:off x="838200" y="4335477"/>
            <a:ext cx="4833631" cy="923330"/>
          </a:xfrm>
          <a:prstGeom prst="rect">
            <a:avLst/>
          </a:prstGeom>
        </p:spPr>
        <p:txBody>
          <a:bodyPr wrap="none">
            <a:spAutoFit/>
          </a:bodyPr>
          <a:lstStyle/>
          <a:p>
            <a:r>
              <a:rPr lang="en-US" dirty="0">
                <a:solidFill>
                  <a:srgbClr val="333333"/>
                </a:solidFill>
                <a:latin typeface="proximanova"/>
              </a:rPr>
              <a:t>408 / 6 = 83</a:t>
            </a:r>
          </a:p>
          <a:p>
            <a:endParaRPr lang="en-US" dirty="0">
              <a:solidFill>
                <a:srgbClr val="333333"/>
              </a:solidFill>
              <a:latin typeface="proximanova"/>
            </a:endParaRPr>
          </a:p>
          <a:p>
            <a:r>
              <a:rPr lang="en-US" dirty="0">
                <a:solidFill>
                  <a:srgbClr val="333333"/>
                </a:solidFill>
                <a:latin typeface="proximanova"/>
              </a:rPr>
              <a:t>Parameter since it was computer using all values. </a:t>
            </a:r>
          </a:p>
        </p:txBody>
      </p:sp>
      <p:pic>
        <p:nvPicPr>
          <p:cNvPr id="8" name="Picture 24">
            <a:extLst>
              <a:ext uri="{FF2B5EF4-FFF2-40B4-BE49-F238E27FC236}">
                <a16:creationId xmlns:a16="http://schemas.microsoft.com/office/drawing/2014/main" id="{4F3BE263-1066-4538-9E9F-3B856C484C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237" y="1323037"/>
            <a:ext cx="7081173" cy="2398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55076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Median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pPr marL="0" indent="0">
              <a:buNone/>
            </a:pPr>
            <a:endParaRPr lang="en-US" dirty="0"/>
          </a:p>
          <a:p>
            <a:pPr marL="0" indent="0">
              <a:buNone/>
            </a:pPr>
            <a:endParaRPr lang="en-US" dirty="0"/>
          </a:p>
        </p:txBody>
      </p:sp>
      <p:sp>
        <p:nvSpPr>
          <p:cNvPr id="5" name="TextBox 4"/>
          <p:cNvSpPr txBox="1"/>
          <p:nvPr/>
        </p:nvSpPr>
        <p:spPr>
          <a:xfrm>
            <a:off x="838200" y="1981200"/>
            <a:ext cx="6858000" cy="646331"/>
          </a:xfrm>
          <a:prstGeom prst="rect">
            <a:avLst/>
          </a:prstGeom>
          <a:solidFill>
            <a:srgbClr val="CCFF99"/>
          </a:solidFill>
          <a:ln>
            <a:solidFill>
              <a:srgbClr val="00B050"/>
            </a:solidFill>
          </a:ln>
        </p:spPr>
        <p:txBody>
          <a:bodyPr wrap="square" rtlCol="0">
            <a:spAutoFit/>
          </a:bodyPr>
          <a:lstStyle/>
          <a:p>
            <a:r>
              <a:rPr lang="en-US" dirty="0">
                <a:solidFill>
                  <a:srgbClr val="00B050"/>
                </a:solidFill>
              </a:rPr>
              <a:t>MEDIAN</a:t>
            </a:r>
            <a:r>
              <a:rPr lang="en-US" dirty="0"/>
              <a:t>  The midpoint of the values after they have been ordered from the minimum to the maximum values.</a:t>
            </a:r>
          </a:p>
        </p:txBody>
      </p:sp>
      <p:graphicFrame>
        <p:nvGraphicFramePr>
          <p:cNvPr id="6" name="Table 5"/>
          <p:cNvGraphicFramePr>
            <a:graphicFrameLocks noGrp="1"/>
          </p:cNvGraphicFramePr>
          <p:nvPr/>
        </p:nvGraphicFramePr>
        <p:xfrm>
          <a:off x="1524000" y="2971800"/>
          <a:ext cx="6096000" cy="2895600"/>
        </p:xfrm>
        <a:graphic>
          <a:graphicData uri="http://schemas.openxmlformats.org/drawingml/2006/table">
            <a:tbl>
              <a:tblPr first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solidFill>
                            <a:schemeClr val="tx1"/>
                          </a:solidFill>
                        </a:rPr>
                        <a:t>Prices</a:t>
                      </a:r>
                      <a:r>
                        <a:rPr lang="en-US" baseline="0" dirty="0">
                          <a:solidFill>
                            <a:schemeClr val="tx1"/>
                          </a:solidFill>
                        </a:rPr>
                        <a:t> Ordered from Minimum to Maximum</a:t>
                      </a:r>
                      <a:endParaRPr lang="en-US" dirty="0">
                        <a:solidFill>
                          <a:schemeClr val="tx1"/>
                        </a:solidFill>
                      </a:endParaRPr>
                    </a:p>
                  </a:txBody>
                  <a:tcPr>
                    <a:solidFill>
                      <a:schemeClr val="accent2">
                        <a:lumMod val="20000"/>
                        <a:lumOff val="80000"/>
                      </a:schemeClr>
                    </a:solidFill>
                  </a:tcPr>
                </a:tc>
                <a:tc>
                  <a:txBody>
                    <a:bodyPr/>
                    <a:lstStyle/>
                    <a:p>
                      <a:endParaRPr lang="en-US" dirty="0">
                        <a:solidFill>
                          <a:schemeClr val="tx1"/>
                        </a:solidFill>
                      </a:endParaRPr>
                    </a:p>
                  </a:txBody>
                  <a:tcPr>
                    <a:solidFill>
                      <a:schemeClr val="accent2">
                        <a:lumMod val="20000"/>
                        <a:lumOff val="80000"/>
                      </a:schemeClr>
                    </a:solidFill>
                  </a:tcPr>
                </a:tc>
                <a:tc>
                  <a:txBody>
                    <a:bodyPr/>
                    <a:lstStyle/>
                    <a:p>
                      <a:pPr algn="ctr"/>
                      <a:r>
                        <a:rPr lang="en-US" dirty="0">
                          <a:solidFill>
                            <a:schemeClr val="tx1"/>
                          </a:solidFill>
                        </a:rPr>
                        <a:t>Prices Ordered from Maximum to Minimum</a:t>
                      </a:r>
                    </a:p>
                  </a:txBody>
                  <a:tcPr>
                    <a:solidFill>
                      <a:schemeClr val="accent2">
                        <a:lumMod val="20000"/>
                        <a:lumOff val="80000"/>
                      </a:schemeClr>
                    </a:solidFill>
                  </a:tcPr>
                </a:tc>
                <a:extLst>
                  <a:ext uri="{0D108BD9-81ED-4DB2-BD59-A6C34878D82A}">
                    <a16:rowId xmlns:a16="http://schemas.microsoft.com/office/drawing/2014/main" val="10000"/>
                  </a:ext>
                </a:extLst>
              </a:tr>
              <a:tr h="370840">
                <a:tc>
                  <a:txBody>
                    <a:bodyPr/>
                    <a:lstStyle/>
                    <a:p>
                      <a:pPr algn="r"/>
                      <a:r>
                        <a:rPr lang="en-US" dirty="0">
                          <a:solidFill>
                            <a:schemeClr val="tx1"/>
                          </a:solidFill>
                        </a:rPr>
                        <a:t>$ 60,000</a:t>
                      </a:r>
                    </a:p>
                  </a:txBody>
                  <a:tcPr>
                    <a:solidFill>
                      <a:schemeClr val="accent2">
                        <a:lumMod val="20000"/>
                        <a:lumOff val="80000"/>
                      </a:schemeClr>
                    </a:solidFill>
                  </a:tcPr>
                </a:tc>
                <a:tc>
                  <a:txBody>
                    <a:bodyPr/>
                    <a:lstStyle/>
                    <a:p>
                      <a:endParaRPr lang="en-US" dirty="0">
                        <a:solidFill>
                          <a:schemeClr val="tx1"/>
                        </a:solidFill>
                      </a:endParaRPr>
                    </a:p>
                  </a:txBody>
                  <a:tcPr>
                    <a:solidFill>
                      <a:schemeClr val="accent2">
                        <a:lumMod val="20000"/>
                        <a:lumOff val="80000"/>
                      </a:schemeClr>
                    </a:solidFill>
                  </a:tcPr>
                </a:tc>
                <a:tc>
                  <a:txBody>
                    <a:bodyPr/>
                    <a:lstStyle/>
                    <a:p>
                      <a:pPr algn="ctr"/>
                      <a:r>
                        <a:rPr lang="en-US" dirty="0">
                          <a:solidFill>
                            <a:schemeClr val="tx1"/>
                          </a:solidFill>
                        </a:rPr>
                        <a:t>  $ 275,000</a:t>
                      </a:r>
                    </a:p>
                  </a:txBody>
                  <a:tcPr>
                    <a:solidFill>
                      <a:schemeClr val="accent2">
                        <a:lumMod val="20000"/>
                        <a:lumOff val="80000"/>
                      </a:schemeClr>
                    </a:solidFill>
                  </a:tcPr>
                </a:tc>
                <a:extLst>
                  <a:ext uri="{0D108BD9-81ED-4DB2-BD59-A6C34878D82A}">
                    <a16:rowId xmlns:a16="http://schemas.microsoft.com/office/drawing/2014/main" val="10001"/>
                  </a:ext>
                </a:extLst>
              </a:tr>
              <a:tr h="370840">
                <a:tc>
                  <a:txBody>
                    <a:bodyPr/>
                    <a:lstStyle/>
                    <a:p>
                      <a:pPr algn="r"/>
                      <a:r>
                        <a:rPr lang="en-US" dirty="0">
                          <a:solidFill>
                            <a:schemeClr val="tx1"/>
                          </a:solidFill>
                        </a:rPr>
                        <a:t>65,000</a:t>
                      </a:r>
                    </a:p>
                  </a:txBody>
                  <a:tcPr>
                    <a:solidFill>
                      <a:schemeClr val="accent2">
                        <a:lumMod val="20000"/>
                        <a:lumOff val="80000"/>
                      </a:schemeClr>
                    </a:solidFill>
                  </a:tcPr>
                </a:tc>
                <a:tc>
                  <a:txBody>
                    <a:bodyPr/>
                    <a:lstStyle/>
                    <a:p>
                      <a:endParaRPr lang="en-US" dirty="0">
                        <a:solidFill>
                          <a:schemeClr val="tx1"/>
                        </a:solidFill>
                      </a:endParaRPr>
                    </a:p>
                  </a:txBody>
                  <a:tcPr>
                    <a:solidFill>
                      <a:schemeClr val="accent2">
                        <a:lumMod val="20000"/>
                        <a:lumOff val="80000"/>
                      </a:schemeClr>
                    </a:solidFill>
                  </a:tcPr>
                </a:tc>
                <a:tc>
                  <a:txBody>
                    <a:bodyPr/>
                    <a:lstStyle/>
                    <a:p>
                      <a:pPr algn="ctr"/>
                      <a:r>
                        <a:rPr lang="en-US" dirty="0">
                          <a:solidFill>
                            <a:schemeClr val="tx1"/>
                          </a:solidFill>
                        </a:rPr>
                        <a:t>       80,000 </a:t>
                      </a:r>
                    </a:p>
                  </a:txBody>
                  <a:tcPr>
                    <a:solidFill>
                      <a:schemeClr val="accent2">
                        <a:lumMod val="20000"/>
                        <a:lumOff val="80000"/>
                      </a:schemeClr>
                    </a:solidFill>
                  </a:tcPr>
                </a:tc>
                <a:extLst>
                  <a:ext uri="{0D108BD9-81ED-4DB2-BD59-A6C34878D82A}">
                    <a16:rowId xmlns:a16="http://schemas.microsoft.com/office/drawing/2014/main" val="10002"/>
                  </a:ext>
                </a:extLst>
              </a:tr>
              <a:tr h="370840">
                <a:tc>
                  <a:txBody>
                    <a:bodyPr/>
                    <a:lstStyle/>
                    <a:p>
                      <a:pPr algn="r"/>
                      <a:r>
                        <a:rPr lang="en-US" dirty="0">
                          <a:solidFill>
                            <a:schemeClr val="tx1"/>
                          </a:solidFill>
                        </a:rPr>
                        <a:t>70,000</a:t>
                      </a:r>
                    </a:p>
                  </a:txBody>
                  <a:tcPr>
                    <a:solidFill>
                      <a:schemeClr val="accent2">
                        <a:lumMod val="20000"/>
                        <a:lumOff val="80000"/>
                      </a:schemeClr>
                    </a:solidFill>
                  </a:tcPr>
                </a:tc>
                <a:tc>
                  <a:txBody>
                    <a:bodyPr/>
                    <a:lstStyle/>
                    <a:p>
                      <a:pPr algn="ctr"/>
                      <a:r>
                        <a:rPr lang="en-US" b="1" dirty="0">
                          <a:solidFill>
                            <a:schemeClr val="tx1"/>
                          </a:solidFill>
                        </a:rPr>
                        <a:t>Median</a:t>
                      </a:r>
                    </a:p>
                  </a:txBody>
                  <a:tcPr>
                    <a:solidFill>
                      <a:schemeClr val="accent2">
                        <a:lumMod val="20000"/>
                        <a:lumOff val="80000"/>
                      </a:schemeClr>
                    </a:solidFill>
                  </a:tcPr>
                </a:tc>
                <a:tc>
                  <a:txBody>
                    <a:bodyPr/>
                    <a:lstStyle/>
                    <a:p>
                      <a:pPr algn="ctr"/>
                      <a:r>
                        <a:rPr lang="en-US" dirty="0">
                          <a:solidFill>
                            <a:schemeClr val="tx1"/>
                          </a:solidFill>
                        </a:rPr>
                        <a:t>       70,000</a:t>
                      </a:r>
                    </a:p>
                  </a:txBody>
                  <a:tcPr>
                    <a:solidFill>
                      <a:schemeClr val="accent2">
                        <a:lumMod val="20000"/>
                        <a:lumOff val="80000"/>
                      </a:schemeClr>
                    </a:solidFill>
                  </a:tcPr>
                </a:tc>
                <a:extLst>
                  <a:ext uri="{0D108BD9-81ED-4DB2-BD59-A6C34878D82A}">
                    <a16:rowId xmlns:a16="http://schemas.microsoft.com/office/drawing/2014/main" val="10003"/>
                  </a:ext>
                </a:extLst>
              </a:tr>
              <a:tr h="370840">
                <a:tc>
                  <a:txBody>
                    <a:bodyPr/>
                    <a:lstStyle/>
                    <a:p>
                      <a:pPr algn="r"/>
                      <a:r>
                        <a:rPr lang="en-US" dirty="0">
                          <a:solidFill>
                            <a:schemeClr val="tx1"/>
                          </a:solidFill>
                        </a:rPr>
                        <a:t>80,000</a:t>
                      </a:r>
                    </a:p>
                  </a:txBody>
                  <a:tcPr>
                    <a:solidFill>
                      <a:schemeClr val="accent2">
                        <a:lumMod val="20000"/>
                        <a:lumOff val="80000"/>
                      </a:schemeClr>
                    </a:solidFill>
                  </a:tcPr>
                </a:tc>
                <a:tc>
                  <a:txBody>
                    <a:bodyPr/>
                    <a:lstStyle/>
                    <a:p>
                      <a:endParaRPr lang="en-US" dirty="0">
                        <a:solidFill>
                          <a:schemeClr val="tx1"/>
                        </a:solidFill>
                      </a:endParaRPr>
                    </a:p>
                  </a:txBody>
                  <a:tcPr>
                    <a:solidFill>
                      <a:schemeClr val="accent2">
                        <a:lumMod val="20000"/>
                        <a:lumOff val="80000"/>
                      </a:schemeClr>
                    </a:solidFill>
                  </a:tcPr>
                </a:tc>
                <a:tc>
                  <a:txBody>
                    <a:bodyPr/>
                    <a:lstStyle/>
                    <a:p>
                      <a:pPr algn="ctr"/>
                      <a:r>
                        <a:rPr lang="en-US" dirty="0">
                          <a:solidFill>
                            <a:schemeClr val="tx1"/>
                          </a:solidFill>
                        </a:rPr>
                        <a:t>       65,000</a:t>
                      </a:r>
                    </a:p>
                  </a:txBody>
                  <a:tcPr>
                    <a:solidFill>
                      <a:schemeClr val="accent2">
                        <a:lumMod val="20000"/>
                        <a:lumOff val="80000"/>
                      </a:schemeClr>
                    </a:solidFill>
                  </a:tcPr>
                </a:tc>
                <a:extLst>
                  <a:ext uri="{0D108BD9-81ED-4DB2-BD59-A6C34878D82A}">
                    <a16:rowId xmlns:a16="http://schemas.microsoft.com/office/drawing/2014/main" val="10004"/>
                  </a:ext>
                </a:extLst>
              </a:tr>
              <a:tr h="497840">
                <a:tc>
                  <a:txBody>
                    <a:bodyPr/>
                    <a:lstStyle/>
                    <a:p>
                      <a:pPr algn="r"/>
                      <a:r>
                        <a:rPr lang="en-US" dirty="0">
                          <a:solidFill>
                            <a:schemeClr val="tx1"/>
                          </a:solidFill>
                        </a:rPr>
                        <a:t>275,000</a:t>
                      </a:r>
                    </a:p>
                  </a:txBody>
                  <a:tcPr>
                    <a:solidFill>
                      <a:schemeClr val="accent2">
                        <a:lumMod val="20000"/>
                        <a:lumOff val="80000"/>
                      </a:schemeClr>
                    </a:solidFill>
                  </a:tcPr>
                </a:tc>
                <a:tc>
                  <a:txBody>
                    <a:bodyPr/>
                    <a:lstStyle/>
                    <a:p>
                      <a:endParaRPr lang="en-US" dirty="0">
                        <a:solidFill>
                          <a:schemeClr val="tx1"/>
                        </a:solidFill>
                      </a:endParaRPr>
                    </a:p>
                  </a:txBody>
                  <a:tcPr>
                    <a:solidFill>
                      <a:schemeClr val="accent2">
                        <a:lumMod val="20000"/>
                        <a:lumOff val="80000"/>
                      </a:schemeClr>
                    </a:solidFill>
                  </a:tcPr>
                </a:tc>
                <a:tc>
                  <a:txBody>
                    <a:bodyPr/>
                    <a:lstStyle/>
                    <a:p>
                      <a:pPr algn="ctr"/>
                      <a:r>
                        <a:rPr lang="en-US" dirty="0">
                          <a:solidFill>
                            <a:schemeClr val="tx1"/>
                          </a:solidFill>
                        </a:rPr>
                        <a:t>       60,000</a:t>
                      </a:r>
                    </a:p>
                  </a:txBody>
                  <a:tcPr>
                    <a:solidFill>
                      <a:schemeClr val="accent2">
                        <a:lumMod val="20000"/>
                        <a:lumOff val="80000"/>
                      </a:schemeClr>
                    </a:solidFill>
                  </a:tcPr>
                </a:tc>
                <a:extLst>
                  <a:ext uri="{0D108BD9-81ED-4DB2-BD59-A6C34878D82A}">
                    <a16:rowId xmlns:a16="http://schemas.microsoft.com/office/drawing/2014/main" val="10005"/>
                  </a:ext>
                </a:extLst>
              </a:tr>
            </a:tbl>
          </a:graphicData>
        </a:graphic>
      </p:graphicFrame>
      <p:sp>
        <p:nvSpPr>
          <p:cNvPr id="7" name="Left Arrow 6"/>
          <p:cNvSpPr/>
          <p:nvPr/>
        </p:nvSpPr>
        <p:spPr>
          <a:xfrm>
            <a:off x="3733800" y="4800600"/>
            <a:ext cx="304800" cy="76200"/>
          </a:xfrm>
          <a:prstGeom prst="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5029200" y="4800600"/>
            <a:ext cx="301752" cy="762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r>
              <a:rPr lang="en-US"/>
              <a:t>3-</a:t>
            </a:r>
            <a:fld id="{F38DF745-7D3F-47F4-83A3-874385CFAA69}" type="slidenum">
              <a:rPr lang="en-US" smtClean="0"/>
              <a:pPr/>
              <a:t>79</a:t>
            </a:fld>
            <a:endParaRPr lang="en-US" dirty="0"/>
          </a:p>
        </p:txBody>
      </p:sp>
    </p:spTree>
    <p:extLst>
      <p:ext uri="{BB962C8B-B14F-4D97-AF65-F5344CB8AC3E}">
        <p14:creationId xmlns:p14="http://schemas.microsoft.com/office/powerpoint/2010/main" val="33235364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Characteristics of the Median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The median is the value in the middle of a set of ordered data</a:t>
            </a:r>
          </a:p>
          <a:p>
            <a:r>
              <a:rPr lang="en-US" dirty="0"/>
              <a:t>At least the ordinal scale of measurement is required</a:t>
            </a:r>
          </a:p>
          <a:p>
            <a:r>
              <a:rPr lang="en-US" dirty="0"/>
              <a:t>It is not influenced by extreme values</a:t>
            </a:r>
          </a:p>
          <a:p>
            <a:r>
              <a:rPr lang="en-US" dirty="0"/>
              <a:t>Fifty percent of the observations are larger than the median</a:t>
            </a:r>
          </a:p>
          <a:p>
            <a:r>
              <a:rPr lang="en-US" dirty="0"/>
              <a:t>It is unique to a set of data</a:t>
            </a:r>
          </a:p>
        </p:txBody>
      </p:sp>
      <p:sp>
        <p:nvSpPr>
          <p:cNvPr id="7" name="Slide Number Placeholder 6"/>
          <p:cNvSpPr>
            <a:spLocks noGrp="1"/>
          </p:cNvSpPr>
          <p:nvPr>
            <p:ph type="sldNum" sz="quarter" idx="12"/>
          </p:nvPr>
        </p:nvSpPr>
        <p:spPr/>
        <p:txBody>
          <a:bodyPr/>
          <a:lstStyle/>
          <a:p>
            <a:r>
              <a:rPr lang="en-US"/>
              <a:t>3-</a:t>
            </a:r>
            <a:fld id="{F38DF745-7D3F-47F4-83A3-874385CFAA69}" type="slidenum">
              <a:rPr lang="en-US" smtClean="0"/>
              <a:pPr/>
              <a:t>80</a:t>
            </a:fld>
            <a:endParaRPr lang="en-US" dirty="0"/>
          </a:p>
        </p:txBody>
      </p:sp>
    </p:spTree>
    <p:extLst>
      <p:ext uri="{BB962C8B-B14F-4D97-AF65-F5344CB8AC3E}">
        <p14:creationId xmlns:p14="http://schemas.microsoft.com/office/powerpoint/2010/main" val="40466760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the Median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To find the median for an even numbered data set</a:t>
            </a:r>
          </a:p>
          <a:p>
            <a:r>
              <a:rPr lang="en-US" dirty="0"/>
              <a:t>Sort the observations and calculate the average of the two middle values</a:t>
            </a:r>
          </a:p>
        </p:txBody>
      </p:sp>
      <p:sp>
        <p:nvSpPr>
          <p:cNvPr id="6" name="Rectangle 3"/>
          <p:cNvSpPr txBox="1">
            <a:spLocks noChangeArrowheads="1"/>
          </p:cNvSpPr>
          <p:nvPr/>
        </p:nvSpPr>
        <p:spPr>
          <a:xfrm>
            <a:off x="990600" y="2895600"/>
            <a:ext cx="6934200" cy="3243262"/>
          </a:xfrm>
          <a:prstGeom prst="rect">
            <a:avLst/>
          </a:prstGeom>
          <a:solidFill>
            <a:schemeClr val="accent2">
              <a:lumMod val="20000"/>
              <a:lumOff val="80000"/>
            </a:schemeClr>
          </a:solidFill>
          <a:ln>
            <a:noFill/>
          </a:ln>
        </p:spPr>
        <p:style>
          <a:lnRef idx="1">
            <a:schemeClr val="accent2"/>
          </a:lnRef>
          <a:fillRef idx="2">
            <a:schemeClr val="accent2"/>
          </a:fillRef>
          <a:effectRef idx="1">
            <a:schemeClr val="accent2"/>
          </a:effectRef>
          <a:fontRef idx="minor">
            <a:schemeClr val="dk1"/>
          </a:fontRef>
        </p:style>
        <p:txBody>
          <a:bodyPr vert="horz" lIns="92075" tIns="46038" rIns="92075" bIns="46038">
            <a:normAutofit lnSpcReduction="10000"/>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dk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dk1"/>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dk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dk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dk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dk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dk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dk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dk1"/>
                </a:solidFill>
                <a:latin typeface="+mn-lt"/>
                <a:ea typeface="+mn-ea"/>
                <a:cs typeface="+mn-cs"/>
              </a:defRPr>
            </a:lvl9pPr>
          </a:lstStyle>
          <a:p>
            <a:pPr marL="0" indent="0">
              <a:buFont typeface="Wingdings" pitchFamily="2" charset="2"/>
              <a:buNone/>
              <a:defRPr/>
            </a:pPr>
            <a:r>
              <a:rPr lang="en-US" sz="2400" dirty="0"/>
              <a:t>The number of hours a sample of 10 adults used Facebook last month:</a:t>
            </a:r>
          </a:p>
          <a:p>
            <a:pPr>
              <a:buFont typeface="Wingdings" pitchFamily="2" charset="2"/>
              <a:buNone/>
              <a:defRPr/>
            </a:pPr>
            <a:endParaRPr lang="en-US" sz="1500" dirty="0"/>
          </a:p>
          <a:p>
            <a:pPr>
              <a:buFont typeface="Wingdings" pitchFamily="2" charset="2"/>
              <a:buNone/>
              <a:defRPr/>
            </a:pPr>
            <a:r>
              <a:rPr lang="en-US" sz="2400" dirty="0">
                <a:solidFill>
                  <a:srgbClr val="00B050"/>
                </a:solidFill>
              </a:rPr>
              <a:t>		</a:t>
            </a:r>
            <a:r>
              <a:rPr lang="en-US" sz="2400" dirty="0">
                <a:solidFill>
                  <a:schemeClr val="tx1"/>
                </a:solidFill>
              </a:rPr>
              <a:t>3   5   7   5   9   1   3   9   17   10</a:t>
            </a:r>
            <a:endParaRPr lang="en-US" sz="1500" dirty="0">
              <a:solidFill>
                <a:schemeClr val="tx1"/>
              </a:solidFill>
            </a:endParaRPr>
          </a:p>
          <a:p>
            <a:pPr marL="0" indent="0">
              <a:buFont typeface="Wingdings" pitchFamily="2" charset="2"/>
              <a:buNone/>
              <a:defRPr/>
            </a:pPr>
            <a:r>
              <a:rPr lang="en-US" sz="2400" dirty="0"/>
              <a:t>Arranging the data in ascending order gives: </a:t>
            </a:r>
          </a:p>
          <a:p>
            <a:pPr>
              <a:buFont typeface="Wingdings" pitchFamily="2" charset="2"/>
              <a:buNone/>
              <a:defRPr/>
            </a:pPr>
            <a:endParaRPr lang="en-US" sz="1300" dirty="0">
              <a:solidFill>
                <a:srgbClr val="C00000"/>
              </a:solidFill>
            </a:endParaRPr>
          </a:p>
          <a:p>
            <a:pPr>
              <a:buFont typeface="Wingdings" pitchFamily="2" charset="2"/>
              <a:buNone/>
              <a:defRPr/>
            </a:pPr>
            <a:r>
              <a:rPr lang="en-US" sz="2400" dirty="0">
                <a:solidFill>
                  <a:srgbClr val="00B050"/>
                </a:solidFill>
              </a:rPr>
              <a:t>		</a:t>
            </a:r>
            <a:r>
              <a:rPr lang="en-US" sz="2400" dirty="0">
                <a:solidFill>
                  <a:schemeClr val="tx1"/>
                </a:solidFill>
              </a:rPr>
              <a:t>1   3   3   5   5   7   9   9   10   17 </a:t>
            </a:r>
          </a:p>
          <a:p>
            <a:pPr>
              <a:buFont typeface="Wingdings" pitchFamily="2" charset="2"/>
              <a:buNone/>
              <a:defRPr/>
            </a:pPr>
            <a:endParaRPr lang="en-US" sz="1400" dirty="0"/>
          </a:p>
          <a:p>
            <a:pPr>
              <a:buFont typeface="Wingdings" pitchFamily="2" charset="2"/>
              <a:buNone/>
              <a:defRPr/>
            </a:pPr>
            <a:r>
              <a:rPr lang="en-US" sz="2400" dirty="0"/>
              <a:t>Thus, the median is </a:t>
            </a:r>
            <a:r>
              <a:rPr lang="en-US" sz="2400" dirty="0">
                <a:solidFill>
                  <a:schemeClr val="tx1"/>
                </a:solidFill>
              </a:rPr>
              <a:t>6</a:t>
            </a:r>
            <a:r>
              <a:rPr lang="en-US" sz="2400" dirty="0"/>
              <a:t>.</a:t>
            </a:r>
          </a:p>
          <a:p>
            <a:pPr>
              <a:buFont typeface="Wingdings" pitchFamily="2" charset="2"/>
              <a:buNone/>
              <a:defRPr/>
            </a:pPr>
            <a:endParaRPr lang="en-US" dirty="0"/>
          </a:p>
        </p:txBody>
      </p:sp>
      <p:sp>
        <p:nvSpPr>
          <p:cNvPr id="8" name="Slide Number Placeholder 7"/>
          <p:cNvSpPr>
            <a:spLocks noGrp="1"/>
          </p:cNvSpPr>
          <p:nvPr>
            <p:ph type="sldNum" sz="quarter" idx="12"/>
          </p:nvPr>
        </p:nvSpPr>
        <p:spPr/>
        <p:txBody>
          <a:bodyPr/>
          <a:lstStyle/>
          <a:p>
            <a:r>
              <a:rPr lang="en-US"/>
              <a:t>3-</a:t>
            </a:r>
            <a:fld id="{F38DF745-7D3F-47F4-83A3-874385CFAA69}" type="slidenum">
              <a:rPr lang="en-US" smtClean="0"/>
              <a:pPr/>
              <a:t>81</a:t>
            </a:fld>
            <a:endParaRPr lang="en-US" dirty="0"/>
          </a:p>
        </p:txBody>
      </p:sp>
    </p:spTree>
    <p:extLst>
      <p:ext uri="{BB962C8B-B14F-4D97-AF65-F5344CB8AC3E}">
        <p14:creationId xmlns:p14="http://schemas.microsoft.com/office/powerpoint/2010/main" val="195004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up)">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up)">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up)">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wipe(up)">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wipe(up)">
                                      <p:cBhvr>
                                        <p:cTn id="3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058F5A0-35A1-4EBE-9A29-7B7EBF6B598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308FB50F-6CFE-483C-892B-0AB6D9A5BFC5}"/>
              </a:ext>
            </a:extLst>
          </p:cNvPr>
          <p:cNvSpPr>
            <a:spLocks noGrp="1"/>
          </p:cNvSpPr>
          <p:nvPr>
            <p:ph type="sldNum" sz="quarter" idx="12"/>
          </p:nvPr>
        </p:nvSpPr>
        <p:spPr/>
        <p:txBody>
          <a:bodyPr/>
          <a:lstStyle/>
          <a:p>
            <a:r>
              <a:rPr lang="en-US"/>
              <a:t>3-</a:t>
            </a:r>
            <a:fld id="{F38DF745-7D3F-47F4-83A3-874385CFAA69}" type="slidenum">
              <a:rPr lang="en-US" smtClean="0"/>
              <a:pPr/>
              <a:t>82</a:t>
            </a:fld>
            <a:endParaRPr lang="en-US" dirty="0"/>
          </a:p>
        </p:txBody>
      </p:sp>
      <p:sp>
        <p:nvSpPr>
          <p:cNvPr id="7" name="Content Placeholder 6">
            <a:extLst>
              <a:ext uri="{FF2B5EF4-FFF2-40B4-BE49-F238E27FC236}">
                <a16:creationId xmlns:a16="http://schemas.microsoft.com/office/drawing/2014/main" id="{7CC7D6A8-0595-4714-A322-203B68CA6845}"/>
              </a:ext>
            </a:extLst>
          </p:cNvPr>
          <p:cNvSpPr>
            <a:spLocks noGrp="1"/>
          </p:cNvSpPr>
          <p:nvPr>
            <p:ph sz="quarter" idx="1"/>
          </p:nvPr>
        </p:nvSpPr>
        <p:spPr>
          <a:xfrm>
            <a:off x="304800" y="1066800"/>
            <a:ext cx="8229600" cy="4937760"/>
          </a:xfrm>
        </p:spPr>
        <p:txBody>
          <a:bodyPr>
            <a:normAutofit/>
          </a:bodyPr>
          <a:lstStyle/>
          <a:p>
            <a:pPr fontAlgn="base"/>
            <a:r>
              <a:rPr lang="en-US" dirty="0"/>
              <a:t>A sample of single persons in Towson, Texas, receiving Social Security payments revealed these monthly benefits: $852, $598, $580, $1,374, $960, $878, and $1,130.</a:t>
            </a:r>
          </a:p>
          <a:p>
            <a:pPr lvl="1" fontAlgn="base"/>
            <a:r>
              <a:rPr lang="en-US" dirty="0"/>
              <a:t>(a)  What is the median monthly benefit?</a:t>
            </a:r>
            <a:r>
              <a:rPr lang="en-US" b="1" dirty="0">
                <a:hlinkClick r:id="rId2"/>
              </a:rPr>
              <a:t> </a:t>
            </a:r>
            <a:endParaRPr lang="en-US" dirty="0"/>
          </a:p>
          <a:p>
            <a:pPr lvl="1" fontAlgn="base"/>
            <a:r>
              <a:rPr lang="en-US" dirty="0"/>
              <a:t>(b) How many observations are below the median? Above it?</a:t>
            </a:r>
            <a:r>
              <a:rPr lang="en-US" b="1" dirty="0">
                <a:hlinkClick r:id="rId3"/>
              </a:rPr>
              <a:t> </a:t>
            </a:r>
            <a:endParaRPr lang="en-US" dirty="0"/>
          </a:p>
          <a:p>
            <a:pPr fontAlgn="base"/>
            <a:r>
              <a:rPr lang="en-US" dirty="0"/>
              <a:t>The number of work stoppages in the United States over the last 10 years are 22, 20, 21, 15, 5, 11, 19, 19, 15, and 11. </a:t>
            </a:r>
          </a:p>
          <a:p>
            <a:pPr lvl="1" fontAlgn="base"/>
            <a:r>
              <a:rPr lang="en-US" dirty="0"/>
              <a:t>(a) What is the median number of stoppages?</a:t>
            </a:r>
            <a:r>
              <a:rPr lang="en-US" b="1" dirty="0">
                <a:hlinkClick r:id="rId4"/>
              </a:rPr>
              <a:t> </a:t>
            </a:r>
            <a:endParaRPr lang="en-US" dirty="0"/>
          </a:p>
          <a:p>
            <a:pPr lvl="1" fontAlgn="base"/>
            <a:r>
              <a:rPr lang="en-US" dirty="0"/>
              <a:t>(b) How many observations are below the median? Above it?</a:t>
            </a:r>
            <a:r>
              <a:rPr lang="en-US" b="1" dirty="0">
                <a:hlinkClick r:id="rId5"/>
              </a:rPr>
              <a:t> </a:t>
            </a:r>
            <a:endParaRPr lang="en-US" dirty="0"/>
          </a:p>
          <a:p>
            <a:endParaRPr lang="en-US" dirty="0"/>
          </a:p>
        </p:txBody>
      </p:sp>
    </p:spTree>
    <p:extLst>
      <p:ext uri="{BB962C8B-B14F-4D97-AF65-F5344CB8AC3E}">
        <p14:creationId xmlns:p14="http://schemas.microsoft.com/office/powerpoint/2010/main" val="10762893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10318-37C6-4FBC-A7BF-0AC5BA4E6F4E}"/>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C91B254B-A7DE-4BFD-AE0B-69E873F1046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2630EADA-D6B9-4CC4-AEB4-2CA968D319CC}"/>
              </a:ext>
            </a:extLst>
          </p:cNvPr>
          <p:cNvSpPr>
            <a:spLocks noGrp="1"/>
          </p:cNvSpPr>
          <p:nvPr>
            <p:ph type="sldNum" sz="quarter" idx="12"/>
          </p:nvPr>
        </p:nvSpPr>
        <p:spPr/>
        <p:txBody>
          <a:bodyPr/>
          <a:lstStyle/>
          <a:p>
            <a:r>
              <a:rPr lang="en-US"/>
              <a:t>3-</a:t>
            </a:r>
            <a:fld id="{F38DF745-7D3F-47F4-83A3-874385CFAA69}" type="slidenum">
              <a:rPr lang="en-US" smtClean="0"/>
              <a:pPr/>
              <a:t>83</a:t>
            </a:fld>
            <a:endParaRPr lang="en-US" dirty="0"/>
          </a:p>
        </p:txBody>
      </p:sp>
      <p:sp>
        <p:nvSpPr>
          <p:cNvPr id="5" name="Content Placeholder 4">
            <a:extLst>
              <a:ext uri="{FF2B5EF4-FFF2-40B4-BE49-F238E27FC236}">
                <a16:creationId xmlns:a16="http://schemas.microsoft.com/office/drawing/2014/main" id="{4A2D2F05-FAD2-422E-9A03-0DA1686B9F35}"/>
              </a:ext>
            </a:extLst>
          </p:cNvPr>
          <p:cNvSpPr>
            <a:spLocks noGrp="1"/>
          </p:cNvSpPr>
          <p:nvPr>
            <p:ph sz="quarter" idx="1"/>
          </p:nvPr>
        </p:nvSpPr>
        <p:spPr/>
        <p:txBody>
          <a:bodyPr/>
          <a:lstStyle/>
          <a:p>
            <a:r>
              <a:rPr lang="en-US" dirty="0"/>
              <a:t>878</a:t>
            </a:r>
          </a:p>
          <a:p>
            <a:r>
              <a:rPr lang="en-US" dirty="0"/>
              <a:t>3, 3</a:t>
            </a:r>
          </a:p>
          <a:p>
            <a:endParaRPr lang="en-US" dirty="0"/>
          </a:p>
          <a:p>
            <a:r>
              <a:rPr lang="en-US" dirty="0"/>
              <a:t>17 (15 + 19)/2 = 17</a:t>
            </a:r>
          </a:p>
          <a:p>
            <a:r>
              <a:rPr lang="en-US" dirty="0"/>
              <a:t>5, 5</a:t>
            </a:r>
          </a:p>
        </p:txBody>
      </p:sp>
    </p:spTree>
    <p:extLst>
      <p:ext uri="{BB962C8B-B14F-4D97-AF65-F5344CB8AC3E}">
        <p14:creationId xmlns:p14="http://schemas.microsoft.com/office/powerpoint/2010/main" val="22598953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Mode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endParaRPr lang="en-US" dirty="0"/>
          </a:p>
          <a:p>
            <a:endParaRPr lang="en-US" dirty="0"/>
          </a:p>
          <a:p>
            <a:r>
              <a:rPr lang="en-US" dirty="0"/>
              <a:t>Major Characteristics of the mode:</a:t>
            </a:r>
          </a:p>
          <a:p>
            <a:pPr lvl="1"/>
            <a:r>
              <a:rPr lang="en-US" sz="2800" dirty="0"/>
              <a:t>The mode can be found for nominal level data</a:t>
            </a:r>
          </a:p>
          <a:p>
            <a:pPr lvl="1"/>
            <a:r>
              <a:rPr lang="en-US" sz="2800" dirty="0"/>
              <a:t>A set of data can have more than one mode</a:t>
            </a:r>
          </a:p>
          <a:p>
            <a:pPr lvl="1"/>
            <a:r>
              <a:rPr lang="en-US" sz="2400" dirty="0"/>
              <a:t>As an example of its use for nominal-level data, a company has developed five bath oils. The bar chart  shows the results of a marketing survey designed to find which bath oil consumers prefer. The largest number of respondents favored Lamoure, as evidenced by the highest bar. Thus, Lamoure is the mode.</a:t>
            </a:r>
          </a:p>
        </p:txBody>
      </p:sp>
      <p:sp>
        <p:nvSpPr>
          <p:cNvPr id="6" name="TextBox 5"/>
          <p:cNvSpPr txBox="1"/>
          <p:nvPr/>
        </p:nvSpPr>
        <p:spPr>
          <a:xfrm>
            <a:off x="838200" y="1371600"/>
            <a:ext cx="6858000" cy="369332"/>
          </a:xfrm>
          <a:prstGeom prst="rect">
            <a:avLst/>
          </a:prstGeom>
          <a:solidFill>
            <a:srgbClr val="CCFF99"/>
          </a:solidFill>
          <a:ln>
            <a:solidFill>
              <a:srgbClr val="00B050"/>
            </a:solidFill>
          </a:ln>
        </p:spPr>
        <p:txBody>
          <a:bodyPr wrap="square" rtlCol="0">
            <a:spAutoFit/>
          </a:bodyPr>
          <a:lstStyle/>
          <a:p>
            <a:r>
              <a:rPr lang="en-US" dirty="0">
                <a:solidFill>
                  <a:srgbClr val="00B050"/>
                </a:solidFill>
              </a:rPr>
              <a:t>MODE</a:t>
            </a:r>
            <a:r>
              <a:rPr lang="en-US" dirty="0"/>
              <a:t>  The value of the observation that occurs most frequently.</a:t>
            </a:r>
          </a:p>
        </p:txBody>
      </p:sp>
      <p:sp>
        <p:nvSpPr>
          <p:cNvPr id="9" name="Slide Number Placeholder 8"/>
          <p:cNvSpPr>
            <a:spLocks noGrp="1"/>
          </p:cNvSpPr>
          <p:nvPr>
            <p:ph type="sldNum" sz="quarter" idx="12"/>
          </p:nvPr>
        </p:nvSpPr>
        <p:spPr/>
        <p:txBody>
          <a:bodyPr/>
          <a:lstStyle/>
          <a:p>
            <a:r>
              <a:rPr lang="en-US"/>
              <a:t>3-</a:t>
            </a:r>
            <a:fld id="{F38DF745-7D3F-47F4-83A3-874385CFAA69}" type="slidenum">
              <a:rPr lang="en-US" smtClean="0"/>
              <a:pPr/>
              <a:t>84</a:t>
            </a:fld>
            <a:endParaRPr lang="en-US" dirty="0"/>
          </a:p>
        </p:txBody>
      </p:sp>
    </p:spTree>
    <p:extLst>
      <p:ext uri="{BB962C8B-B14F-4D97-AF65-F5344CB8AC3E}">
        <p14:creationId xmlns:p14="http://schemas.microsoft.com/office/powerpoint/2010/main" val="35710395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Mode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8719" y="1905002"/>
            <a:ext cx="5266563" cy="29268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838200" y="1371600"/>
            <a:ext cx="6858000" cy="369332"/>
          </a:xfrm>
          <a:prstGeom prst="rect">
            <a:avLst/>
          </a:prstGeom>
          <a:solidFill>
            <a:srgbClr val="CCFF99"/>
          </a:solidFill>
          <a:ln>
            <a:solidFill>
              <a:srgbClr val="00B050"/>
            </a:solidFill>
          </a:ln>
        </p:spPr>
        <p:txBody>
          <a:bodyPr wrap="square" rtlCol="0">
            <a:spAutoFit/>
          </a:bodyPr>
          <a:lstStyle/>
          <a:p>
            <a:r>
              <a:rPr lang="en-US" dirty="0">
                <a:solidFill>
                  <a:srgbClr val="00B050"/>
                </a:solidFill>
              </a:rPr>
              <a:t>MODE</a:t>
            </a:r>
            <a:r>
              <a:rPr lang="en-US" dirty="0"/>
              <a:t>  The value of the observation that occurs most frequently.</a:t>
            </a:r>
          </a:p>
        </p:txBody>
      </p:sp>
      <p:sp>
        <p:nvSpPr>
          <p:cNvPr id="9" name="Slide Number Placeholder 8"/>
          <p:cNvSpPr>
            <a:spLocks noGrp="1"/>
          </p:cNvSpPr>
          <p:nvPr>
            <p:ph type="sldNum" sz="quarter" idx="12"/>
          </p:nvPr>
        </p:nvSpPr>
        <p:spPr/>
        <p:txBody>
          <a:bodyPr/>
          <a:lstStyle/>
          <a:p>
            <a:r>
              <a:rPr lang="en-US"/>
              <a:t>3-</a:t>
            </a:r>
            <a:fld id="{F38DF745-7D3F-47F4-83A3-874385CFAA69}" type="slidenum">
              <a:rPr lang="en-US" smtClean="0"/>
              <a:pPr/>
              <a:t>85</a:t>
            </a:fld>
            <a:endParaRPr lang="en-US" dirty="0"/>
          </a:p>
        </p:txBody>
      </p:sp>
    </p:spTree>
    <p:extLst>
      <p:ext uri="{BB962C8B-B14F-4D97-AF65-F5344CB8AC3E}">
        <p14:creationId xmlns:p14="http://schemas.microsoft.com/office/powerpoint/2010/main" val="23228694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DF40D9A-0F90-41CA-9DBE-9F809B0B13C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33E3E13C-F418-44F5-A4D7-DCA01D1AA13D}"/>
              </a:ext>
            </a:extLst>
          </p:cNvPr>
          <p:cNvSpPr>
            <a:spLocks noGrp="1"/>
          </p:cNvSpPr>
          <p:nvPr>
            <p:ph type="sldNum" sz="quarter" idx="12"/>
          </p:nvPr>
        </p:nvSpPr>
        <p:spPr/>
        <p:txBody>
          <a:bodyPr/>
          <a:lstStyle/>
          <a:p>
            <a:r>
              <a:rPr lang="en-US"/>
              <a:t>3-</a:t>
            </a:r>
            <a:fld id="{F38DF745-7D3F-47F4-83A3-874385CFAA69}" type="slidenum">
              <a:rPr lang="en-US" smtClean="0"/>
              <a:pPr/>
              <a:t>86</a:t>
            </a:fld>
            <a:endParaRPr lang="en-US" dirty="0"/>
          </a:p>
        </p:txBody>
      </p:sp>
      <p:sp>
        <p:nvSpPr>
          <p:cNvPr id="5" name="Content Placeholder 4">
            <a:extLst>
              <a:ext uri="{FF2B5EF4-FFF2-40B4-BE49-F238E27FC236}">
                <a16:creationId xmlns:a16="http://schemas.microsoft.com/office/drawing/2014/main" id="{3007673A-27E0-45AB-95AA-3481612CBB24}"/>
              </a:ext>
            </a:extLst>
          </p:cNvPr>
          <p:cNvSpPr>
            <a:spLocks noGrp="1"/>
          </p:cNvSpPr>
          <p:nvPr>
            <p:ph sz="quarter" idx="1"/>
          </p:nvPr>
        </p:nvSpPr>
        <p:spPr>
          <a:xfrm>
            <a:off x="457200" y="228600"/>
            <a:ext cx="8229600" cy="5715000"/>
          </a:xfrm>
        </p:spPr>
        <p:txBody>
          <a:bodyPr>
            <a:normAutofit/>
          </a:bodyPr>
          <a:lstStyle/>
          <a:p>
            <a:pPr fontAlgn="base"/>
            <a:r>
              <a:rPr lang="en-US" sz="2800" dirty="0"/>
              <a:t>In summary, we can determine the mode for all levels of data—nominal, ordinal, interval, and ratio. The mode also has the advantage of not being affected by extremely high or low values.</a:t>
            </a:r>
          </a:p>
          <a:p>
            <a:pPr fontAlgn="base"/>
            <a:r>
              <a:rPr lang="en-US" sz="2800" dirty="0"/>
              <a:t>The mode does have disadvantages, however, that cause it to be used less frequently than the mean or median. </a:t>
            </a:r>
          </a:p>
          <a:p>
            <a:pPr fontAlgn="base"/>
            <a:r>
              <a:rPr lang="en-US" sz="2800" dirty="0"/>
              <a:t>For many sets of data, there is no mode because no value appears more than once. </a:t>
            </a:r>
          </a:p>
          <a:p>
            <a:pPr fontAlgn="base"/>
            <a:r>
              <a:rPr lang="en-US" sz="2800" dirty="0"/>
              <a:t>For example, there is no mode for this set of price data because every value occurs once: $19, $21, $23, $20, and $18. </a:t>
            </a:r>
          </a:p>
          <a:p>
            <a:endParaRPr lang="en-US" dirty="0"/>
          </a:p>
        </p:txBody>
      </p:sp>
    </p:spTree>
    <p:extLst>
      <p:ext uri="{BB962C8B-B14F-4D97-AF65-F5344CB8AC3E}">
        <p14:creationId xmlns:p14="http://schemas.microsoft.com/office/powerpoint/2010/main" val="5598210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DF40D9A-0F90-41CA-9DBE-9F809B0B13C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33E3E13C-F418-44F5-A4D7-DCA01D1AA13D}"/>
              </a:ext>
            </a:extLst>
          </p:cNvPr>
          <p:cNvSpPr>
            <a:spLocks noGrp="1"/>
          </p:cNvSpPr>
          <p:nvPr>
            <p:ph type="sldNum" sz="quarter" idx="12"/>
          </p:nvPr>
        </p:nvSpPr>
        <p:spPr/>
        <p:txBody>
          <a:bodyPr/>
          <a:lstStyle/>
          <a:p>
            <a:r>
              <a:rPr lang="en-US"/>
              <a:t>3-</a:t>
            </a:r>
            <a:fld id="{F38DF745-7D3F-47F4-83A3-874385CFAA69}" type="slidenum">
              <a:rPr lang="en-US" smtClean="0"/>
              <a:pPr/>
              <a:t>87</a:t>
            </a:fld>
            <a:endParaRPr lang="en-US" dirty="0"/>
          </a:p>
        </p:txBody>
      </p:sp>
      <p:sp>
        <p:nvSpPr>
          <p:cNvPr id="5" name="Content Placeholder 4">
            <a:extLst>
              <a:ext uri="{FF2B5EF4-FFF2-40B4-BE49-F238E27FC236}">
                <a16:creationId xmlns:a16="http://schemas.microsoft.com/office/drawing/2014/main" id="{3007673A-27E0-45AB-95AA-3481612CBB24}"/>
              </a:ext>
            </a:extLst>
          </p:cNvPr>
          <p:cNvSpPr>
            <a:spLocks noGrp="1"/>
          </p:cNvSpPr>
          <p:nvPr>
            <p:ph sz="quarter" idx="1"/>
          </p:nvPr>
        </p:nvSpPr>
        <p:spPr>
          <a:xfrm>
            <a:off x="457200" y="228600"/>
            <a:ext cx="8229600" cy="4937760"/>
          </a:xfrm>
        </p:spPr>
        <p:txBody>
          <a:bodyPr>
            <a:normAutofit/>
          </a:bodyPr>
          <a:lstStyle/>
          <a:p>
            <a:pPr fontAlgn="base"/>
            <a:r>
              <a:rPr lang="en-US" sz="2800" dirty="0"/>
              <a:t>Conversely, for some data sets there is more than one mode. </a:t>
            </a:r>
          </a:p>
          <a:p>
            <a:pPr fontAlgn="base"/>
            <a:r>
              <a:rPr lang="en-US" sz="2800" dirty="0"/>
              <a:t>Suppose the ages of the individuals in a stock investment club are 22, 26, 27, 27, 31, 35, and 35. Both the ages 27 and 35 are modes. Thus, this grouping of ages is referred to as </a:t>
            </a:r>
            <a:r>
              <a:rPr lang="en-US" sz="2800" i="1" dirty="0"/>
              <a:t>bimodal</a:t>
            </a:r>
            <a:r>
              <a:rPr lang="en-US" sz="2800" dirty="0"/>
              <a:t> (having two modes). One would question the use of two modes to represent the location of this set of age data.</a:t>
            </a:r>
          </a:p>
          <a:p>
            <a:endParaRPr lang="en-US" dirty="0"/>
          </a:p>
        </p:txBody>
      </p:sp>
    </p:spTree>
    <p:extLst>
      <p:ext uri="{BB962C8B-B14F-4D97-AF65-F5344CB8AC3E}">
        <p14:creationId xmlns:p14="http://schemas.microsoft.com/office/powerpoint/2010/main" val="13272589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Weighted Mean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The weighted mean is found by multiplying each observation, x, by its corresponding weight, w</a:t>
            </a:r>
          </a:p>
          <a:p>
            <a:endParaRPr lang="en-US" dirty="0"/>
          </a:p>
          <a:p>
            <a:pPr marL="0" indent="0">
              <a:buNone/>
            </a:pPr>
            <a:endParaRPr lang="en-US" dirty="0"/>
          </a:p>
          <a:p>
            <a:pPr marL="0" indent="0">
              <a:buNone/>
            </a:pPr>
            <a:endParaRPr lang="en-US" sz="1200" dirty="0"/>
          </a:p>
          <a:p>
            <a:r>
              <a:rPr lang="en-US" dirty="0"/>
              <a:t>The Carter Construction Company pays its hourly employees $16.50, $19.00, or $25.00 per hour. There are 26 hourly employees: 14 are paid at the $16.50 rate, 10 at the $19.00 rate, and 2 at the $25.00 rate. </a:t>
            </a:r>
          </a:p>
          <a:p>
            <a:r>
              <a:rPr lang="en-US" dirty="0"/>
              <a:t>What is the mean hourly rate paid for the 26 employees?</a:t>
            </a:r>
          </a:p>
          <a:p>
            <a:pPr marL="0" indent="0">
              <a:buNone/>
            </a:pP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94" y="2209800"/>
            <a:ext cx="7700020" cy="983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465" y="5486400"/>
            <a:ext cx="7012484" cy="688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8"/>
          <p:cNvSpPr>
            <a:spLocks noGrp="1"/>
          </p:cNvSpPr>
          <p:nvPr>
            <p:ph type="sldNum" sz="quarter" idx="12"/>
          </p:nvPr>
        </p:nvSpPr>
        <p:spPr/>
        <p:txBody>
          <a:bodyPr/>
          <a:lstStyle/>
          <a:p>
            <a:r>
              <a:rPr lang="en-US"/>
              <a:t>3-</a:t>
            </a:r>
            <a:fld id="{F38DF745-7D3F-47F4-83A3-874385CFAA69}" type="slidenum">
              <a:rPr lang="en-US" smtClean="0"/>
              <a:pPr/>
              <a:t>88</a:t>
            </a:fld>
            <a:endParaRPr lang="en-US" dirty="0"/>
          </a:p>
        </p:txBody>
      </p:sp>
    </p:spTree>
    <p:extLst>
      <p:ext uri="{BB962C8B-B14F-4D97-AF65-F5344CB8AC3E}">
        <p14:creationId xmlns:p14="http://schemas.microsoft.com/office/powerpoint/2010/main" val="18780067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D0780A-BE8F-4F2B-947D-B548E3F22678}"/>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4003B61C-5FF8-4B7E-9557-ED5C53C62C41}"/>
              </a:ext>
            </a:extLst>
          </p:cNvPr>
          <p:cNvSpPr>
            <a:spLocks noGrp="1"/>
          </p:cNvSpPr>
          <p:nvPr>
            <p:ph type="sldNum" sz="quarter" idx="12"/>
          </p:nvPr>
        </p:nvSpPr>
        <p:spPr/>
        <p:txBody>
          <a:bodyPr/>
          <a:lstStyle/>
          <a:p>
            <a:r>
              <a:rPr lang="en-US"/>
              <a:t>3-</a:t>
            </a:r>
            <a:fld id="{F38DF745-7D3F-47F4-83A3-874385CFAA69}" type="slidenum">
              <a:rPr lang="en-US" smtClean="0"/>
              <a:pPr/>
              <a:t>89</a:t>
            </a:fld>
            <a:endParaRPr lang="en-US" dirty="0"/>
          </a:p>
        </p:txBody>
      </p:sp>
      <p:sp>
        <p:nvSpPr>
          <p:cNvPr id="5" name="Content Placeholder 4">
            <a:extLst>
              <a:ext uri="{FF2B5EF4-FFF2-40B4-BE49-F238E27FC236}">
                <a16:creationId xmlns:a16="http://schemas.microsoft.com/office/drawing/2014/main" id="{6FF178E1-E020-46C3-A35C-E82743C49A11}"/>
              </a:ext>
            </a:extLst>
          </p:cNvPr>
          <p:cNvSpPr>
            <a:spLocks noGrp="1"/>
          </p:cNvSpPr>
          <p:nvPr>
            <p:ph sz="quarter" idx="1"/>
          </p:nvPr>
        </p:nvSpPr>
        <p:spPr>
          <a:xfrm>
            <a:off x="152400" y="1219200"/>
            <a:ext cx="8839200" cy="4937760"/>
          </a:xfrm>
        </p:spPr>
        <p:txBody>
          <a:bodyPr>
            <a:normAutofit/>
          </a:bodyPr>
          <a:lstStyle/>
          <a:p>
            <a:pPr fontAlgn="base"/>
            <a:r>
              <a:rPr lang="en-US" dirty="0"/>
              <a:t>Springers sold 95 Antonelli men’s suits for the regular price of $400. For the spring sale, the suits were reduced to $200 and 126 were sold. At the final clearance, the price was reduced to $100 and the remaining 79 suits were sold.</a:t>
            </a:r>
          </a:p>
          <a:p>
            <a:pPr fontAlgn="base"/>
            <a:endParaRPr lang="en-US" dirty="0"/>
          </a:p>
          <a:p>
            <a:pPr fontAlgn="base"/>
            <a:r>
              <a:rPr lang="en-US" dirty="0"/>
              <a:t>What was the weighted mean price of an Antonelli suit?</a:t>
            </a:r>
            <a:r>
              <a:rPr lang="en-US" b="1" dirty="0"/>
              <a:t> </a:t>
            </a:r>
          </a:p>
          <a:p>
            <a:pPr fontAlgn="base"/>
            <a:r>
              <a:rPr lang="en-US" b="1" dirty="0"/>
              <a:t>$ 237</a:t>
            </a:r>
          </a:p>
          <a:p>
            <a:pPr fontAlgn="base"/>
            <a:r>
              <a:rPr lang="en-US" dirty="0"/>
              <a:t>(95x400) + (126x200) + (79x100) /95+126+79 = 237</a:t>
            </a:r>
          </a:p>
          <a:p>
            <a:pPr marL="0" indent="0" fontAlgn="base">
              <a:buNone/>
            </a:pPr>
            <a:endParaRPr lang="en-US" dirty="0"/>
          </a:p>
          <a:p>
            <a:endParaRPr lang="en-US" dirty="0"/>
          </a:p>
        </p:txBody>
      </p:sp>
    </p:spTree>
    <p:extLst>
      <p:ext uri="{BB962C8B-B14F-4D97-AF65-F5344CB8AC3E}">
        <p14:creationId xmlns:p14="http://schemas.microsoft.com/office/powerpoint/2010/main" val="37314586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BD0780A-BE8F-4F2B-947D-B548E3F22678}"/>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4003B61C-5FF8-4B7E-9557-ED5C53C62C41}"/>
              </a:ext>
            </a:extLst>
          </p:cNvPr>
          <p:cNvSpPr>
            <a:spLocks noGrp="1"/>
          </p:cNvSpPr>
          <p:nvPr>
            <p:ph type="sldNum" sz="quarter" idx="12"/>
          </p:nvPr>
        </p:nvSpPr>
        <p:spPr/>
        <p:txBody>
          <a:bodyPr/>
          <a:lstStyle/>
          <a:p>
            <a:r>
              <a:rPr lang="en-US"/>
              <a:t>3-</a:t>
            </a:r>
            <a:fld id="{F38DF745-7D3F-47F4-83A3-874385CFAA69}" type="slidenum">
              <a:rPr lang="en-US" smtClean="0"/>
              <a:pPr/>
              <a:t>90</a:t>
            </a:fld>
            <a:endParaRPr lang="en-US" dirty="0"/>
          </a:p>
        </p:txBody>
      </p:sp>
      <p:sp>
        <p:nvSpPr>
          <p:cNvPr id="5" name="Content Placeholder 4">
            <a:extLst>
              <a:ext uri="{FF2B5EF4-FFF2-40B4-BE49-F238E27FC236}">
                <a16:creationId xmlns:a16="http://schemas.microsoft.com/office/drawing/2014/main" id="{6FF178E1-E020-46C3-A35C-E82743C49A11}"/>
              </a:ext>
            </a:extLst>
          </p:cNvPr>
          <p:cNvSpPr>
            <a:spLocks noGrp="1"/>
          </p:cNvSpPr>
          <p:nvPr>
            <p:ph sz="quarter" idx="1"/>
          </p:nvPr>
        </p:nvSpPr>
        <p:spPr>
          <a:xfrm>
            <a:off x="152400" y="1219200"/>
            <a:ext cx="8839200" cy="4937760"/>
          </a:xfrm>
        </p:spPr>
        <p:txBody>
          <a:bodyPr>
            <a:normAutofit/>
          </a:bodyPr>
          <a:lstStyle/>
          <a:p>
            <a:pPr fontAlgn="base"/>
            <a:r>
              <a:rPr lang="en-US" dirty="0"/>
              <a:t>Springers sold 95 Antonelli men’s suits for the regular price of $400. For the spring sale, the suits were reduced to $200 and 126 were sold. At the final clearance, the price was reduced to $100 and the remaining 79 suits were sold.</a:t>
            </a:r>
          </a:p>
          <a:p>
            <a:pPr fontAlgn="base"/>
            <a:endParaRPr lang="en-US" dirty="0"/>
          </a:p>
          <a:p>
            <a:pPr fontAlgn="base"/>
            <a:r>
              <a:rPr lang="en-US" dirty="0"/>
              <a:t>Springers paid $200 a suit for the 300 suits. Comment on the store’s profit per suit if a salesperson receives a $25 commission for each one sold.</a:t>
            </a:r>
            <a:r>
              <a:rPr lang="en-US" b="1" dirty="0"/>
              <a:t> </a:t>
            </a:r>
          </a:p>
          <a:p>
            <a:pPr fontAlgn="base"/>
            <a:r>
              <a:rPr lang="en-US" b="1" dirty="0"/>
              <a:t>The profit per suit is 12 dollars. </a:t>
            </a:r>
          </a:p>
          <a:p>
            <a:pPr fontAlgn="base"/>
            <a:r>
              <a:rPr lang="en-US" b="1" dirty="0"/>
              <a:t>237 – 200 – 25 = 12</a:t>
            </a:r>
          </a:p>
          <a:p>
            <a:pPr fontAlgn="base"/>
            <a:r>
              <a:rPr lang="en-US" b="1"/>
              <a:t>Total profit 300 x 12 = 3600</a:t>
            </a:r>
            <a:endParaRPr lang="en-US" dirty="0"/>
          </a:p>
          <a:p>
            <a:endParaRPr lang="en-US" dirty="0"/>
          </a:p>
        </p:txBody>
      </p:sp>
    </p:spTree>
    <p:extLst>
      <p:ext uri="{BB962C8B-B14F-4D97-AF65-F5344CB8AC3E}">
        <p14:creationId xmlns:p14="http://schemas.microsoft.com/office/powerpoint/2010/main" val="20592856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5A54522-7E88-4F75-B7CE-1ED660BB5A29}"/>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47A9F873-C09D-4827-BFFF-BB07974B8CFA}"/>
              </a:ext>
            </a:extLst>
          </p:cNvPr>
          <p:cNvSpPr>
            <a:spLocks noGrp="1"/>
          </p:cNvSpPr>
          <p:nvPr>
            <p:ph type="sldNum" sz="quarter" idx="12"/>
          </p:nvPr>
        </p:nvSpPr>
        <p:spPr/>
        <p:txBody>
          <a:bodyPr/>
          <a:lstStyle/>
          <a:p>
            <a:r>
              <a:rPr lang="en-US"/>
              <a:t>3-</a:t>
            </a:r>
            <a:fld id="{F38DF745-7D3F-47F4-83A3-874385CFAA69}" type="slidenum">
              <a:rPr lang="en-US" smtClean="0"/>
              <a:pPr/>
              <a:t>91</a:t>
            </a:fld>
            <a:endParaRPr lang="en-US" dirty="0"/>
          </a:p>
        </p:txBody>
      </p:sp>
      <p:sp>
        <p:nvSpPr>
          <p:cNvPr id="6" name="Rectangle 5">
            <a:extLst>
              <a:ext uri="{FF2B5EF4-FFF2-40B4-BE49-F238E27FC236}">
                <a16:creationId xmlns:a16="http://schemas.microsoft.com/office/drawing/2014/main" id="{CA417006-9442-4712-A1E6-E40DA507B19F}"/>
              </a:ext>
            </a:extLst>
          </p:cNvPr>
          <p:cNvSpPr/>
          <p:nvPr/>
        </p:nvSpPr>
        <p:spPr>
          <a:xfrm>
            <a:off x="457200" y="2133600"/>
            <a:ext cx="8458200" cy="2308324"/>
          </a:xfrm>
          <a:prstGeom prst="rect">
            <a:avLst/>
          </a:prstGeom>
        </p:spPr>
        <p:txBody>
          <a:bodyPr wrap="square">
            <a:spAutoFit/>
          </a:bodyPr>
          <a:lstStyle/>
          <a:p>
            <a:r>
              <a:rPr lang="en-US" sz="2400" dirty="0">
                <a:solidFill>
                  <a:srgbClr val="333333"/>
                </a:solidFill>
                <a:latin typeface="proximanova"/>
              </a:rPr>
              <a:t>In June, an investor purchased 300 shares of Oracle (an information technology company) stock at $20 per share. In August, she purchased an additional 400 shares at $25 per share. In November, she purchased an additional 400 shares, but the stock declined to $23 per share. What is the weighted mean price per share?</a:t>
            </a:r>
            <a:r>
              <a:rPr lang="en-US" sz="2400" b="1" dirty="0">
                <a:solidFill>
                  <a:srgbClr val="0066CC"/>
                </a:solidFill>
                <a:latin typeface="proximanova"/>
              </a:rPr>
              <a:t> </a:t>
            </a:r>
            <a:endParaRPr lang="en-US" sz="2400" dirty="0"/>
          </a:p>
        </p:txBody>
      </p:sp>
    </p:spTree>
    <p:extLst>
      <p:ext uri="{BB962C8B-B14F-4D97-AF65-F5344CB8AC3E}">
        <p14:creationId xmlns:p14="http://schemas.microsoft.com/office/powerpoint/2010/main" val="33631831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47D663A-23DC-45DE-AFCE-12F682669B7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A881724D-24E5-4C99-965D-049051C9ED02}"/>
              </a:ext>
            </a:extLst>
          </p:cNvPr>
          <p:cNvSpPr>
            <a:spLocks noGrp="1"/>
          </p:cNvSpPr>
          <p:nvPr>
            <p:ph type="sldNum" sz="quarter" idx="12"/>
          </p:nvPr>
        </p:nvSpPr>
        <p:spPr/>
        <p:txBody>
          <a:bodyPr/>
          <a:lstStyle/>
          <a:p>
            <a:r>
              <a:rPr lang="en-US"/>
              <a:t>3-</a:t>
            </a:r>
            <a:fld id="{F38DF745-7D3F-47F4-83A3-874385CFAA69}" type="slidenum">
              <a:rPr lang="en-US" smtClean="0"/>
              <a:pPr/>
              <a:t>92</a:t>
            </a:fld>
            <a:endParaRPr lang="en-US" dirty="0"/>
          </a:p>
        </p:txBody>
      </p:sp>
      <p:sp>
        <p:nvSpPr>
          <p:cNvPr id="5" name="Content Placeholder 4">
            <a:extLst>
              <a:ext uri="{FF2B5EF4-FFF2-40B4-BE49-F238E27FC236}">
                <a16:creationId xmlns:a16="http://schemas.microsoft.com/office/drawing/2014/main" id="{64854B05-A6A0-4061-8D00-8CDEFE4F88DA}"/>
              </a:ext>
            </a:extLst>
          </p:cNvPr>
          <p:cNvSpPr>
            <a:spLocks noGrp="1"/>
          </p:cNvSpPr>
          <p:nvPr>
            <p:ph sz="quarter" idx="1"/>
          </p:nvPr>
        </p:nvSpPr>
        <p:spPr/>
        <p:txBody>
          <a:bodyPr/>
          <a:lstStyle/>
          <a:p>
            <a:r>
              <a:rPr lang="en-US" dirty="0"/>
              <a:t>$ 22.91 </a:t>
            </a:r>
          </a:p>
          <a:p>
            <a:endParaRPr lang="en-US" dirty="0"/>
          </a:p>
          <a:p>
            <a:r>
              <a:rPr lang="en-US" dirty="0"/>
              <a:t>(300 x 20) + (400 x 25) + (400 x 23)/300+400+400 = 22.91</a:t>
            </a:r>
          </a:p>
          <a:p>
            <a:endParaRPr lang="en-US" dirty="0"/>
          </a:p>
          <a:p>
            <a:r>
              <a:rPr lang="en-US" dirty="0"/>
              <a:t>6000+10000+9200 = 25200</a:t>
            </a:r>
          </a:p>
          <a:p>
            <a:r>
              <a:rPr lang="en-US" dirty="0"/>
              <a:t>25200/1100 = 22.91 </a:t>
            </a:r>
          </a:p>
        </p:txBody>
      </p:sp>
    </p:spTree>
    <p:extLst>
      <p:ext uri="{BB962C8B-B14F-4D97-AF65-F5344CB8AC3E}">
        <p14:creationId xmlns:p14="http://schemas.microsoft.com/office/powerpoint/2010/main" val="21497583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Geometric Mean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The geometric mean is the </a:t>
            </a:r>
            <a:r>
              <a:rPr lang="en-US" i="1" dirty="0"/>
              <a:t>n</a:t>
            </a:r>
            <a:r>
              <a:rPr lang="en-US" dirty="0"/>
              <a:t>th root of the product of </a:t>
            </a:r>
            <a:r>
              <a:rPr lang="en-US" i="1" dirty="0"/>
              <a:t>n</a:t>
            </a:r>
            <a:r>
              <a:rPr lang="en-US" dirty="0"/>
              <a:t> positive values</a:t>
            </a:r>
          </a:p>
          <a:p>
            <a:r>
              <a:rPr lang="en-US" dirty="0"/>
              <a:t>The formula for geometric mean is</a:t>
            </a:r>
          </a:p>
          <a:p>
            <a:pPr marL="0" indent="0">
              <a:buNone/>
            </a:pPr>
            <a:endParaRPr lang="en-US" dirty="0"/>
          </a:p>
          <a:p>
            <a:pPr marL="0" indent="0">
              <a:buNone/>
            </a:pPr>
            <a:endParaRPr lang="en-US" dirty="0"/>
          </a:p>
          <a:p>
            <a:r>
              <a:rPr lang="en-US" dirty="0"/>
              <a:t>The geometric mean is also used to find the rate of change from one period to another</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169" y="2696018"/>
            <a:ext cx="7451984" cy="732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0175" y="4600575"/>
            <a:ext cx="6343650"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8"/>
          <p:cNvSpPr>
            <a:spLocks noGrp="1"/>
          </p:cNvSpPr>
          <p:nvPr>
            <p:ph type="sldNum" sz="quarter" idx="12"/>
          </p:nvPr>
        </p:nvSpPr>
        <p:spPr/>
        <p:txBody>
          <a:bodyPr/>
          <a:lstStyle/>
          <a:p>
            <a:r>
              <a:rPr lang="en-US"/>
              <a:t>3-</a:t>
            </a:r>
            <a:fld id="{F38DF745-7D3F-47F4-83A3-874385CFAA69}" type="slidenum">
              <a:rPr lang="en-US" smtClean="0"/>
              <a:pPr/>
              <a:t>93</a:t>
            </a:fld>
            <a:endParaRPr lang="en-US" dirty="0"/>
          </a:p>
        </p:txBody>
      </p:sp>
    </p:spTree>
    <p:extLst>
      <p:ext uri="{BB962C8B-B14F-4D97-AF65-F5344CB8AC3E}">
        <p14:creationId xmlns:p14="http://schemas.microsoft.com/office/powerpoint/2010/main" val="35931557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7C66DBB-5A47-4B45-AF0B-7B52C070A722}"/>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5DFC5071-674F-49B9-96F0-AD3007F795FD}"/>
              </a:ext>
            </a:extLst>
          </p:cNvPr>
          <p:cNvSpPr>
            <a:spLocks noGrp="1"/>
          </p:cNvSpPr>
          <p:nvPr>
            <p:ph type="sldNum" sz="quarter" idx="12"/>
          </p:nvPr>
        </p:nvSpPr>
        <p:spPr/>
        <p:txBody>
          <a:bodyPr/>
          <a:lstStyle/>
          <a:p>
            <a:r>
              <a:rPr lang="en-US"/>
              <a:t>3-</a:t>
            </a:r>
            <a:fld id="{F38DF745-7D3F-47F4-83A3-874385CFAA69}" type="slidenum">
              <a:rPr lang="en-US" smtClean="0"/>
              <a:pPr/>
              <a:t>94</a:t>
            </a:fld>
            <a:endParaRPr lang="en-US" dirty="0"/>
          </a:p>
        </p:txBody>
      </p:sp>
      <p:sp>
        <p:nvSpPr>
          <p:cNvPr id="5" name="Content Placeholder 4">
            <a:extLst>
              <a:ext uri="{FF2B5EF4-FFF2-40B4-BE49-F238E27FC236}">
                <a16:creationId xmlns:a16="http://schemas.microsoft.com/office/drawing/2014/main" id="{7B67E37B-A6BA-4FE8-8270-2DB6730EA981}"/>
              </a:ext>
            </a:extLst>
          </p:cNvPr>
          <p:cNvSpPr>
            <a:spLocks noGrp="1"/>
          </p:cNvSpPr>
          <p:nvPr>
            <p:ph sz="quarter" idx="1"/>
          </p:nvPr>
        </p:nvSpPr>
        <p:spPr>
          <a:xfrm>
            <a:off x="114300" y="762000"/>
            <a:ext cx="8915400" cy="4937760"/>
          </a:xfrm>
        </p:spPr>
        <p:txBody>
          <a:bodyPr>
            <a:normAutofit fontScale="92500" lnSpcReduction="20000"/>
          </a:bodyPr>
          <a:lstStyle/>
          <a:p>
            <a:r>
              <a:rPr lang="en-US" b="1" u="sng" dirty="0"/>
              <a:t>Measure of Dispersion:</a:t>
            </a:r>
          </a:p>
          <a:p>
            <a:r>
              <a:rPr lang="en-US" dirty="0"/>
              <a:t>A measure of location, such as the mean, median, or mode, only describes the center of the data. It is valuable from that standpoint, but it does not tell us anything about the spread of the data. </a:t>
            </a:r>
          </a:p>
          <a:p>
            <a:r>
              <a:rPr lang="en-US" dirty="0"/>
              <a:t>For example, if your nature guide told you that the river ahead averaged 3 feet in depth, would you want to wade across on foot without additional information? </a:t>
            </a:r>
          </a:p>
          <a:p>
            <a:r>
              <a:rPr lang="en-US" dirty="0"/>
              <a:t>Probably not. You would want to know something about the variation in the depth. Is the maximum depth of the river 3.25 feet and the minimum 2.75 feet? If that is the case, you would probably agree to cross. What if you learned the river depth ranged from 0.50 foot to 5.5 feet?</a:t>
            </a:r>
          </a:p>
          <a:p>
            <a:r>
              <a:rPr lang="en-US" dirty="0"/>
              <a:t> Your decision would probably be not to cross. Before making a decision about crossing the river, you want information on both the typical depth and the </a:t>
            </a:r>
            <a:r>
              <a:rPr lang="en-US" b="1" u="sng" dirty="0"/>
              <a:t>dispersion</a:t>
            </a:r>
            <a:r>
              <a:rPr lang="en-US" dirty="0"/>
              <a:t> in the depth of the river.</a:t>
            </a:r>
          </a:p>
        </p:txBody>
      </p:sp>
    </p:spTree>
    <p:extLst>
      <p:ext uri="{BB962C8B-B14F-4D97-AF65-F5344CB8AC3E}">
        <p14:creationId xmlns:p14="http://schemas.microsoft.com/office/powerpoint/2010/main" val="20917587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Dispersion?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The dispersion is the variation or spread in a set of data</a:t>
            </a:r>
          </a:p>
          <a:p>
            <a:r>
              <a:rPr lang="en-US" dirty="0"/>
              <a:t>The range is the difference between the maximum and minimum values in a set of data</a:t>
            </a:r>
          </a:p>
          <a:p>
            <a:r>
              <a:rPr lang="en-US" dirty="0"/>
              <a:t>The formula for range is</a:t>
            </a:r>
          </a:p>
          <a:p>
            <a:endParaRPr lang="en-US" dirty="0"/>
          </a:p>
          <a:p>
            <a:endParaRPr lang="en-US" dirty="0"/>
          </a:p>
          <a:p>
            <a:r>
              <a:rPr lang="en-US" dirty="0"/>
              <a:t>The major characteristics of the range are</a:t>
            </a:r>
          </a:p>
          <a:p>
            <a:pPr lvl="1"/>
            <a:r>
              <a:rPr lang="en-US" sz="2600" dirty="0"/>
              <a:t>Only two values are used in its calculation</a:t>
            </a:r>
          </a:p>
          <a:p>
            <a:pPr lvl="1"/>
            <a:r>
              <a:rPr lang="en-US" sz="2600" dirty="0"/>
              <a:t>It is influenced by extreme values</a:t>
            </a:r>
          </a:p>
          <a:p>
            <a:pPr lvl="1"/>
            <a:r>
              <a:rPr lang="en-US" sz="2600" dirty="0"/>
              <a:t>It is easy to compute and to understand</a:t>
            </a:r>
          </a:p>
          <a:p>
            <a:endParaRPr lang="en-US" dirty="0"/>
          </a:p>
          <a:p>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2075" y="3228975"/>
            <a:ext cx="6419850"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7"/>
          <p:cNvSpPr>
            <a:spLocks noGrp="1"/>
          </p:cNvSpPr>
          <p:nvPr>
            <p:ph type="sldNum" sz="quarter" idx="12"/>
          </p:nvPr>
        </p:nvSpPr>
        <p:spPr/>
        <p:txBody>
          <a:bodyPr/>
          <a:lstStyle/>
          <a:p>
            <a:r>
              <a:rPr lang="en-US"/>
              <a:t>3-</a:t>
            </a:r>
            <a:fld id="{F38DF745-7D3F-47F4-83A3-874385CFAA69}" type="slidenum">
              <a:rPr lang="en-US" smtClean="0"/>
              <a:pPr/>
              <a:t>95</a:t>
            </a:fld>
            <a:endParaRPr lang="en-US" dirty="0"/>
          </a:p>
        </p:txBody>
      </p:sp>
    </p:spTree>
    <p:extLst>
      <p:ext uri="{BB962C8B-B14F-4D97-AF65-F5344CB8AC3E}">
        <p14:creationId xmlns:p14="http://schemas.microsoft.com/office/powerpoint/2010/main" val="9870873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FEBA1-C414-43BD-92FC-3486A1574EC7}"/>
              </a:ext>
            </a:extLst>
          </p:cNvPr>
          <p:cNvSpPr>
            <a:spLocks noGrp="1"/>
          </p:cNvSpPr>
          <p:nvPr>
            <p:ph type="title"/>
          </p:nvPr>
        </p:nvSpPr>
        <p:spPr/>
        <p:txBody>
          <a:bodyPr>
            <a:normAutofit fontScale="90000"/>
          </a:bodyPr>
          <a:lstStyle/>
          <a:p>
            <a:r>
              <a:rPr lang="en-US" b="1" dirty="0"/>
              <a:t>Variance</a:t>
            </a:r>
            <a:br>
              <a:rPr lang="en-US" b="1" dirty="0"/>
            </a:br>
            <a:endParaRPr lang="en-US" dirty="0"/>
          </a:p>
        </p:txBody>
      </p:sp>
      <p:sp>
        <p:nvSpPr>
          <p:cNvPr id="3" name="Footer Placeholder 2">
            <a:extLst>
              <a:ext uri="{FF2B5EF4-FFF2-40B4-BE49-F238E27FC236}">
                <a16:creationId xmlns:a16="http://schemas.microsoft.com/office/drawing/2014/main" id="{F71C21D8-6EF4-4D8D-B900-04528730177C}"/>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972283A7-F494-475D-A982-536C55A3EF60}"/>
              </a:ext>
            </a:extLst>
          </p:cNvPr>
          <p:cNvSpPr>
            <a:spLocks noGrp="1"/>
          </p:cNvSpPr>
          <p:nvPr>
            <p:ph type="sldNum" sz="quarter" idx="12"/>
          </p:nvPr>
        </p:nvSpPr>
        <p:spPr/>
        <p:txBody>
          <a:bodyPr/>
          <a:lstStyle/>
          <a:p>
            <a:r>
              <a:rPr lang="en-US"/>
              <a:t>3-</a:t>
            </a:r>
            <a:fld id="{F38DF745-7D3F-47F4-83A3-874385CFAA69}" type="slidenum">
              <a:rPr lang="en-US" smtClean="0"/>
              <a:pPr/>
              <a:t>96</a:t>
            </a:fld>
            <a:endParaRPr lang="en-US" dirty="0"/>
          </a:p>
        </p:txBody>
      </p:sp>
      <p:sp>
        <p:nvSpPr>
          <p:cNvPr id="5" name="Content Placeholder 4">
            <a:extLst>
              <a:ext uri="{FF2B5EF4-FFF2-40B4-BE49-F238E27FC236}">
                <a16:creationId xmlns:a16="http://schemas.microsoft.com/office/drawing/2014/main" id="{C2994678-18F4-4033-BF8E-BA7D36911F4C}"/>
              </a:ext>
            </a:extLst>
          </p:cNvPr>
          <p:cNvSpPr>
            <a:spLocks noGrp="1"/>
          </p:cNvSpPr>
          <p:nvPr>
            <p:ph sz="quarter" idx="1"/>
          </p:nvPr>
        </p:nvSpPr>
        <p:spPr/>
        <p:txBody>
          <a:bodyPr/>
          <a:lstStyle/>
          <a:p>
            <a:pPr fontAlgn="base"/>
            <a:r>
              <a:rPr lang="en-US" dirty="0"/>
              <a:t>A limitation of the range is that it is based on only two values, the maximum and the minimum; it does not take into consideration all of the values. The </a:t>
            </a:r>
            <a:r>
              <a:rPr lang="en-US" b="1" dirty="0">
                <a:hlinkClick r:id="rId2"/>
              </a:rPr>
              <a:t>variance</a:t>
            </a:r>
            <a:r>
              <a:rPr lang="en-US" dirty="0"/>
              <a:t> does. It measures the mean amount by which the values in a population, or sample, vary from their mean. In terms of a definition:</a:t>
            </a:r>
          </a:p>
          <a:p>
            <a:pPr fontAlgn="base"/>
            <a:r>
              <a:rPr lang="en-US" b="1" dirty="0"/>
              <a:t>VARIANCE</a:t>
            </a:r>
            <a:r>
              <a:rPr lang="en-US" dirty="0"/>
              <a:t> The arithmetic mean of the squared deviations from the mean.</a:t>
            </a:r>
          </a:p>
          <a:p>
            <a:pPr fontAlgn="base"/>
            <a:r>
              <a:rPr lang="en-US" dirty="0"/>
              <a:t>The following example illustrates how the variance is used to measure dispersion.</a:t>
            </a:r>
          </a:p>
          <a:p>
            <a:endParaRPr lang="en-US" dirty="0"/>
          </a:p>
        </p:txBody>
      </p:sp>
    </p:spTree>
    <p:extLst>
      <p:ext uri="{BB962C8B-B14F-4D97-AF65-F5344CB8AC3E}">
        <p14:creationId xmlns:p14="http://schemas.microsoft.com/office/powerpoint/2010/main" val="84915533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2BF7-560D-4762-BA77-ECC7A3BE90F1}"/>
              </a:ext>
            </a:extLst>
          </p:cNvPr>
          <p:cNvSpPr>
            <a:spLocks noGrp="1"/>
          </p:cNvSpPr>
          <p:nvPr>
            <p:ph type="title"/>
          </p:nvPr>
        </p:nvSpPr>
        <p:spPr/>
        <p:txBody>
          <a:bodyPr/>
          <a:lstStyle/>
          <a:p>
            <a:r>
              <a:rPr lang="en-US" dirty="0"/>
              <a:t>Business Situation # 1</a:t>
            </a:r>
          </a:p>
        </p:txBody>
      </p:sp>
      <p:sp>
        <p:nvSpPr>
          <p:cNvPr id="3" name="Footer Placeholder 2">
            <a:extLst>
              <a:ext uri="{FF2B5EF4-FFF2-40B4-BE49-F238E27FC236}">
                <a16:creationId xmlns:a16="http://schemas.microsoft.com/office/drawing/2014/main" id="{A4212B41-34B6-4C25-B578-CC3193E83C39}"/>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54F73C54-0801-4CD4-A06A-099597437E3A}"/>
              </a:ext>
            </a:extLst>
          </p:cNvPr>
          <p:cNvSpPr>
            <a:spLocks noGrp="1"/>
          </p:cNvSpPr>
          <p:nvPr>
            <p:ph type="sldNum" sz="quarter" idx="12"/>
          </p:nvPr>
        </p:nvSpPr>
        <p:spPr/>
        <p:txBody>
          <a:bodyPr/>
          <a:lstStyle/>
          <a:p>
            <a:r>
              <a:rPr lang="en-US"/>
              <a:t>3-</a:t>
            </a:r>
            <a:fld id="{F38DF745-7D3F-47F4-83A3-874385CFAA69}" type="slidenum">
              <a:rPr lang="en-US" smtClean="0"/>
              <a:pPr/>
              <a:t>97</a:t>
            </a:fld>
            <a:endParaRPr lang="en-US" dirty="0"/>
          </a:p>
        </p:txBody>
      </p:sp>
      <p:sp>
        <p:nvSpPr>
          <p:cNvPr id="5" name="Content Placeholder 4">
            <a:extLst>
              <a:ext uri="{FF2B5EF4-FFF2-40B4-BE49-F238E27FC236}">
                <a16:creationId xmlns:a16="http://schemas.microsoft.com/office/drawing/2014/main" id="{E500CF8A-30C1-4ED5-ACEC-F10E3A3F57A5}"/>
              </a:ext>
            </a:extLst>
          </p:cNvPr>
          <p:cNvSpPr>
            <a:spLocks noGrp="1"/>
          </p:cNvSpPr>
          <p:nvPr>
            <p:ph sz="quarter" idx="1"/>
          </p:nvPr>
        </p:nvSpPr>
        <p:spPr/>
        <p:txBody>
          <a:bodyPr>
            <a:normAutofit/>
          </a:bodyPr>
          <a:lstStyle/>
          <a:p>
            <a:pPr marL="0" indent="0">
              <a:buNone/>
            </a:pPr>
            <a:r>
              <a:rPr lang="en-US" dirty="0"/>
              <a:t>Calculate the (a) range, (b) arithmetic mean, (c) variance, and (d) interpret the statistics.</a:t>
            </a:r>
          </a:p>
          <a:p>
            <a:endParaRPr lang="en-US" dirty="0"/>
          </a:p>
          <a:p>
            <a:pPr marL="0" indent="0">
              <a:buNone/>
            </a:pPr>
            <a:r>
              <a:rPr lang="en-US" dirty="0"/>
              <a:t>During last weekend’s sale, there were five customer service representatives on duty at the Electronic Super Store. The numbers of HDTVs these representatives sold were 5, 8, 4, 10, and 3. </a:t>
            </a:r>
          </a:p>
          <a:p>
            <a:endParaRPr lang="en-US" dirty="0"/>
          </a:p>
        </p:txBody>
      </p:sp>
    </p:spTree>
    <p:extLst>
      <p:ext uri="{BB962C8B-B14F-4D97-AF65-F5344CB8AC3E}">
        <p14:creationId xmlns:p14="http://schemas.microsoft.com/office/powerpoint/2010/main" val="5683018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A6927-40C3-4D07-A14A-9A4D47F4C335}"/>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437930E3-2E29-440F-B303-CC96718A65F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C92EE900-5A3C-46AD-8F45-EB220C869CA1}"/>
              </a:ext>
            </a:extLst>
          </p:cNvPr>
          <p:cNvSpPr>
            <a:spLocks noGrp="1"/>
          </p:cNvSpPr>
          <p:nvPr>
            <p:ph type="sldNum" sz="quarter" idx="12"/>
          </p:nvPr>
        </p:nvSpPr>
        <p:spPr/>
        <p:txBody>
          <a:bodyPr/>
          <a:lstStyle/>
          <a:p>
            <a:r>
              <a:rPr lang="en-US"/>
              <a:t>3-</a:t>
            </a:r>
            <a:fld id="{F38DF745-7D3F-47F4-83A3-874385CFAA69}" type="slidenum">
              <a:rPr lang="en-US" smtClean="0"/>
              <a:pPr/>
              <a:t>98</a:t>
            </a:fld>
            <a:endParaRPr lang="en-US" dirty="0"/>
          </a:p>
        </p:txBody>
      </p:sp>
      <p:sp>
        <p:nvSpPr>
          <p:cNvPr id="5" name="Content Placeholder 4">
            <a:extLst>
              <a:ext uri="{FF2B5EF4-FFF2-40B4-BE49-F238E27FC236}">
                <a16:creationId xmlns:a16="http://schemas.microsoft.com/office/drawing/2014/main" id="{6EBCC4F8-B084-49E1-AEF1-2D5A0EFC0B0F}"/>
              </a:ext>
            </a:extLst>
          </p:cNvPr>
          <p:cNvSpPr>
            <a:spLocks noGrp="1"/>
          </p:cNvSpPr>
          <p:nvPr>
            <p:ph sz="quarter" idx="1"/>
          </p:nvPr>
        </p:nvSpPr>
        <p:spPr/>
        <p:txBody>
          <a:bodyPr>
            <a:normAutofit lnSpcReduction="10000"/>
          </a:bodyPr>
          <a:lstStyle/>
          <a:p>
            <a:r>
              <a:rPr lang="en-US" dirty="0"/>
              <a:t>Range: Highest value – Lowest value</a:t>
            </a:r>
          </a:p>
          <a:p>
            <a:r>
              <a:rPr lang="en-US" dirty="0"/>
              <a:t>10 – 3 = 7</a:t>
            </a:r>
          </a:p>
          <a:p>
            <a:r>
              <a:rPr lang="en-US" dirty="0"/>
              <a:t>Mean: 5 + 8 + 4 +10 + 3 = 30/5 = 6</a:t>
            </a:r>
          </a:p>
          <a:p>
            <a:r>
              <a:rPr lang="en-US" dirty="0"/>
              <a:t>Variance: = </a:t>
            </a:r>
            <a:r>
              <a:rPr lang="pt-BR" dirty="0"/>
              <a:t>Variance=Σ(x−μ)² / N</a:t>
            </a:r>
          </a:p>
          <a:p>
            <a:r>
              <a:rPr lang="pt-BR" dirty="0"/>
              <a:t>(5-6)² + (8-6)² + (4-6)² + (10-6)² + (3-6)² </a:t>
            </a:r>
          </a:p>
          <a:p>
            <a:r>
              <a:rPr lang="pt-BR" dirty="0"/>
              <a:t>(1 + 4 + 4 + 16 + 9)/5</a:t>
            </a:r>
          </a:p>
          <a:p>
            <a:r>
              <a:rPr lang="pt-BR" dirty="0"/>
              <a:t>34/5 = 6.8</a:t>
            </a:r>
          </a:p>
          <a:p>
            <a:r>
              <a:rPr lang="pt-BR" dirty="0"/>
              <a:t>The difference between the highest number sold (10) and the lowest number sold (3) is 7. The typical squared deviation from 6 is 6.8.</a:t>
            </a:r>
            <a:br>
              <a:rPr lang="pt-BR" dirty="0"/>
            </a:br>
            <a:endParaRPr lang="en-US" dirty="0"/>
          </a:p>
          <a:p>
            <a:endParaRPr lang="en-US" dirty="0"/>
          </a:p>
        </p:txBody>
      </p:sp>
    </p:spTree>
    <p:extLst>
      <p:ext uri="{BB962C8B-B14F-4D97-AF65-F5344CB8AC3E}">
        <p14:creationId xmlns:p14="http://schemas.microsoft.com/office/powerpoint/2010/main" val="7724442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2BF7-560D-4762-BA77-ECC7A3BE90F1}"/>
              </a:ext>
            </a:extLst>
          </p:cNvPr>
          <p:cNvSpPr>
            <a:spLocks noGrp="1"/>
          </p:cNvSpPr>
          <p:nvPr>
            <p:ph type="title"/>
          </p:nvPr>
        </p:nvSpPr>
        <p:spPr/>
        <p:txBody>
          <a:bodyPr/>
          <a:lstStyle/>
          <a:p>
            <a:r>
              <a:rPr lang="en-US" dirty="0"/>
              <a:t>Business Situation # 2</a:t>
            </a:r>
          </a:p>
        </p:txBody>
      </p:sp>
      <p:sp>
        <p:nvSpPr>
          <p:cNvPr id="3" name="Footer Placeholder 2">
            <a:extLst>
              <a:ext uri="{FF2B5EF4-FFF2-40B4-BE49-F238E27FC236}">
                <a16:creationId xmlns:a16="http://schemas.microsoft.com/office/drawing/2014/main" id="{A4212B41-34B6-4C25-B578-CC3193E83C39}"/>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54F73C54-0801-4CD4-A06A-099597437E3A}"/>
              </a:ext>
            </a:extLst>
          </p:cNvPr>
          <p:cNvSpPr>
            <a:spLocks noGrp="1"/>
          </p:cNvSpPr>
          <p:nvPr>
            <p:ph type="sldNum" sz="quarter" idx="12"/>
          </p:nvPr>
        </p:nvSpPr>
        <p:spPr/>
        <p:txBody>
          <a:bodyPr/>
          <a:lstStyle/>
          <a:p>
            <a:r>
              <a:rPr lang="en-US"/>
              <a:t>3-</a:t>
            </a:r>
            <a:fld id="{F38DF745-7D3F-47F4-83A3-874385CFAA69}" type="slidenum">
              <a:rPr lang="en-US" smtClean="0"/>
              <a:pPr/>
              <a:t>99</a:t>
            </a:fld>
            <a:endParaRPr lang="en-US" dirty="0"/>
          </a:p>
        </p:txBody>
      </p:sp>
      <p:sp>
        <p:nvSpPr>
          <p:cNvPr id="5" name="Content Placeholder 4">
            <a:extLst>
              <a:ext uri="{FF2B5EF4-FFF2-40B4-BE49-F238E27FC236}">
                <a16:creationId xmlns:a16="http://schemas.microsoft.com/office/drawing/2014/main" id="{E500CF8A-30C1-4ED5-ACEC-F10E3A3F57A5}"/>
              </a:ext>
            </a:extLst>
          </p:cNvPr>
          <p:cNvSpPr>
            <a:spLocks noGrp="1"/>
          </p:cNvSpPr>
          <p:nvPr>
            <p:ph sz="quarter" idx="1"/>
          </p:nvPr>
        </p:nvSpPr>
        <p:spPr/>
        <p:txBody>
          <a:bodyPr>
            <a:normAutofit/>
          </a:bodyPr>
          <a:lstStyle/>
          <a:p>
            <a:pPr marL="0" indent="0">
              <a:buNone/>
            </a:pPr>
            <a:r>
              <a:rPr lang="en-US" dirty="0"/>
              <a:t>Calculate the (a) range, (b) arithmetic mean, (c) variance, and (d) interpret the statistics.</a:t>
            </a:r>
          </a:p>
          <a:p>
            <a:endParaRPr lang="en-US" dirty="0"/>
          </a:p>
          <a:p>
            <a:r>
              <a:rPr lang="en-US" dirty="0"/>
              <a:t>Dave’s Automatic Door installs automatic garage door openers. The following list indicates the number of minutes needed to install 10 door openers: 28, 32, 24, 46, 44, 40, 54, 38, 32, and 42. </a:t>
            </a:r>
          </a:p>
          <a:p>
            <a:endParaRPr lang="en-US" dirty="0"/>
          </a:p>
          <a:p>
            <a:endParaRPr lang="en-US" dirty="0"/>
          </a:p>
        </p:txBody>
      </p:sp>
    </p:spTree>
    <p:extLst>
      <p:ext uri="{BB962C8B-B14F-4D97-AF65-F5344CB8AC3E}">
        <p14:creationId xmlns:p14="http://schemas.microsoft.com/office/powerpoint/2010/main" val="14397765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A6927-40C3-4D07-A14A-9A4D47F4C335}"/>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437930E3-2E29-440F-B303-CC96718A65F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C92EE900-5A3C-46AD-8F45-EB220C869CA1}"/>
              </a:ext>
            </a:extLst>
          </p:cNvPr>
          <p:cNvSpPr>
            <a:spLocks noGrp="1"/>
          </p:cNvSpPr>
          <p:nvPr>
            <p:ph type="sldNum" sz="quarter" idx="12"/>
          </p:nvPr>
        </p:nvSpPr>
        <p:spPr/>
        <p:txBody>
          <a:bodyPr/>
          <a:lstStyle/>
          <a:p>
            <a:r>
              <a:rPr lang="en-US"/>
              <a:t>3-</a:t>
            </a:r>
            <a:fld id="{F38DF745-7D3F-47F4-83A3-874385CFAA69}" type="slidenum">
              <a:rPr lang="en-US" smtClean="0"/>
              <a:pPr/>
              <a:t>100</a:t>
            </a:fld>
            <a:endParaRPr lang="en-US" dirty="0"/>
          </a:p>
        </p:txBody>
      </p:sp>
      <p:sp>
        <p:nvSpPr>
          <p:cNvPr id="5" name="Content Placeholder 4">
            <a:extLst>
              <a:ext uri="{FF2B5EF4-FFF2-40B4-BE49-F238E27FC236}">
                <a16:creationId xmlns:a16="http://schemas.microsoft.com/office/drawing/2014/main" id="{6EBCC4F8-B084-49E1-AEF1-2D5A0EFC0B0F}"/>
              </a:ext>
            </a:extLst>
          </p:cNvPr>
          <p:cNvSpPr>
            <a:spLocks noGrp="1"/>
          </p:cNvSpPr>
          <p:nvPr>
            <p:ph sz="quarter" idx="1"/>
          </p:nvPr>
        </p:nvSpPr>
        <p:spPr/>
        <p:txBody>
          <a:bodyPr>
            <a:normAutofit/>
          </a:bodyPr>
          <a:lstStyle/>
          <a:p>
            <a:r>
              <a:rPr lang="en-US" dirty="0"/>
              <a:t>Range: Highest value – Lowest value</a:t>
            </a:r>
          </a:p>
          <a:p>
            <a:r>
              <a:rPr lang="en-US" dirty="0"/>
              <a:t>54 – 24 = 30</a:t>
            </a:r>
          </a:p>
          <a:p>
            <a:r>
              <a:rPr lang="en-US" dirty="0"/>
              <a:t>Mean: 38 found by 380/10</a:t>
            </a:r>
          </a:p>
          <a:p>
            <a:r>
              <a:rPr lang="en-US" dirty="0"/>
              <a:t>Variance: = </a:t>
            </a:r>
            <a:r>
              <a:rPr lang="pt-BR" dirty="0"/>
              <a:t>Variance=Σ(x−μ)² / N</a:t>
            </a:r>
          </a:p>
          <a:p>
            <a:r>
              <a:rPr lang="pt-BR" dirty="0"/>
              <a:t>74.4 found by 744/10</a:t>
            </a:r>
          </a:p>
          <a:p>
            <a:r>
              <a:rPr lang="pt-BR" dirty="0"/>
              <a:t>The difference between the highest number sold (54) and the lowest number sold (24) is 30. The typical squared deviation from 38 is 74.4</a:t>
            </a:r>
            <a:br>
              <a:rPr lang="pt-BR" dirty="0"/>
            </a:br>
            <a:endParaRPr lang="en-US" dirty="0"/>
          </a:p>
          <a:p>
            <a:endParaRPr lang="en-US" dirty="0"/>
          </a:p>
        </p:txBody>
      </p:sp>
    </p:spTree>
    <p:extLst>
      <p:ext uri="{BB962C8B-B14F-4D97-AF65-F5344CB8AC3E}">
        <p14:creationId xmlns:p14="http://schemas.microsoft.com/office/powerpoint/2010/main" val="3835492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2BF7-560D-4762-BA77-ECC7A3BE90F1}"/>
              </a:ext>
            </a:extLst>
          </p:cNvPr>
          <p:cNvSpPr>
            <a:spLocks noGrp="1"/>
          </p:cNvSpPr>
          <p:nvPr>
            <p:ph type="title"/>
          </p:nvPr>
        </p:nvSpPr>
        <p:spPr/>
        <p:txBody>
          <a:bodyPr/>
          <a:lstStyle/>
          <a:p>
            <a:r>
              <a:rPr lang="en-US" dirty="0"/>
              <a:t>Business Situation # 3</a:t>
            </a:r>
          </a:p>
        </p:txBody>
      </p:sp>
      <p:sp>
        <p:nvSpPr>
          <p:cNvPr id="3" name="Footer Placeholder 2">
            <a:extLst>
              <a:ext uri="{FF2B5EF4-FFF2-40B4-BE49-F238E27FC236}">
                <a16:creationId xmlns:a16="http://schemas.microsoft.com/office/drawing/2014/main" id="{A4212B41-34B6-4C25-B578-CC3193E83C39}"/>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54F73C54-0801-4CD4-A06A-099597437E3A}"/>
              </a:ext>
            </a:extLst>
          </p:cNvPr>
          <p:cNvSpPr>
            <a:spLocks noGrp="1"/>
          </p:cNvSpPr>
          <p:nvPr>
            <p:ph type="sldNum" sz="quarter" idx="12"/>
          </p:nvPr>
        </p:nvSpPr>
        <p:spPr/>
        <p:txBody>
          <a:bodyPr/>
          <a:lstStyle/>
          <a:p>
            <a:r>
              <a:rPr lang="en-US"/>
              <a:t>3-</a:t>
            </a:r>
            <a:fld id="{F38DF745-7D3F-47F4-83A3-874385CFAA69}" type="slidenum">
              <a:rPr lang="en-US" smtClean="0"/>
              <a:pPr/>
              <a:t>101</a:t>
            </a:fld>
            <a:endParaRPr lang="en-US" dirty="0"/>
          </a:p>
        </p:txBody>
      </p:sp>
      <p:sp>
        <p:nvSpPr>
          <p:cNvPr id="5" name="Content Placeholder 4">
            <a:extLst>
              <a:ext uri="{FF2B5EF4-FFF2-40B4-BE49-F238E27FC236}">
                <a16:creationId xmlns:a16="http://schemas.microsoft.com/office/drawing/2014/main" id="{E500CF8A-30C1-4ED5-ACEC-F10E3A3F57A5}"/>
              </a:ext>
            </a:extLst>
          </p:cNvPr>
          <p:cNvSpPr>
            <a:spLocks noGrp="1"/>
          </p:cNvSpPr>
          <p:nvPr>
            <p:ph sz="quarter" idx="1"/>
          </p:nvPr>
        </p:nvSpPr>
        <p:spPr>
          <a:xfrm>
            <a:off x="228600" y="1219200"/>
            <a:ext cx="8839200" cy="4937760"/>
          </a:xfrm>
        </p:spPr>
        <p:txBody>
          <a:bodyPr>
            <a:normAutofit fontScale="85000" lnSpcReduction="20000"/>
          </a:bodyPr>
          <a:lstStyle/>
          <a:p>
            <a:r>
              <a:rPr lang="en-US" dirty="0"/>
              <a:t>Calculate the (a) range, (b) arithmetic mean, (c) variance, and (d) interpret the statistics.</a:t>
            </a:r>
          </a:p>
          <a:p>
            <a:endParaRPr lang="en-US" dirty="0"/>
          </a:p>
          <a:p>
            <a:r>
              <a:rPr lang="en-US" dirty="0"/>
              <a:t> Ten young adults living in California rated the taste of a newly developed sushi pizza topped with tuna, rice, and kelp on a scale of 1 to 50, with 1 indicating they did not like the taste and 50 that they did. The ratings were: </a:t>
            </a:r>
          </a:p>
          <a:p>
            <a:endParaRPr lang="en-US" dirty="0"/>
          </a:p>
          <a:p>
            <a:r>
              <a:rPr lang="en-US" dirty="0"/>
              <a:t>34	39	40	46	33	31	34	14	15	45</a:t>
            </a:r>
          </a:p>
          <a:p>
            <a:r>
              <a:rPr lang="en-US" dirty="0"/>
              <a:t>In a parallel study, 10 young adults in Iowa rated the taste of the same pizza. The ratings were:</a:t>
            </a:r>
          </a:p>
          <a:p>
            <a:endParaRPr lang="en-US" dirty="0"/>
          </a:p>
          <a:p>
            <a:r>
              <a:rPr lang="en-US" dirty="0"/>
              <a:t>28	25	35	16	25	29	24	26	17	20</a:t>
            </a:r>
          </a:p>
          <a:p>
            <a:r>
              <a:rPr lang="en-US" dirty="0"/>
              <a:t>As a market researcher, compare the potential for sushi pizza in the two markets.</a:t>
            </a:r>
          </a:p>
        </p:txBody>
      </p:sp>
    </p:spTree>
    <p:extLst>
      <p:ext uri="{BB962C8B-B14F-4D97-AF65-F5344CB8AC3E}">
        <p14:creationId xmlns:p14="http://schemas.microsoft.com/office/powerpoint/2010/main" val="363537339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A6927-40C3-4D07-A14A-9A4D47F4C335}"/>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437930E3-2E29-440F-B303-CC96718A65F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C92EE900-5A3C-46AD-8F45-EB220C869CA1}"/>
              </a:ext>
            </a:extLst>
          </p:cNvPr>
          <p:cNvSpPr>
            <a:spLocks noGrp="1"/>
          </p:cNvSpPr>
          <p:nvPr>
            <p:ph type="sldNum" sz="quarter" idx="12"/>
          </p:nvPr>
        </p:nvSpPr>
        <p:spPr/>
        <p:txBody>
          <a:bodyPr/>
          <a:lstStyle/>
          <a:p>
            <a:r>
              <a:rPr lang="en-US"/>
              <a:t>3-</a:t>
            </a:r>
            <a:fld id="{F38DF745-7D3F-47F4-83A3-874385CFAA69}" type="slidenum">
              <a:rPr lang="en-US" smtClean="0"/>
              <a:pPr/>
              <a:t>102</a:t>
            </a:fld>
            <a:endParaRPr lang="en-US" dirty="0"/>
          </a:p>
        </p:txBody>
      </p:sp>
      <p:sp>
        <p:nvSpPr>
          <p:cNvPr id="5" name="Content Placeholder 4">
            <a:extLst>
              <a:ext uri="{FF2B5EF4-FFF2-40B4-BE49-F238E27FC236}">
                <a16:creationId xmlns:a16="http://schemas.microsoft.com/office/drawing/2014/main" id="{6EBCC4F8-B084-49E1-AEF1-2D5A0EFC0B0F}"/>
              </a:ext>
            </a:extLst>
          </p:cNvPr>
          <p:cNvSpPr>
            <a:spLocks noGrp="1"/>
          </p:cNvSpPr>
          <p:nvPr>
            <p:ph sz="quarter" idx="1"/>
          </p:nvPr>
        </p:nvSpPr>
        <p:spPr/>
        <p:txBody>
          <a:bodyPr>
            <a:normAutofit/>
          </a:bodyPr>
          <a:lstStyle/>
          <a:p>
            <a:r>
              <a:rPr lang="en-US" dirty="0"/>
              <a:t>State		Mean	Median	Range</a:t>
            </a:r>
          </a:p>
          <a:p>
            <a:r>
              <a:rPr lang="en-US" dirty="0"/>
              <a:t>California		33.10	34		32</a:t>
            </a:r>
          </a:p>
          <a:p>
            <a:r>
              <a:rPr lang="en-US" dirty="0"/>
              <a:t>Iowa		24.50	25		19</a:t>
            </a:r>
          </a:p>
        </p:txBody>
      </p:sp>
    </p:spTree>
    <p:extLst>
      <p:ext uri="{BB962C8B-B14F-4D97-AF65-F5344CB8AC3E}">
        <p14:creationId xmlns:p14="http://schemas.microsoft.com/office/powerpoint/2010/main" val="37991247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2284-CBC7-48E7-A55D-DFF6ACFF5ED7}"/>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24E813A0-9BDA-426F-A062-9D89276E6EC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C67D3B5C-F04E-4BE4-9ADD-E9C0BBC3B011}"/>
              </a:ext>
            </a:extLst>
          </p:cNvPr>
          <p:cNvSpPr>
            <a:spLocks noGrp="1"/>
          </p:cNvSpPr>
          <p:nvPr>
            <p:ph type="sldNum" sz="quarter" idx="12"/>
          </p:nvPr>
        </p:nvSpPr>
        <p:spPr/>
        <p:txBody>
          <a:bodyPr/>
          <a:lstStyle/>
          <a:p>
            <a:r>
              <a:rPr lang="en-US"/>
              <a:t>3-</a:t>
            </a:r>
            <a:fld id="{F38DF745-7D3F-47F4-83A3-874385CFAA69}" type="slidenum">
              <a:rPr lang="en-US" smtClean="0"/>
              <a:pPr/>
              <a:t>103</a:t>
            </a:fld>
            <a:endParaRPr lang="en-US" dirty="0"/>
          </a:p>
        </p:txBody>
      </p:sp>
      <p:sp>
        <p:nvSpPr>
          <p:cNvPr id="5" name="Content Placeholder 4">
            <a:extLst>
              <a:ext uri="{FF2B5EF4-FFF2-40B4-BE49-F238E27FC236}">
                <a16:creationId xmlns:a16="http://schemas.microsoft.com/office/drawing/2014/main" id="{E1724CFA-285B-4C65-8089-DB5C1C3F52CA}"/>
              </a:ext>
            </a:extLst>
          </p:cNvPr>
          <p:cNvSpPr>
            <a:spLocks noGrp="1"/>
          </p:cNvSpPr>
          <p:nvPr>
            <p:ph sz="quarter" idx="1"/>
          </p:nvPr>
        </p:nvSpPr>
        <p:spPr/>
        <p:txBody>
          <a:bodyPr>
            <a:normAutofit fontScale="70000" lnSpcReduction="20000"/>
          </a:bodyPr>
          <a:lstStyle/>
          <a:p>
            <a:r>
              <a:rPr lang="en-US" dirty="0"/>
              <a:t>Example 4-3: Calculating the SD of a list</a:t>
            </a:r>
          </a:p>
          <a:p>
            <a:endParaRPr lang="en-US" dirty="0"/>
          </a:p>
          <a:p>
            <a:r>
              <a:rPr lang="en-US" dirty="0"/>
              <a:t>data	3	0	6	4	5	2</a:t>
            </a:r>
          </a:p>
          <a:p>
            <a:r>
              <a:rPr lang="en-US" dirty="0"/>
              <a:t>The mean of the list is</a:t>
            </a:r>
          </a:p>
          <a:p>
            <a:endParaRPr lang="en-US" dirty="0"/>
          </a:p>
          <a:p>
            <a:r>
              <a:rPr lang="en-US" dirty="0"/>
              <a:t>3+0+6+4+5+26=3.33.</a:t>
            </a:r>
          </a:p>
          <a:p>
            <a:r>
              <a:rPr lang="en-US" dirty="0"/>
              <a:t>The list of deviations from the mean is</a:t>
            </a:r>
          </a:p>
          <a:p>
            <a:endParaRPr lang="en-US" dirty="0"/>
          </a:p>
          <a:p>
            <a:r>
              <a:rPr lang="en-US" dirty="0"/>
              <a:t>{(3−3.33),(0−3.33),(6−3.33),(4−3.33),(5−3.33),(2−3.33)}</a:t>
            </a:r>
          </a:p>
          <a:p>
            <a:r>
              <a:rPr lang="en-US" dirty="0"/>
              <a:t>={−0.33,−3.33,2.67,0.67,1.67,−1.33}.</a:t>
            </a:r>
          </a:p>
          <a:p>
            <a:r>
              <a:rPr lang="en-US" dirty="0"/>
              <a:t>The SD is the rms of this list of deviations from the mean:</a:t>
            </a:r>
          </a:p>
          <a:p>
            <a:endParaRPr lang="en-US" dirty="0"/>
          </a:p>
          <a:p>
            <a:r>
              <a:rPr lang="en-US" dirty="0"/>
              <a:t>SD=(−0.33)2+(−3.33)2+2.672+0.672+1.672+(−1.33)26−−−−−−−−−−−−−−−−−−−−−−−−−−−−−−−−−−−−−−−−−−−−√</a:t>
            </a:r>
          </a:p>
          <a:p>
            <a:r>
              <a:rPr lang="en-US" dirty="0"/>
              <a:t>=23.336−−−−−√</a:t>
            </a:r>
          </a:p>
          <a:p>
            <a:r>
              <a:rPr lang="en-US"/>
              <a:t>=1.97.</a:t>
            </a:r>
            <a:endParaRPr lang="en-US" dirty="0"/>
          </a:p>
        </p:txBody>
      </p:sp>
    </p:spTree>
    <p:extLst>
      <p:ext uri="{BB962C8B-B14F-4D97-AF65-F5344CB8AC3E}">
        <p14:creationId xmlns:p14="http://schemas.microsoft.com/office/powerpoint/2010/main" val="11553358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Population Variance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lnSpcReduction="10000"/>
          </a:bodyPr>
          <a:lstStyle/>
          <a:p>
            <a:pPr marL="0" indent="0">
              <a:buNone/>
            </a:pPr>
            <a:endParaRPr lang="en-US" dirty="0"/>
          </a:p>
          <a:p>
            <a:pPr marL="0" indent="0">
              <a:buNone/>
            </a:pPr>
            <a:endParaRPr lang="en-US" dirty="0"/>
          </a:p>
          <a:p>
            <a:endParaRPr lang="en-US" dirty="0"/>
          </a:p>
          <a:p>
            <a:endParaRPr lang="en-US" dirty="0"/>
          </a:p>
          <a:p>
            <a:endParaRPr lang="en-US" dirty="0"/>
          </a:p>
          <a:p>
            <a:endParaRPr lang="en-US" dirty="0"/>
          </a:p>
          <a:p>
            <a:endParaRPr lang="en-US" dirty="0"/>
          </a:p>
          <a:p>
            <a:r>
              <a:rPr lang="en-US" dirty="0"/>
              <a:t>Major characteristics of the variance are:</a:t>
            </a:r>
          </a:p>
          <a:p>
            <a:pPr lvl="1"/>
            <a:r>
              <a:rPr lang="en-US" sz="2600" dirty="0"/>
              <a:t>All observations are used in the calculation</a:t>
            </a:r>
          </a:p>
          <a:p>
            <a:pPr lvl="1"/>
            <a:r>
              <a:rPr lang="en-US" sz="2600" dirty="0"/>
              <a:t>The units are somewhat difficult to work with, they are the original units squared</a:t>
            </a:r>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451" y="1905000"/>
            <a:ext cx="6334125"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851" y="2953875"/>
            <a:ext cx="5930421" cy="1084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8"/>
          <p:cNvSpPr>
            <a:spLocks noGrp="1"/>
          </p:cNvSpPr>
          <p:nvPr>
            <p:ph type="sldNum" sz="quarter" idx="12"/>
          </p:nvPr>
        </p:nvSpPr>
        <p:spPr/>
        <p:txBody>
          <a:bodyPr/>
          <a:lstStyle/>
          <a:p>
            <a:r>
              <a:rPr lang="en-US"/>
              <a:t>3-</a:t>
            </a:r>
            <a:fld id="{F38DF745-7D3F-47F4-83A3-874385CFAA69}" type="slidenum">
              <a:rPr lang="en-US" smtClean="0"/>
              <a:pPr/>
              <a:t>104</a:t>
            </a:fld>
            <a:endParaRPr lang="en-US" dirty="0"/>
          </a:p>
        </p:txBody>
      </p:sp>
    </p:spTree>
    <p:extLst>
      <p:ext uri="{BB962C8B-B14F-4D97-AF65-F5344CB8AC3E}">
        <p14:creationId xmlns:p14="http://schemas.microsoft.com/office/powerpoint/2010/main" val="140959059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0750D-FF11-4276-BC25-C6452B06A209}"/>
              </a:ext>
            </a:extLst>
          </p:cNvPr>
          <p:cNvSpPr>
            <a:spLocks noGrp="1"/>
          </p:cNvSpPr>
          <p:nvPr>
            <p:ph type="title"/>
          </p:nvPr>
        </p:nvSpPr>
        <p:spPr/>
        <p:txBody>
          <a:bodyPr>
            <a:normAutofit fontScale="90000"/>
          </a:bodyPr>
          <a:lstStyle/>
          <a:p>
            <a:r>
              <a:rPr lang="en-US" dirty="0"/>
              <a:t>The process for computing the variance:</a:t>
            </a:r>
            <a:br>
              <a:rPr lang="en-US" dirty="0"/>
            </a:br>
            <a:endParaRPr lang="en-US" dirty="0"/>
          </a:p>
        </p:txBody>
      </p:sp>
      <p:sp>
        <p:nvSpPr>
          <p:cNvPr id="3" name="Footer Placeholder 2">
            <a:extLst>
              <a:ext uri="{FF2B5EF4-FFF2-40B4-BE49-F238E27FC236}">
                <a16:creationId xmlns:a16="http://schemas.microsoft.com/office/drawing/2014/main" id="{FBF5F88B-03B5-4107-86DD-E18FBFBEE6AC}"/>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0A10D40E-448F-4A91-BFC7-8618513CBB1F}"/>
              </a:ext>
            </a:extLst>
          </p:cNvPr>
          <p:cNvSpPr>
            <a:spLocks noGrp="1"/>
          </p:cNvSpPr>
          <p:nvPr>
            <p:ph type="sldNum" sz="quarter" idx="12"/>
          </p:nvPr>
        </p:nvSpPr>
        <p:spPr/>
        <p:txBody>
          <a:bodyPr/>
          <a:lstStyle/>
          <a:p>
            <a:r>
              <a:rPr lang="en-US"/>
              <a:t>3-</a:t>
            </a:r>
            <a:fld id="{F38DF745-7D3F-47F4-83A3-874385CFAA69}" type="slidenum">
              <a:rPr lang="en-US" smtClean="0"/>
              <a:pPr/>
              <a:t>105</a:t>
            </a:fld>
            <a:endParaRPr lang="en-US" dirty="0"/>
          </a:p>
        </p:txBody>
      </p:sp>
      <p:sp>
        <p:nvSpPr>
          <p:cNvPr id="5" name="Content Placeholder 4">
            <a:extLst>
              <a:ext uri="{FF2B5EF4-FFF2-40B4-BE49-F238E27FC236}">
                <a16:creationId xmlns:a16="http://schemas.microsoft.com/office/drawing/2014/main" id="{473BAF1C-AA62-429B-A8BD-7447FB45A9CA}"/>
              </a:ext>
            </a:extLst>
          </p:cNvPr>
          <p:cNvSpPr>
            <a:spLocks noGrp="1"/>
          </p:cNvSpPr>
          <p:nvPr>
            <p:ph sz="quarter" idx="1"/>
          </p:nvPr>
        </p:nvSpPr>
        <p:spPr>
          <a:xfrm>
            <a:off x="152400" y="1219200"/>
            <a:ext cx="8839200" cy="4937760"/>
          </a:xfrm>
        </p:spPr>
        <p:txBody>
          <a:bodyPr>
            <a:normAutofit/>
          </a:bodyPr>
          <a:lstStyle/>
          <a:p>
            <a:pPr fontAlgn="base"/>
            <a:r>
              <a:rPr lang="en-US" sz="3600" dirty="0"/>
              <a:t>Begin by finding the mean.</a:t>
            </a:r>
          </a:p>
          <a:p>
            <a:pPr fontAlgn="base"/>
            <a:r>
              <a:rPr lang="en-US" sz="3600" dirty="0"/>
              <a:t>Find the difference between each observation and the mean, and square that difference.</a:t>
            </a:r>
          </a:p>
          <a:p>
            <a:pPr fontAlgn="base"/>
            <a:r>
              <a:rPr lang="en-US" sz="3600" dirty="0"/>
              <a:t>Sum all the squared differences.</a:t>
            </a:r>
          </a:p>
          <a:p>
            <a:pPr fontAlgn="base"/>
            <a:r>
              <a:rPr lang="en-US" sz="3600" dirty="0"/>
              <a:t>Divide the sum of the squared differences by the number of items in the population.</a:t>
            </a:r>
          </a:p>
          <a:p>
            <a:endParaRPr lang="en-US" dirty="0"/>
          </a:p>
        </p:txBody>
      </p:sp>
    </p:spTree>
    <p:extLst>
      <p:ext uri="{BB962C8B-B14F-4D97-AF65-F5344CB8AC3E}">
        <p14:creationId xmlns:p14="http://schemas.microsoft.com/office/powerpoint/2010/main" val="24512546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0750D-FF11-4276-BC25-C6452B06A209}"/>
              </a:ext>
            </a:extLst>
          </p:cNvPr>
          <p:cNvSpPr>
            <a:spLocks noGrp="1"/>
          </p:cNvSpPr>
          <p:nvPr>
            <p:ph type="title"/>
          </p:nvPr>
        </p:nvSpPr>
        <p:spPr/>
        <p:txBody>
          <a:bodyPr>
            <a:normAutofit fontScale="90000"/>
          </a:bodyPr>
          <a:lstStyle/>
          <a:p>
            <a:r>
              <a:rPr lang="en-US" dirty="0"/>
              <a:t>The process for computing the variance:</a:t>
            </a:r>
            <a:br>
              <a:rPr lang="en-US" dirty="0"/>
            </a:br>
            <a:endParaRPr lang="en-US" dirty="0"/>
          </a:p>
        </p:txBody>
      </p:sp>
      <p:sp>
        <p:nvSpPr>
          <p:cNvPr id="3" name="Footer Placeholder 2">
            <a:extLst>
              <a:ext uri="{FF2B5EF4-FFF2-40B4-BE49-F238E27FC236}">
                <a16:creationId xmlns:a16="http://schemas.microsoft.com/office/drawing/2014/main" id="{FBF5F88B-03B5-4107-86DD-E18FBFBEE6AC}"/>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0A10D40E-448F-4A91-BFC7-8618513CBB1F}"/>
              </a:ext>
            </a:extLst>
          </p:cNvPr>
          <p:cNvSpPr>
            <a:spLocks noGrp="1"/>
          </p:cNvSpPr>
          <p:nvPr>
            <p:ph type="sldNum" sz="quarter" idx="12"/>
          </p:nvPr>
        </p:nvSpPr>
        <p:spPr/>
        <p:txBody>
          <a:bodyPr/>
          <a:lstStyle/>
          <a:p>
            <a:r>
              <a:rPr lang="en-US"/>
              <a:t>3-</a:t>
            </a:r>
            <a:fld id="{F38DF745-7D3F-47F4-83A3-874385CFAA69}" type="slidenum">
              <a:rPr lang="en-US" smtClean="0"/>
              <a:pPr/>
              <a:t>106</a:t>
            </a:fld>
            <a:endParaRPr lang="en-US" dirty="0"/>
          </a:p>
        </p:txBody>
      </p:sp>
      <p:sp>
        <p:nvSpPr>
          <p:cNvPr id="5" name="Content Placeholder 4">
            <a:extLst>
              <a:ext uri="{FF2B5EF4-FFF2-40B4-BE49-F238E27FC236}">
                <a16:creationId xmlns:a16="http://schemas.microsoft.com/office/drawing/2014/main" id="{473BAF1C-AA62-429B-A8BD-7447FB45A9CA}"/>
              </a:ext>
            </a:extLst>
          </p:cNvPr>
          <p:cNvSpPr>
            <a:spLocks noGrp="1"/>
          </p:cNvSpPr>
          <p:nvPr>
            <p:ph sz="quarter" idx="1"/>
          </p:nvPr>
        </p:nvSpPr>
        <p:spPr>
          <a:xfrm>
            <a:off x="152400" y="1219200"/>
            <a:ext cx="8839200" cy="4937760"/>
          </a:xfrm>
        </p:spPr>
        <p:txBody>
          <a:bodyPr>
            <a:normAutofit fontScale="77500" lnSpcReduction="20000"/>
          </a:bodyPr>
          <a:lstStyle/>
          <a:p>
            <a:pPr fontAlgn="base"/>
            <a:r>
              <a:rPr lang="en-US" sz="3600" dirty="0"/>
              <a:t>So the population variance is the mean of the squared difference between each value and the mean. </a:t>
            </a:r>
          </a:p>
          <a:p>
            <a:pPr fontAlgn="base"/>
            <a:r>
              <a:rPr lang="en-US" sz="3600" dirty="0"/>
              <a:t>For populations whose values are near the mean, the variance will be small. For populations whose values are dispersed from the mean, the population variance will be large.</a:t>
            </a:r>
          </a:p>
          <a:p>
            <a:pPr fontAlgn="base"/>
            <a:r>
              <a:rPr lang="en-US" sz="3600" dirty="0"/>
              <a:t>The variance overcomes the weakness of the range by using all the values in the population, whereas the range uses only the maximum and minimum values. </a:t>
            </a:r>
          </a:p>
          <a:p>
            <a:pPr fontAlgn="base"/>
            <a:r>
              <a:rPr lang="en-US" sz="3600" dirty="0"/>
              <a:t>We overcome the issue where ∑(</a:t>
            </a:r>
            <a:r>
              <a:rPr lang="en-US" sz="3600" i="1" dirty="0"/>
              <a:t>x</a:t>
            </a:r>
            <a:r>
              <a:rPr lang="en-US" sz="3600" dirty="0"/>
              <a:t> − μ) = 0 by squaring the differences. Squaring the differences will always result in nonnegative values. </a:t>
            </a:r>
          </a:p>
          <a:p>
            <a:endParaRPr lang="en-US" dirty="0"/>
          </a:p>
        </p:txBody>
      </p:sp>
    </p:spTree>
    <p:extLst>
      <p:ext uri="{BB962C8B-B14F-4D97-AF65-F5344CB8AC3E}">
        <p14:creationId xmlns:p14="http://schemas.microsoft.com/office/powerpoint/2010/main" val="11053334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05631-6867-476E-8381-27B6FCB6ADEC}"/>
              </a:ext>
            </a:extLst>
          </p:cNvPr>
          <p:cNvSpPr>
            <a:spLocks noGrp="1"/>
          </p:cNvSpPr>
          <p:nvPr>
            <p:ph type="title"/>
          </p:nvPr>
        </p:nvSpPr>
        <p:spPr>
          <a:xfrm>
            <a:off x="429640" y="426046"/>
            <a:ext cx="8229600" cy="990600"/>
          </a:xfrm>
        </p:spPr>
        <p:txBody>
          <a:bodyPr>
            <a:noAutofit/>
          </a:bodyPr>
          <a:lstStyle/>
          <a:p>
            <a:r>
              <a:rPr lang="en-US" sz="2400" dirty="0"/>
              <a:t>The following is another example that illustrates the calculation and interpretation of the variance.</a:t>
            </a:r>
            <a:br>
              <a:rPr lang="en-US" sz="2400" dirty="0"/>
            </a:br>
            <a:endParaRPr lang="en-US" sz="2400" dirty="0"/>
          </a:p>
        </p:txBody>
      </p:sp>
      <p:sp>
        <p:nvSpPr>
          <p:cNvPr id="3" name="Footer Placeholder 2">
            <a:extLst>
              <a:ext uri="{FF2B5EF4-FFF2-40B4-BE49-F238E27FC236}">
                <a16:creationId xmlns:a16="http://schemas.microsoft.com/office/drawing/2014/main" id="{D029A024-C284-47BF-B209-FA969768850E}"/>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7004D093-4C75-4154-A078-7BDC2B0551B8}"/>
              </a:ext>
            </a:extLst>
          </p:cNvPr>
          <p:cNvSpPr>
            <a:spLocks noGrp="1"/>
          </p:cNvSpPr>
          <p:nvPr>
            <p:ph type="sldNum" sz="quarter" idx="12"/>
          </p:nvPr>
        </p:nvSpPr>
        <p:spPr/>
        <p:txBody>
          <a:bodyPr/>
          <a:lstStyle/>
          <a:p>
            <a:r>
              <a:rPr lang="en-US"/>
              <a:t>3-</a:t>
            </a:r>
            <a:fld id="{F38DF745-7D3F-47F4-83A3-874385CFAA69}" type="slidenum">
              <a:rPr lang="en-US" smtClean="0"/>
              <a:pPr/>
              <a:t>107</a:t>
            </a:fld>
            <a:endParaRPr lang="en-US" dirty="0"/>
          </a:p>
        </p:txBody>
      </p:sp>
      <p:graphicFrame>
        <p:nvGraphicFramePr>
          <p:cNvPr id="9" name="Content Placeholder 8">
            <a:extLst>
              <a:ext uri="{FF2B5EF4-FFF2-40B4-BE49-F238E27FC236}">
                <a16:creationId xmlns:a16="http://schemas.microsoft.com/office/drawing/2014/main" id="{A584474B-831F-488D-8AB3-79BF8DA35AEE}"/>
              </a:ext>
            </a:extLst>
          </p:cNvPr>
          <p:cNvGraphicFramePr>
            <a:graphicFrameLocks noGrp="1"/>
          </p:cNvGraphicFramePr>
          <p:nvPr>
            <p:ph sz="quarter" idx="1"/>
          </p:nvPr>
        </p:nvGraphicFramePr>
        <p:xfrm>
          <a:off x="48638" y="3787061"/>
          <a:ext cx="8991604" cy="1211580"/>
        </p:xfrm>
        <a:graphic>
          <a:graphicData uri="http://schemas.openxmlformats.org/drawingml/2006/table">
            <a:tbl>
              <a:tblPr/>
              <a:tblGrid>
                <a:gridCol w="999067">
                  <a:extLst>
                    <a:ext uri="{9D8B030D-6E8A-4147-A177-3AD203B41FA5}">
                      <a16:colId xmlns:a16="http://schemas.microsoft.com/office/drawing/2014/main" val="525346162"/>
                    </a:ext>
                  </a:extLst>
                </a:gridCol>
                <a:gridCol w="699347">
                  <a:extLst>
                    <a:ext uri="{9D8B030D-6E8A-4147-A177-3AD203B41FA5}">
                      <a16:colId xmlns:a16="http://schemas.microsoft.com/office/drawing/2014/main" val="486309085"/>
                    </a:ext>
                  </a:extLst>
                </a:gridCol>
                <a:gridCol w="699347">
                  <a:extLst>
                    <a:ext uri="{9D8B030D-6E8A-4147-A177-3AD203B41FA5}">
                      <a16:colId xmlns:a16="http://schemas.microsoft.com/office/drawing/2014/main" val="300924550"/>
                    </a:ext>
                  </a:extLst>
                </a:gridCol>
                <a:gridCol w="699347">
                  <a:extLst>
                    <a:ext uri="{9D8B030D-6E8A-4147-A177-3AD203B41FA5}">
                      <a16:colId xmlns:a16="http://schemas.microsoft.com/office/drawing/2014/main" val="187643009"/>
                    </a:ext>
                  </a:extLst>
                </a:gridCol>
                <a:gridCol w="699347">
                  <a:extLst>
                    <a:ext uri="{9D8B030D-6E8A-4147-A177-3AD203B41FA5}">
                      <a16:colId xmlns:a16="http://schemas.microsoft.com/office/drawing/2014/main" val="1808706759"/>
                    </a:ext>
                  </a:extLst>
                </a:gridCol>
                <a:gridCol w="699347">
                  <a:extLst>
                    <a:ext uri="{9D8B030D-6E8A-4147-A177-3AD203B41FA5}">
                      <a16:colId xmlns:a16="http://schemas.microsoft.com/office/drawing/2014/main" val="3668876044"/>
                    </a:ext>
                  </a:extLst>
                </a:gridCol>
                <a:gridCol w="699347">
                  <a:extLst>
                    <a:ext uri="{9D8B030D-6E8A-4147-A177-3AD203B41FA5}">
                      <a16:colId xmlns:a16="http://schemas.microsoft.com/office/drawing/2014/main" val="1815952572"/>
                    </a:ext>
                  </a:extLst>
                </a:gridCol>
                <a:gridCol w="699347">
                  <a:extLst>
                    <a:ext uri="{9D8B030D-6E8A-4147-A177-3AD203B41FA5}">
                      <a16:colId xmlns:a16="http://schemas.microsoft.com/office/drawing/2014/main" val="2554291843"/>
                    </a:ext>
                  </a:extLst>
                </a:gridCol>
                <a:gridCol w="699347">
                  <a:extLst>
                    <a:ext uri="{9D8B030D-6E8A-4147-A177-3AD203B41FA5}">
                      <a16:colId xmlns:a16="http://schemas.microsoft.com/office/drawing/2014/main" val="1529570987"/>
                    </a:ext>
                  </a:extLst>
                </a:gridCol>
                <a:gridCol w="699347">
                  <a:extLst>
                    <a:ext uri="{9D8B030D-6E8A-4147-A177-3AD203B41FA5}">
                      <a16:colId xmlns:a16="http://schemas.microsoft.com/office/drawing/2014/main" val="3502782607"/>
                    </a:ext>
                  </a:extLst>
                </a:gridCol>
                <a:gridCol w="699347">
                  <a:extLst>
                    <a:ext uri="{9D8B030D-6E8A-4147-A177-3AD203B41FA5}">
                      <a16:colId xmlns:a16="http://schemas.microsoft.com/office/drawing/2014/main" val="1209567699"/>
                    </a:ext>
                  </a:extLst>
                </a:gridCol>
                <a:gridCol w="999067">
                  <a:extLst>
                    <a:ext uri="{9D8B030D-6E8A-4147-A177-3AD203B41FA5}">
                      <a16:colId xmlns:a16="http://schemas.microsoft.com/office/drawing/2014/main" val="2195914774"/>
                    </a:ext>
                  </a:extLst>
                </a:gridCol>
              </a:tblGrid>
              <a:tr h="0">
                <a:tc gridSpan="12">
                  <a:txBody>
                    <a:bodyPr/>
                    <a:lstStyle/>
                    <a:p>
                      <a:pPr algn="ctr" fontAlgn="base"/>
                      <a:r>
                        <a:rPr lang="en-US" b="1">
                          <a:effectLst/>
                          <a:latin typeface="inherit"/>
                        </a:rPr>
                        <a:t>Citations by Month</a:t>
                      </a:r>
                      <a:endParaRPr lang="en-US">
                        <a:effectLst/>
                      </a:endParaRPr>
                    </a:p>
                  </a:txBody>
                  <a:tcPr marL="152400" marR="1524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7470809"/>
                  </a:ext>
                </a:extLst>
              </a:tr>
              <a:tr h="0">
                <a:tc>
                  <a:txBody>
                    <a:bodyPr/>
                    <a:lstStyle/>
                    <a:p>
                      <a:pPr algn="ctr" fontAlgn="base"/>
                      <a:r>
                        <a:rPr lang="en-US" sz="1400" dirty="0">
                          <a:effectLst/>
                        </a:rPr>
                        <a:t>January</a:t>
                      </a:r>
                    </a:p>
                  </a:txBody>
                  <a:tcPr marL="1524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400">
                          <a:effectLst/>
                        </a:rPr>
                        <a:t>February</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400">
                          <a:effectLst/>
                        </a:rPr>
                        <a:t>March</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400">
                          <a:effectLst/>
                        </a:rPr>
                        <a:t>April</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400">
                          <a:effectLst/>
                        </a:rPr>
                        <a:t>May</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400" dirty="0">
                          <a:effectLst/>
                        </a:rPr>
                        <a:t>June</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400">
                          <a:effectLst/>
                        </a:rPr>
                        <a:t>July</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400">
                          <a:effectLst/>
                        </a:rPr>
                        <a:t>August</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400">
                          <a:effectLst/>
                        </a:rPr>
                        <a:t>September</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400">
                          <a:effectLst/>
                        </a:rPr>
                        <a:t>October</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400">
                          <a:effectLst/>
                        </a:rPr>
                        <a:t>November</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400">
                          <a:effectLst/>
                        </a:rPr>
                        <a:t>December</a:t>
                      </a:r>
                    </a:p>
                  </a:txBody>
                  <a:tcPr marL="76200" marR="1524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extLst>
                  <a:ext uri="{0D108BD9-81ED-4DB2-BD59-A6C34878D82A}">
                    <a16:rowId xmlns:a16="http://schemas.microsoft.com/office/drawing/2014/main" val="4174605718"/>
                  </a:ext>
                </a:extLst>
              </a:tr>
              <a:tr h="0">
                <a:tc>
                  <a:txBody>
                    <a:bodyPr/>
                    <a:lstStyle/>
                    <a:p>
                      <a:pPr algn="ctr" fontAlgn="base"/>
                      <a:r>
                        <a:rPr lang="en-US" sz="1400">
                          <a:effectLst/>
                        </a:rPr>
                        <a:t>19</a:t>
                      </a:r>
                    </a:p>
                  </a:txBody>
                  <a:tcPr marL="152400" marR="76200" marT="76200" marB="22860" anchor="ctr">
                    <a:lnL>
                      <a:noFill/>
                    </a:lnL>
                    <a:lnR>
                      <a:noFill/>
                    </a:lnR>
                    <a:lnT>
                      <a:noFill/>
                    </a:lnT>
                    <a:lnB>
                      <a:noFill/>
                    </a:lnB>
                    <a:solidFill>
                      <a:srgbClr val="FFF6DC"/>
                    </a:solidFill>
                  </a:tcPr>
                </a:tc>
                <a:tc>
                  <a:txBody>
                    <a:bodyPr/>
                    <a:lstStyle/>
                    <a:p>
                      <a:pPr algn="ctr" fontAlgn="base"/>
                      <a:r>
                        <a:rPr lang="en-US" sz="1400">
                          <a:effectLst/>
                        </a:rPr>
                        <a:t>17</a:t>
                      </a:r>
                    </a:p>
                  </a:txBody>
                  <a:tcPr marL="76200" marR="76200" marT="76200" marB="22860" anchor="ctr">
                    <a:lnL>
                      <a:noFill/>
                    </a:lnL>
                    <a:lnR>
                      <a:noFill/>
                    </a:lnR>
                    <a:lnT>
                      <a:noFill/>
                    </a:lnT>
                    <a:lnB>
                      <a:noFill/>
                    </a:lnB>
                    <a:solidFill>
                      <a:srgbClr val="FFF6DC"/>
                    </a:solidFill>
                  </a:tcPr>
                </a:tc>
                <a:tc>
                  <a:txBody>
                    <a:bodyPr/>
                    <a:lstStyle/>
                    <a:p>
                      <a:pPr algn="ctr" fontAlgn="base"/>
                      <a:r>
                        <a:rPr lang="en-US" sz="1400">
                          <a:effectLst/>
                        </a:rPr>
                        <a:t>22</a:t>
                      </a:r>
                    </a:p>
                  </a:txBody>
                  <a:tcPr marL="76200" marR="76200" marT="76200" marB="22860" anchor="ctr">
                    <a:lnL>
                      <a:noFill/>
                    </a:lnL>
                    <a:lnR>
                      <a:noFill/>
                    </a:lnR>
                    <a:lnT>
                      <a:noFill/>
                    </a:lnT>
                    <a:lnB>
                      <a:noFill/>
                    </a:lnB>
                    <a:solidFill>
                      <a:srgbClr val="FFF6DC"/>
                    </a:solidFill>
                  </a:tcPr>
                </a:tc>
                <a:tc>
                  <a:txBody>
                    <a:bodyPr/>
                    <a:lstStyle/>
                    <a:p>
                      <a:pPr algn="ctr" fontAlgn="base"/>
                      <a:r>
                        <a:rPr lang="en-US" sz="1400">
                          <a:effectLst/>
                        </a:rPr>
                        <a:t>18</a:t>
                      </a:r>
                    </a:p>
                  </a:txBody>
                  <a:tcPr marL="76200" marR="76200" marT="76200" marB="22860" anchor="ctr">
                    <a:lnL>
                      <a:noFill/>
                    </a:lnL>
                    <a:lnR>
                      <a:noFill/>
                    </a:lnR>
                    <a:lnT>
                      <a:noFill/>
                    </a:lnT>
                    <a:lnB>
                      <a:noFill/>
                    </a:lnB>
                    <a:solidFill>
                      <a:srgbClr val="FFF6DC"/>
                    </a:solidFill>
                  </a:tcPr>
                </a:tc>
                <a:tc>
                  <a:txBody>
                    <a:bodyPr/>
                    <a:lstStyle/>
                    <a:p>
                      <a:pPr algn="ctr" fontAlgn="base"/>
                      <a:r>
                        <a:rPr lang="en-US" sz="1400">
                          <a:effectLst/>
                        </a:rPr>
                        <a:t>28</a:t>
                      </a:r>
                    </a:p>
                  </a:txBody>
                  <a:tcPr marL="76200" marR="76200" marT="76200" marB="22860" anchor="ctr">
                    <a:lnL>
                      <a:noFill/>
                    </a:lnL>
                    <a:lnR>
                      <a:noFill/>
                    </a:lnR>
                    <a:lnT>
                      <a:noFill/>
                    </a:lnT>
                    <a:lnB>
                      <a:noFill/>
                    </a:lnB>
                    <a:solidFill>
                      <a:srgbClr val="FFF6DC"/>
                    </a:solidFill>
                  </a:tcPr>
                </a:tc>
                <a:tc>
                  <a:txBody>
                    <a:bodyPr/>
                    <a:lstStyle/>
                    <a:p>
                      <a:pPr algn="ctr" fontAlgn="base"/>
                      <a:r>
                        <a:rPr lang="en-US" sz="1400">
                          <a:effectLst/>
                        </a:rPr>
                        <a:t>34</a:t>
                      </a:r>
                    </a:p>
                  </a:txBody>
                  <a:tcPr marL="76200" marR="76200" marT="76200" marB="22860" anchor="ctr">
                    <a:lnL>
                      <a:noFill/>
                    </a:lnL>
                    <a:lnR>
                      <a:noFill/>
                    </a:lnR>
                    <a:lnT>
                      <a:noFill/>
                    </a:lnT>
                    <a:lnB>
                      <a:noFill/>
                    </a:lnB>
                    <a:solidFill>
                      <a:srgbClr val="FFF6DC"/>
                    </a:solidFill>
                  </a:tcPr>
                </a:tc>
                <a:tc>
                  <a:txBody>
                    <a:bodyPr/>
                    <a:lstStyle/>
                    <a:p>
                      <a:pPr algn="ctr" fontAlgn="base"/>
                      <a:r>
                        <a:rPr lang="en-US" sz="1400">
                          <a:effectLst/>
                        </a:rPr>
                        <a:t>45</a:t>
                      </a:r>
                    </a:p>
                  </a:txBody>
                  <a:tcPr marL="76200" marR="76200" marT="76200" marB="22860" anchor="ctr">
                    <a:lnL>
                      <a:noFill/>
                    </a:lnL>
                    <a:lnR>
                      <a:noFill/>
                    </a:lnR>
                    <a:lnT>
                      <a:noFill/>
                    </a:lnT>
                    <a:lnB>
                      <a:noFill/>
                    </a:lnB>
                    <a:solidFill>
                      <a:srgbClr val="FFF6DC"/>
                    </a:solidFill>
                  </a:tcPr>
                </a:tc>
                <a:tc>
                  <a:txBody>
                    <a:bodyPr/>
                    <a:lstStyle/>
                    <a:p>
                      <a:pPr algn="ctr" fontAlgn="base"/>
                      <a:r>
                        <a:rPr lang="en-US" sz="1400">
                          <a:effectLst/>
                        </a:rPr>
                        <a:t>39</a:t>
                      </a:r>
                    </a:p>
                  </a:txBody>
                  <a:tcPr marL="76200" marR="76200" marT="76200" marB="22860" anchor="ctr">
                    <a:lnL>
                      <a:noFill/>
                    </a:lnL>
                    <a:lnR>
                      <a:noFill/>
                    </a:lnR>
                    <a:lnT>
                      <a:noFill/>
                    </a:lnT>
                    <a:lnB>
                      <a:noFill/>
                    </a:lnB>
                    <a:solidFill>
                      <a:srgbClr val="FFF6DC"/>
                    </a:solidFill>
                  </a:tcPr>
                </a:tc>
                <a:tc>
                  <a:txBody>
                    <a:bodyPr/>
                    <a:lstStyle/>
                    <a:p>
                      <a:pPr algn="ctr" fontAlgn="base"/>
                      <a:r>
                        <a:rPr lang="en-US" sz="1400">
                          <a:effectLst/>
                        </a:rPr>
                        <a:t>38</a:t>
                      </a:r>
                    </a:p>
                  </a:txBody>
                  <a:tcPr marL="76200" marR="76200" marT="76200" marB="22860" anchor="ctr">
                    <a:lnL>
                      <a:noFill/>
                    </a:lnL>
                    <a:lnR>
                      <a:noFill/>
                    </a:lnR>
                    <a:lnT>
                      <a:noFill/>
                    </a:lnT>
                    <a:lnB>
                      <a:noFill/>
                    </a:lnB>
                    <a:solidFill>
                      <a:srgbClr val="FFF6DC"/>
                    </a:solidFill>
                  </a:tcPr>
                </a:tc>
                <a:tc>
                  <a:txBody>
                    <a:bodyPr/>
                    <a:lstStyle/>
                    <a:p>
                      <a:pPr algn="ctr" fontAlgn="base"/>
                      <a:r>
                        <a:rPr lang="en-US" sz="1400">
                          <a:effectLst/>
                        </a:rPr>
                        <a:t>44</a:t>
                      </a:r>
                    </a:p>
                  </a:txBody>
                  <a:tcPr marL="76200" marR="76200" marT="76200" marB="22860" anchor="ctr">
                    <a:lnL>
                      <a:noFill/>
                    </a:lnL>
                    <a:lnR>
                      <a:noFill/>
                    </a:lnR>
                    <a:lnT>
                      <a:noFill/>
                    </a:lnT>
                    <a:lnB>
                      <a:noFill/>
                    </a:lnB>
                    <a:solidFill>
                      <a:srgbClr val="FFF6DC"/>
                    </a:solidFill>
                  </a:tcPr>
                </a:tc>
                <a:tc>
                  <a:txBody>
                    <a:bodyPr/>
                    <a:lstStyle/>
                    <a:p>
                      <a:pPr algn="ctr" fontAlgn="base"/>
                      <a:r>
                        <a:rPr lang="en-US" sz="1400">
                          <a:effectLst/>
                        </a:rPr>
                        <a:t>34</a:t>
                      </a:r>
                    </a:p>
                  </a:txBody>
                  <a:tcPr marL="76200" marR="76200" marT="76200" marB="22860" anchor="ctr">
                    <a:lnL>
                      <a:noFill/>
                    </a:lnL>
                    <a:lnR>
                      <a:noFill/>
                    </a:lnR>
                    <a:lnT>
                      <a:noFill/>
                    </a:lnT>
                    <a:lnB>
                      <a:noFill/>
                    </a:lnB>
                    <a:solidFill>
                      <a:srgbClr val="FFF6DC"/>
                    </a:solidFill>
                  </a:tcPr>
                </a:tc>
                <a:tc>
                  <a:txBody>
                    <a:bodyPr/>
                    <a:lstStyle/>
                    <a:p>
                      <a:pPr algn="ctr" fontAlgn="base"/>
                      <a:r>
                        <a:rPr lang="en-US" sz="1400" dirty="0">
                          <a:effectLst/>
                        </a:rPr>
                        <a:t>10</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4213033700"/>
                  </a:ext>
                </a:extLst>
              </a:tr>
            </a:tbl>
          </a:graphicData>
        </a:graphic>
      </p:graphicFrame>
      <p:sp>
        <p:nvSpPr>
          <p:cNvPr id="10" name="Rectangle 2">
            <a:extLst>
              <a:ext uri="{FF2B5EF4-FFF2-40B4-BE49-F238E27FC236}">
                <a16:creationId xmlns:a16="http://schemas.microsoft.com/office/drawing/2014/main" id="{DC37B18C-820C-4818-926A-8A7233E9B167}"/>
              </a:ext>
            </a:extLst>
          </p:cNvPr>
          <p:cNvSpPr>
            <a:spLocks noChangeArrowheads="1"/>
          </p:cNvSpPr>
          <p:nvPr/>
        </p:nvSpPr>
        <p:spPr bwMode="auto">
          <a:xfrm>
            <a:off x="604945" y="1600200"/>
            <a:ext cx="7403758"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33333"/>
                </a:solidFill>
                <a:effectLst/>
                <a:latin typeface="proximanova"/>
              </a:rPr>
              <a:t>The number of traffic citations issued last year by month in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33333"/>
                </a:solidFill>
                <a:effectLst/>
                <a:latin typeface="proximanova"/>
              </a:rPr>
              <a:t>Beaufort County, South Carolina, is reported below.</a:t>
            </a:r>
            <a:endParaRPr kumimoji="0" lang="en-US" altLang="en-US"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33333"/>
                </a:solidFill>
                <a:effectLst/>
                <a:latin typeface="proximanova"/>
              </a:rPr>
              <a:t>Determine the population variance.</a:t>
            </a:r>
            <a:endParaRPr kumimoji="0" lang="en-US" altLang="en-US"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4498781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C01AD-431F-4C6F-9F52-7C6462F9AC87}"/>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F292E588-0D55-4622-87F3-091FCFB666EB}"/>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2D2049F2-4C98-45A4-A681-E5F985395DA0}"/>
              </a:ext>
            </a:extLst>
          </p:cNvPr>
          <p:cNvSpPr>
            <a:spLocks noGrp="1"/>
          </p:cNvSpPr>
          <p:nvPr>
            <p:ph type="sldNum" sz="quarter" idx="12"/>
          </p:nvPr>
        </p:nvSpPr>
        <p:spPr/>
        <p:txBody>
          <a:bodyPr/>
          <a:lstStyle/>
          <a:p>
            <a:r>
              <a:rPr lang="en-US"/>
              <a:t>3-</a:t>
            </a:r>
            <a:fld id="{F38DF745-7D3F-47F4-83A3-874385CFAA69}" type="slidenum">
              <a:rPr lang="en-US" smtClean="0"/>
              <a:pPr/>
              <a:t>108</a:t>
            </a:fld>
            <a:endParaRPr lang="en-US" dirty="0"/>
          </a:p>
        </p:txBody>
      </p:sp>
      <p:sp>
        <p:nvSpPr>
          <p:cNvPr id="5" name="Content Placeholder 4">
            <a:extLst>
              <a:ext uri="{FF2B5EF4-FFF2-40B4-BE49-F238E27FC236}">
                <a16:creationId xmlns:a16="http://schemas.microsoft.com/office/drawing/2014/main" id="{EDAE44E8-2F0A-4A03-B924-5CB5A4C2520F}"/>
              </a:ext>
            </a:extLst>
          </p:cNvPr>
          <p:cNvSpPr>
            <a:spLocks noGrp="1"/>
          </p:cNvSpPr>
          <p:nvPr>
            <p:ph sz="quarter" idx="1"/>
          </p:nvPr>
        </p:nvSpPr>
        <p:spPr/>
        <p:txBody>
          <a:bodyPr/>
          <a:lstStyle/>
          <a:p>
            <a:r>
              <a:rPr lang="en-US" dirty="0"/>
              <a:t>Because we are studying all the citations for a year, the data comprise a population. To determine the population variance, we use </a:t>
            </a:r>
            <a:r>
              <a:rPr lang="en-US" b="1" dirty="0">
                <a:hlinkClick r:id="rId2"/>
              </a:rPr>
              <a:t>formula (3–7)</a:t>
            </a:r>
            <a:r>
              <a:rPr lang="en-US" dirty="0"/>
              <a:t>. The table below details the calculations.</a:t>
            </a:r>
          </a:p>
        </p:txBody>
      </p:sp>
      <p:pic>
        <p:nvPicPr>
          <p:cNvPr id="6" name="Picture 5">
            <a:extLst>
              <a:ext uri="{FF2B5EF4-FFF2-40B4-BE49-F238E27FC236}">
                <a16:creationId xmlns:a16="http://schemas.microsoft.com/office/drawing/2014/main" id="{DCA48F7A-CDE0-451C-A756-5545E3DD9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454940"/>
            <a:ext cx="6334125"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245932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1068C-38C5-4F36-A24F-EEA7A60FF07F}"/>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BDB1B322-AC7F-455D-BE07-352CB7D3189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037ED783-E39E-4EA3-9DE8-4512484D9187}"/>
              </a:ext>
            </a:extLst>
          </p:cNvPr>
          <p:cNvSpPr>
            <a:spLocks noGrp="1"/>
          </p:cNvSpPr>
          <p:nvPr>
            <p:ph type="sldNum" sz="quarter" idx="12"/>
          </p:nvPr>
        </p:nvSpPr>
        <p:spPr/>
        <p:txBody>
          <a:bodyPr/>
          <a:lstStyle/>
          <a:p>
            <a:r>
              <a:rPr lang="en-US"/>
              <a:t>3-</a:t>
            </a:r>
            <a:fld id="{F38DF745-7D3F-47F4-83A3-874385CFAA69}" type="slidenum">
              <a:rPr lang="en-US" smtClean="0"/>
              <a:pPr/>
              <a:t>109</a:t>
            </a:fld>
            <a:endParaRPr lang="en-US" dirty="0"/>
          </a:p>
        </p:txBody>
      </p:sp>
      <p:graphicFrame>
        <p:nvGraphicFramePr>
          <p:cNvPr id="7" name="Content Placeholder 6">
            <a:extLst>
              <a:ext uri="{FF2B5EF4-FFF2-40B4-BE49-F238E27FC236}">
                <a16:creationId xmlns:a16="http://schemas.microsoft.com/office/drawing/2014/main" id="{7F99C391-34D8-4137-BFC1-670D1017DC86}"/>
              </a:ext>
            </a:extLst>
          </p:cNvPr>
          <p:cNvGraphicFramePr>
            <a:graphicFrameLocks noGrp="1"/>
          </p:cNvGraphicFramePr>
          <p:nvPr>
            <p:ph sz="quarter" idx="1"/>
          </p:nvPr>
        </p:nvGraphicFramePr>
        <p:xfrm>
          <a:off x="944725" y="1204033"/>
          <a:ext cx="7254549" cy="4967460"/>
        </p:xfrm>
        <a:graphic>
          <a:graphicData uri="http://schemas.openxmlformats.org/drawingml/2006/table">
            <a:tbl>
              <a:tblPr/>
              <a:tblGrid>
                <a:gridCol w="1960689">
                  <a:extLst>
                    <a:ext uri="{9D8B030D-6E8A-4147-A177-3AD203B41FA5}">
                      <a16:colId xmlns:a16="http://schemas.microsoft.com/office/drawing/2014/main" val="2019646622"/>
                    </a:ext>
                  </a:extLst>
                </a:gridCol>
                <a:gridCol w="1372482">
                  <a:extLst>
                    <a:ext uri="{9D8B030D-6E8A-4147-A177-3AD203B41FA5}">
                      <a16:colId xmlns:a16="http://schemas.microsoft.com/office/drawing/2014/main" val="3211720468"/>
                    </a:ext>
                  </a:extLst>
                </a:gridCol>
                <a:gridCol w="1960689">
                  <a:extLst>
                    <a:ext uri="{9D8B030D-6E8A-4147-A177-3AD203B41FA5}">
                      <a16:colId xmlns:a16="http://schemas.microsoft.com/office/drawing/2014/main" val="3224140823"/>
                    </a:ext>
                  </a:extLst>
                </a:gridCol>
                <a:gridCol w="1960689">
                  <a:extLst>
                    <a:ext uri="{9D8B030D-6E8A-4147-A177-3AD203B41FA5}">
                      <a16:colId xmlns:a16="http://schemas.microsoft.com/office/drawing/2014/main" val="414431289"/>
                    </a:ext>
                  </a:extLst>
                </a:gridCol>
              </a:tblGrid>
              <a:tr h="329142">
                <a:tc>
                  <a:txBody>
                    <a:bodyPr/>
                    <a:lstStyle/>
                    <a:p>
                      <a:pPr algn="ctr" fontAlgn="base"/>
                      <a:r>
                        <a:rPr lang="en-US" sz="1600" b="1">
                          <a:effectLst/>
                          <a:latin typeface="inherit"/>
                        </a:rPr>
                        <a:t>Citations</a:t>
                      </a:r>
                      <a:endParaRPr lang="en-US" sz="1600">
                        <a:effectLst/>
                      </a:endParaRPr>
                    </a:p>
                  </a:txBody>
                  <a:tcPr marL="67172" marR="67172" marT="67172" marB="20152" anchor="ctr">
                    <a:lnL>
                      <a:noFill/>
                    </a:lnL>
                    <a:lnR>
                      <a:noFill/>
                    </a:lnR>
                    <a:lnT>
                      <a:noFill/>
                    </a:lnT>
                    <a:lnB>
                      <a:noFill/>
                    </a:lnB>
                    <a:solidFill>
                      <a:srgbClr val="FFF6DC"/>
                    </a:solidFill>
                  </a:tcPr>
                </a:tc>
                <a:tc>
                  <a:txBody>
                    <a:bodyPr/>
                    <a:lstStyle/>
                    <a:p>
                      <a:pPr fontAlgn="base"/>
                      <a:endParaRPr lang="en-US" sz="1600">
                        <a:effectLst/>
                      </a:endParaRPr>
                    </a:p>
                  </a:txBody>
                  <a:tcPr marL="67172" marR="67172" marT="67172" marB="20152" anchor="ctr">
                    <a:lnL>
                      <a:noFill/>
                    </a:lnL>
                    <a:lnR>
                      <a:noFill/>
                    </a:lnR>
                    <a:lnT>
                      <a:noFill/>
                    </a:lnT>
                    <a:lnB>
                      <a:noFill/>
                    </a:lnB>
                    <a:solidFill>
                      <a:srgbClr val="FFF6DC"/>
                    </a:solidFill>
                  </a:tcPr>
                </a:tc>
                <a:tc>
                  <a:txBody>
                    <a:bodyPr/>
                    <a:lstStyle/>
                    <a:p>
                      <a:pPr fontAlgn="base"/>
                      <a:endParaRPr lang="en-US" sz="1600">
                        <a:effectLst/>
                      </a:endParaRPr>
                    </a:p>
                  </a:txBody>
                  <a:tcPr marL="67172" marR="134344" marT="67172" marB="20152" anchor="ctr">
                    <a:lnL>
                      <a:noFill/>
                    </a:lnL>
                    <a:lnR>
                      <a:noFill/>
                    </a:lnR>
                    <a:lnT>
                      <a:noFill/>
                    </a:lnT>
                    <a:lnB>
                      <a:noFill/>
                    </a:lnB>
                    <a:solidFill>
                      <a:srgbClr val="FFF6DC"/>
                    </a:solidFill>
                  </a:tcPr>
                </a:tc>
                <a:tc>
                  <a:txBody>
                    <a:bodyPr/>
                    <a:lstStyle/>
                    <a:p>
                      <a:endParaRPr lang="en-US" sz="1600"/>
                    </a:p>
                  </a:txBody>
                  <a:tcPr marL="80606" marR="80606" marT="40303" marB="40303">
                    <a:lnL>
                      <a:noFill/>
                    </a:lnL>
                  </a:tcPr>
                </a:tc>
                <a:extLst>
                  <a:ext uri="{0D108BD9-81ED-4DB2-BD59-A6C34878D82A}">
                    <a16:rowId xmlns:a16="http://schemas.microsoft.com/office/drawing/2014/main" val="3452284044"/>
                  </a:ext>
                </a:extLst>
              </a:tr>
              <a:tr h="329142">
                <a:tc>
                  <a:txBody>
                    <a:bodyPr/>
                    <a:lstStyle/>
                    <a:p>
                      <a:pPr fontAlgn="base"/>
                      <a:r>
                        <a:rPr lang="en-US" sz="1600" b="1">
                          <a:effectLst/>
                          <a:latin typeface="inherit"/>
                        </a:rPr>
                        <a:t>Month</a:t>
                      </a:r>
                      <a:endParaRPr lang="en-US" sz="1600">
                        <a:effectLst/>
                      </a:endParaRPr>
                    </a:p>
                  </a:txBody>
                  <a:tcPr marL="134344" marR="67172" marT="67172" marB="20152"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sz="1600" b="1">
                          <a:effectLst/>
                          <a:latin typeface="inherit"/>
                        </a:rPr>
                        <a:t>(</a:t>
                      </a:r>
                      <a:r>
                        <a:rPr lang="en-US" sz="1600" b="1" i="1">
                          <a:effectLst/>
                          <a:latin typeface="inherit"/>
                        </a:rPr>
                        <a:t>x</a:t>
                      </a:r>
                      <a:r>
                        <a:rPr lang="en-US" sz="1600" b="1">
                          <a:effectLst/>
                          <a:latin typeface="inherit"/>
                        </a:rPr>
                        <a:t>)</a:t>
                      </a:r>
                      <a:endParaRPr lang="en-US" sz="1600">
                        <a:effectLst/>
                      </a:endParaRPr>
                    </a:p>
                  </a:txBody>
                  <a:tcPr marL="67172" marR="67172" marT="67172" marB="20152"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r" fontAlgn="base"/>
                      <a:r>
                        <a:rPr lang="en-US" sz="1600" b="1" i="1">
                          <a:effectLst/>
                          <a:latin typeface="inherit"/>
                        </a:rPr>
                        <a:t>x</a:t>
                      </a:r>
                      <a:r>
                        <a:rPr lang="en-US" sz="1600" b="1">
                          <a:effectLst/>
                          <a:latin typeface="inherit"/>
                        </a:rPr>
                        <a:t> − </a:t>
                      </a:r>
                      <a:r>
                        <a:rPr lang="el-GR" sz="1600" b="1">
                          <a:effectLst/>
                          <a:latin typeface="inherit"/>
                        </a:rPr>
                        <a:t>μ</a:t>
                      </a:r>
                      <a:endParaRPr lang="el-GR" sz="1600">
                        <a:effectLst/>
                      </a:endParaRPr>
                    </a:p>
                  </a:txBody>
                  <a:tcPr marL="67172" marR="67172" marT="67172" marB="20152"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r" fontAlgn="base"/>
                      <a:r>
                        <a:rPr lang="en-US" sz="1600" b="1">
                          <a:effectLst/>
                          <a:latin typeface="inherit"/>
                        </a:rPr>
                        <a:t>(</a:t>
                      </a:r>
                      <a:r>
                        <a:rPr lang="en-US" sz="1600" b="1" i="1">
                          <a:effectLst/>
                          <a:latin typeface="inherit"/>
                        </a:rPr>
                        <a:t>x</a:t>
                      </a:r>
                      <a:r>
                        <a:rPr lang="en-US" sz="1600" b="1">
                          <a:effectLst/>
                          <a:latin typeface="inherit"/>
                        </a:rPr>
                        <a:t> − </a:t>
                      </a:r>
                      <a:r>
                        <a:rPr lang="el-GR" sz="1600" b="1">
                          <a:effectLst/>
                          <a:latin typeface="inherit"/>
                        </a:rPr>
                        <a:t>μ)</a:t>
                      </a:r>
                      <a:r>
                        <a:rPr lang="el-GR" sz="1600" b="1" baseline="30000">
                          <a:effectLst/>
                          <a:latin typeface="inherit"/>
                        </a:rPr>
                        <a:t>2</a:t>
                      </a:r>
                      <a:endParaRPr lang="el-GR" sz="1600">
                        <a:effectLst/>
                      </a:endParaRPr>
                    </a:p>
                  </a:txBody>
                  <a:tcPr marL="67172" marR="134344" marT="67172" marB="20152" anchor="ctr">
                    <a:lnL>
                      <a:noFill/>
                    </a:lnL>
                    <a:lnR>
                      <a:noFill/>
                    </a:lnR>
                    <a:lnB w="7620" cap="flat" cmpd="sng" algn="ctr">
                      <a:solidFill>
                        <a:srgbClr val="000000"/>
                      </a:solidFill>
                      <a:prstDash val="solid"/>
                      <a:round/>
                      <a:headEnd type="none" w="med" len="med"/>
                      <a:tailEnd type="none" w="med" len="med"/>
                    </a:lnB>
                    <a:solidFill>
                      <a:srgbClr val="FFF6DC"/>
                    </a:solidFill>
                  </a:tcPr>
                </a:tc>
                <a:extLst>
                  <a:ext uri="{0D108BD9-81ED-4DB2-BD59-A6C34878D82A}">
                    <a16:rowId xmlns:a16="http://schemas.microsoft.com/office/drawing/2014/main" val="1963240162"/>
                  </a:ext>
                </a:extLst>
              </a:tr>
              <a:tr h="329142">
                <a:tc>
                  <a:txBody>
                    <a:bodyPr/>
                    <a:lstStyle/>
                    <a:p>
                      <a:pPr fontAlgn="base"/>
                      <a:r>
                        <a:rPr lang="en-US" sz="1600">
                          <a:effectLst/>
                        </a:rPr>
                        <a:t>January</a:t>
                      </a:r>
                    </a:p>
                  </a:txBody>
                  <a:tcPr marL="134344" marR="67172" marT="67172" marB="20152"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sz="1600">
                          <a:effectLst/>
                        </a:rPr>
                        <a:t>19</a:t>
                      </a:r>
                    </a:p>
                  </a:txBody>
                  <a:tcPr marL="67172" marR="67172" marT="67172" marB="20152"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r" fontAlgn="base"/>
                      <a:r>
                        <a:rPr lang="en-US" sz="1600">
                          <a:effectLst/>
                        </a:rPr>
                        <a:t>−10  </a:t>
                      </a:r>
                    </a:p>
                  </a:txBody>
                  <a:tcPr marL="67172" marR="67172" marT="67172" marB="20152"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r" fontAlgn="base"/>
                      <a:r>
                        <a:rPr lang="en-US" sz="1600">
                          <a:effectLst/>
                        </a:rPr>
                        <a:t>100    </a:t>
                      </a:r>
                    </a:p>
                  </a:txBody>
                  <a:tcPr marL="67172" marR="134344" marT="67172" marB="20152"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extLst>
                  <a:ext uri="{0D108BD9-81ED-4DB2-BD59-A6C34878D82A}">
                    <a16:rowId xmlns:a16="http://schemas.microsoft.com/office/drawing/2014/main" val="3114954468"/>
                  </a:ext>
                </a:extLst>
              </a:tr>
              <a:tr h="329142">
                <a:tc>
                  <a:txBody>
                    <a:bodyPr/>
                    <a:lstStyle/>
                    <a:p>
                      <a:pPr fontAlgn="base"/>
                      <a:r>
                        <a:rPr lang="en-US" sz="1600">
                          <a:effectLst/>
                        </a:rPr>
                        <a:t>February</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a:effectLst/>
                        </a:rPr>
                        <a:t>17</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−12  </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144    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231964784"/>
                  </a:ext>
                </a:extLst>
              </a:tr>
              <a:tr h="329142">
                <a:tc>
                  <a:txBody>
                    <a:bodyPr/>
                    <a:lstStyle/>
                    <a:p>
                      <a:pPr fontAlgn="base"/>
                      <a:r>
                        <a:rPr lang="en-US" sz="1600">
                          <a:effectLst/>
                        </a:rPr>
                        <a:t>March</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a:effectLst/>
                        </a:rPr>
                        <a:t>22</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−7  </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49    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3024717956"/>
                  </a:ext>
                </a:extLst>
              </a:tr>
              <a:tr h="329142">
                <a:tc>
                  <a:txBody>
                    <a:bodyPr/>
                    <a:lstStyle/>
                    <a:p>
                      <a:pPr fontAlgn="base"/>
                      <a:r>
                        <a:rPr lang="en-US" sz="1600">
                          <a:effectLst/>
                        </a:rPr>
                        <a:t>April</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a:effectLst/>
                        </a:rPr>
                        <a:t>18</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−11  </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121    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4181984764"/>
                  </a:ext>
                </a:extLst>
              </a:tr>
              <a:tr h="329142">
                <a:tc>
                  <a:txBody>
                    <a:bodyPr/>
                    <a:lstStyle/>
                    <a:p>
                      <a:pPr fontAlgn="base"/>
                      <a:r>
                        <a:rPr lang="en-US" sz="1600">
                          <a:effectLst/>
                        </a:rPr>
                        <a:t>May</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a:effectLst/>
                        </a:rPr>
                        <a:t>28</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−1  </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1    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3266692643"/>
                  </a:ext>
                </a:extLst>
              </a:tr>
              <a:tr h="329142">
                <a:tc>
                  <a:txBody>
                    <a:bodyPr/>
                    <a:lstStyle/>
                    <a:p>
                      <a:pPr fontAlgn="base"/>
                      <a:r>
                        <a:rPr lang="en-US" sz="1600">
                          <a:effectLst/>
                        </a:rPr>
                        <a:t>June</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a:effectLst/>
                        </a:rPr>
                        <a:t>34</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5  </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25    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1988529197"/>
                  </a:ext>
                </a:extLst>
              </a:tr>
              <a:tr h="329142">
                <a:tc>
                  <a:txBody>
                    <a:bodyPr/>
                    <a:lstStyle/>
                    <a:p>
                      <a:pPr fontAlgn="base"/>
                      <a:r>
                        <a:rPr lang="en-US" sz="1600">
                          <a:effectLst/>
                        </a:rPr>
                        <a:t>July</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a:effectLst/>
                        </a:rPr>
                        <a:t>45</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16  </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256    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2161570496"/>
                  </a:ext>
                </a:extLst>
              </a:tr>
              <a:tr h="329142">
                <a:tc>
                  <a:txBody>
                    <a:bodyPr/>
                    <a:lstStyle/>
                    <a:p>
                      <a:pPr fontAlgn="base"/>
                      <a:r>
                        <a:rPr lang="en-US" sz="1600">
                          <a:effectLst/>
                        </a:rPr>
                        <a:t>August</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a:effectLst/>
                        </a:rPr>
                        <a:t>39</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10  </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100    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75347592"/>
                  </a:ext>
                </a:extLst>
              </a:tr>
              <a:tr h="329142">
                <a:tc>
                  <a:txBody>
                    <a:bodyPr/>
                    <a:lstStyle/>
                    <a:p>
                      <a:pPr fontAlgn="base"/>
                      <a:r>
                        <a:rPr lang="en-US" sz="1600">
                          <a:effectLst/>
                        </a:rPr>
                        <a:t>September</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a:effectLst/>
                        </a:rPr>
                        <a:t>38</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9  </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81    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3492285886"/>
                  </a:ext>
                </a:extLst>
              </a:tr>
              <a:tr h="329142">
                <a:tc>
                  <a:txBody>
                    <a:bodyPr/>
                    <a:lstStyle/>
                    <a:p>
                      <a:pPr fontAlgn="base"/>
                      <a:r>
                        <a:rPr lang="en-US" sz="1600">
                          <a:effectLst/>
                        </a:rPr>
                        <a:t>October</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a:effectLst/>
                        </a:rPr>
                        <a:t>44</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15  </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225    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2096564661"/>
                  </a:ext>
                </a:extLst>
              </a:tr>
              <a:tr h="329142">
                <a:tc>
                  <a:txBody>
                    <a:bodyPr/>
                    <a:lstStyle/>
                    <a:p>
                      <a:pPr fontAlgn="base"/>
                      <a:r>
                        <a:rPr lang="en-US" sz="1600">
                          <a:effectLst/>
                        </a:rPr>
                        <a:t>November</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a:effectLst/>
                        </a:rPr>
                        <a:t>34</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5  </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25    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2825192629"/>
                  </a:ext>
                </a:extLst>
              </a:tr>
              <a:tr h="329142">
                <a:tc>
                  <a:txBody>
                    <a:bodyPr/>
                    <a:lstStyle/>
                    <a:p>
                      <a:pPr fontAlgn="base"/>
                      <a:r>
                        <a:rPr lang="en-US" sz="1600">
                          <a:effectLst/>
                        </a:rPr>
                        <a:t>December</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u="sng">
                          <a:effectLst/>
                        </a:rPr>
                        <a:t>  10</a:t>
                      </a:r>
                      <a:r>
                        <a:rPr lang="en-US" sz="1600">
                          <a:effectLst/>
                        </a:rPr>
                        <a:t>  </a:t>
                      </a:r>
                    </a:p>
                  </a:txBody>
                  <a:tcPr marL="67172" marR="67172" marT="67172" marB="20152" anchor="ctr">
                    <a:lnL>
                      <a:noFill/>
                    </a:lnL>
                    <a:lnR>
                      <a:noFill/>
                    </a:lnR>
                    <a:lnT>
                      <a:noFill/>
                    </a:lnT>
                    <a:lnB>
                      <a:noFill/>
                    </a:lnB>
                    <a:solidFill>
                      <a:srgbClr val="FFF6DC"/>
                    </a:solidFill>
                  </a:tcPr>
                </a:tc>
                <a:tc>
                  <a:txBody>
                    <a:bodyPr/>
                    <a:lstStyle/>
                    <a:p>
                      <a:pPr algn="r" fontAlgn="base"/>
                      <a:r>
                        <a:rPr lang="en-US" sz="1600" u="sng">
                          <a:effectLst/>
                        </a:rPr>
                        <a:t>−19</a:t>
                      </a:r>
                      <a:r>
                        <a:rPr lang="en-US" sz="1600">
                          <a:effectLst/>
                        </a:rPr>
                        <a:t>  </a:t>
                      </a:r>
                    </a:p>
                  </a:txBody>
                  <a:tcPr marL="67172" marR="67172" marT="67172" marB="20152" anchor="ctr">
                    <a:lnL>
                      <a:noFill/>
                    </a:lnL>
                    <a:lnR>
                      <a:noFill/>
                    </a:lnR>
                    <a:lnT>
                      <a:noFill/>
                    </a:lnT>
                    <a:lnB>
                      <a:noFill/>
                    </a:lnB>
                    <a:solidFill>
                      <a:srgbClr val="FFF6DC"/>
                    </a:solidFill>
                  </a:tcPr>
                </a:tc>
                <a:tc>
                  <a:txBody>
                    <a:bodyPr/>
                    <a:lstStyle/>
                    <a:p>
                      <a:pPr algn="r" fontAlgn="base"/>
                      <a:r>
                        <a:rPr lang="en-US" sz="1600" u="sng">
                          <a:effectLst/>
                        </a:rPr>
                        <a:t>   361</a:t>
                      </a:r>
                      <a:r>
                        <a:rPr lang="en-US" sz="1600">
                          <a:effectLst/>
                        </a:rPr>
                        <a:t>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4006590132"/>
                  </a:ext>
                </a:extLst>
              </a:tr>
              <a:tr h="329142">
                <a:tc>
                  <a:txBody>
                    <a:bodyPr/>
                    <a:lstStyle/>
                    <a:p>
                      <a:pPr fontAlgn="base"/>
                      <a:r>
                        <a:rPr lang="en-US" sz="1600">
                          <a:effectLst/>
                        </a:rPr>
                        <a:t>    Total</a:t>
                      </a:r>
                    </a:p>
                  </a:txBody>
                  <a:tcPr marL="134344" marR="67172" marT="67172" marB="20152" anchor="ctr">
                    <a:lnL>
                      <a:noFill/>
                    </a:lnL>
                    <a:lnR>
                      <a:noFill/>
                    </a:lnR>
                    <a:lnT>
                      <a:noFill/>
                    </a:lnT>
                    <a:lnB>
                      <a:noFill/>
                    </a:lnB>
                    <a:solidFill>
                      <a:srgbClr val="FFF6DC"/>
                    </a:solidFill>
                  </a:tcPr>
                </a:tc>
                <a:tc>
                  <a:txBody>
                    <a:bodyPr/>
                    <a:lstStyle/>
                    <a:p>
                      <a:pPr algn="ctr" fontAlgn="base"/>
                      <a:r>
                        <a:rPr lang="en-US" sz="1600">
                          <a:effectLst/>
                        </a:rPr>
                        <a:t>348  </a:t>
                      </a:r>
                    </a:p>
                  </a:txBody>
                  <a:tcPr marL="67172" marR="67172" marT="67172" marB="20152" anchor="ctr">
                    <a:lnL>
                      <a:noFill/>
                    </a:lnL>
                    <a:lnR>
                      <a:noFill/>
                    </a:lnR>
                    <a:lnT>
                      <a:noFill/>
                    </a:lnT>
                    <a:lnB>
                      <a:noFill/>
                    </a:lnB>
                    <a:solidFill>
                      <a:srgbClr val="FFF6DC"/>
                    </a:solidFill>
                  </a:tcPr>
                </a:tc>
                <a:tc>
                  <a:txBody>
                    <a:bodyPr/>
                    <a:lstStyle/>
                    <a:p>
                      <a:pPr algn="r" fontAlgn="base"/>
                      <a:r>
                        <a:rPr lang="en-US" sz="1600">
                          <a:effectLst/>
                        </a:rPr>
                        <a:t>0  </a:t>
                      </a:r>
                    </a:p>
                  </a:txBody>
                  <a:tcPr marL="67172" marR="67172" marT="67172" marB="20152" anchor="ctr">
                    <a:lnL>
                      <a:noFill/>
                    </a:lnL>
                    <a:lnR>
                      <a:noFill/>
                    </a:lnR>
                    <a:lnT>
                      <a:noFill/>
                    </a:lnT>
                    <a:lnB>
                      <a:noFill/>
                    </a:lnB>
                    <a:solidFill>
                      <a:srgbClr val="FFF6DC"/>
                    </a:solidFill>
                  </a:tcPr>
                </a:tc>
                <a:tc>
                  <a:txBody>
                    <a:bodyPr/>
                    <a:lstStyle/>
                    <a:p>
                      <a:pPr algn="r" fontAlgn="base"/>
                      <a:r>
                        <a:rPr lang="en-US" sz="1600" dirty="0">
                          <a:effectLst/>
                        </a:rPr>
                        <a:t>1,488   </a:t>
                      </a:r>
                    </a:p>
                  </a:txBody>
                  <a:tcPr marL="67172" marR="134344" marT="67172" marB="20152" anchor="ctr">
                    <a:lnL>
                      <a:noFill/>
                    </a:lnL>
                    <a:lnR>
                      <a:noFill/>
                    </a:lnR>
                    <a:lnT>
                      <a:noFill/>
                    </a:lnT>
                    <a:lnB>
                      <a:noFill/>
                    </a:lnB>
                    <a:solidFill>
                      <a:srgbClr val="FFF6DC"/>
                    </a:solidFill>
                  </a:tcPr>
                </a:tc>
                <a:extLst>
                  <a:ext uri="{0D108BD9-81ED-4DB2-BD59-A6C34878D82A}">
                    <a16:rowId xmlns:a16="http://schemas.microsoft.com/office/drawing/2014/main" val="222195264"/>
                  </a:ext>
                </a:extLst>
              </a:tr>
            </a:tbl>
          </a:graphicData>
        </a:graphic>
      </p:graphicFrame>
    </p:spTree>
    <p:extLst>
      <p:ext uri="{BB962C8B-B14F-4D97-AF65-F5344CB8AC3E}">
        <p14:creationId xmlns:p14="http://schemas.microsoft.com/office/powerpoint/2010/main" val="9039953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17FD9-BB35-461B-8A42-3BF9011967D8}"/>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9F17BE4D-F189-4660-8164-BB429532F77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A47A18CF-F9CF-452B-BAD2-6D509D4C7058}"/>
              </a:ext>
            </a:extLst>
          </p:cNvPr>
          <p:cNvSpPr>
            <a:spLocks noGrp="1"/>
          </p:cNvSpPr>
          <p:nvPr>
            <p:ph type="sldNum" sz="quarter" idx="12"/>
          </p:nvPr>
        </p:nvSpPr>
        <p:spPr/>
        <p:txBody>
          <a:bodyPr/>
          <a:lstStyle/>
          <a:p>
            <a:r>
              <a:rPr lang="en-US"/>
              <a:t>3-</a:t>
            </a:r>
            <a:fld id="{F38DF745-7D3F-47F4-83A3-874385CFAA69}" type="slidenum">
              <a:rPr lang="en-US" smtClean="0"/>
              <a:pPr/>
              <a:t>110</a:t>
            </a:fld>
            <a:endParaRPr lang="en-US" dirty="0"/>
          </a:p>
        </p:txBody>
      </p:sp>
      <p:sp>
        <p:nvSpPr>
          <p:cNvPr id="5" name="Content Placeholder 4">
            <a:extLst>
              <a:ext uri="{FF2B5EF4-FFF2-40B4-BE49-F238E27FC236}">
                <a16:creationId xmlns:a16="http://schemas.microsoft.com/office/drawing/2014/main" id="{6EAAC8C7-3A66-4FD6-A2B2-F932DA2E9442}"/>
              </a:ext>
            </a:extLst>
          </p:cNvPr>
          <p:cNvSpPr>
            <a:spLocks noGrp="1"/>
          </p:cNvSpPr>
          <p:nvPr>
            <p:ph sz="quarter" idx="1"/>
          </p:nvPr>
        </p:nvSpPr>
        <p:spPr/>
        <p:txBody>
          <a:bodyPr/>
          <a:lstStyle/>
          <a:p>
            <a:r>
              <a:rPr lang="en-US" dirty="0"/>
              <a:t>Variance: = </a:t>
            </a:r>
            <a:r>
              <a:rPr lang="pt-BR" dirty="0"/>
              <a:t>Variance=Σ(x−μ)² / N</a:t>
            </a:r>
          </a:p>
          <a:p>
            <a:endParaRPr lang="en-US" dirty="0"/>
          </a:p>
        </p:txBody>
      </p:sp>
    </p:spTree>
    <p:extLst>
      <p:ext uri="{BB962C8B-B14F-4D97-AF65-F5344CB8AC3E}">
        <p14:creationId xmlns:p14="http://schemas.microsoft.com/office/powerpoint/2010/main" val="11564952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Variance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pPr marL="0" indent="0">
              <a:buNone/>
            </a:pPr>
            <a:endParaRPr lang="en-US" dirty="0"/>
          </a:p>
          <a:p>
            <a:endParaRPr lang="en-US" dirty="0"/>
          </a:p>
          <a:p>
            <a:endParaRPr lang="en-US" dirty="0"/>
          </a:p>
          <a:p>
            <a:pPr marL="0" indent="0">
              <a:buNone/>
            </a:pPr>
            <a:endParaRPr lang="en-US" dirty="0"/>
          </a:p>
        </p:txBody>
      </p:sp>
      <p:pic>
        <p:nvPicPr>
          <p:cNvPr id="7" name="Picture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5413" y="1885950"/>
            <a:ext cx="6353175"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9192" y="2895600"/>
            <a:ext cx="4345615" cy="1116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8"/>
          <p:cNvSpPr>
            <a:spLocks noGrp="1"/>
          </p:cNvSpPr>
          <p:nvPr>
            <p:ph type="sldNum" sz="quarter" idx="12"/>
          </p:nvPr>
        </p:nvSpPr>
        <p:spPr/>
        <p:txBody>
          <a:bodyPr/>
          <a:lstStyle/>
          <a:p>
            <a:r>
              <a:rPr lang="en-US"/>
              <a:t>3-</a:t>
            </a:r>
            <a:fld id="{F38DF745-7D3F-47F4-83A3-874385CFAA69}" type="slidenum">
              <a:rPr lang="en-US" smtClean="0"/>
              <a:pPr/>
              <a:t>111</a:t>
            </a:fld>
            <a:endParaRPr lang="en-US" dirty="0"/>
          </a:p>
        </p:txBody>
      </p:sp>
    </p:spTree>
    <p:extLst>
      <p:ext uri="{BB962C8B-B14F-4D97-AF65-F5344CB8AC3E}">
        <p14:creationId xmlns:p14="http://schemas.microsoft.com/office/powerpoint/2010/main" val="5081405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Sample Variance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5" name="Rectangle 3"/>
          <p:cNvSpPr>
            <a:spLocks noGrp="1" noChangeArrowheads="1"/>
          </p:cNvSpPr>
          <p:nvPr>
            <p:ph sz="quarter" idx="1"/>
          </p:nvPr>
        </p:nvSpPr>
        <p:spPr/>
        <p:txBody>
          <a:bodyPr/>
          <a:lstStyle/>
          <a:p>
            <a:pPr algn="just" eaLnBrk="1" hangingPunct="1">
              <a:buFont typeface="Wingdings" pitchFamily="2" charset="2"/>
              <a:buNone/>
            </a:pPr>
            <a:r>
              <a:rPr lang="en-US" sz="2000" dirty="0"/>
              <a:t>	</a:t>
            </a:r>
            <a:r>
              <a:rPr lang="en-US" dirty="0"/>
              <a:t>The hourly wages for a sample of 5 part-time employees at Home Depot are: $12, $20, $16, $18, and $19</a:t>
            </a:r>
            <a:r>
              <a:rPr lang="en-US" dirty="0">
                <a:solidFill>
                  <a:schemeClr val="accent1"/>
                </a:solidFill>
              </a:rPr>
              <a:t>.</a:t>
            </a:r>
            <a:r>
              <a:rPr lang="en-US" dirty="0"/>
              <a:t> </a:t>
            </a:r>
          </a:p>
          <a:p>
            <a:pPr algn="just" eaLnBrk="1" hangingPunct="1">
              <a:buFont typeface="Wingdings" pitchFamily="2" charset="2"/>
              <a:buNone/>
            </a:pPr>
            <a:endParaRPr lang="en-US" dirty="0"/>
          </a:p>
          <a:p>
            <a:pPr algn="just" eaLnBrk="1" hangingPunct="1">
              <a:buFont typeface="Wingdings" pitchFamily="2" charset="2"/>
              <a:buNone/>
            </a:pPr>
            <a:r>
              <a:rPr lang="en-US" dirty="0"/>
              <a:t>	The sample mean is $17.</a:t>
            </a:r>
          </a:p>
          <a:p>
            <a:pPr algn="just" eaLnBrk="1" hangingPunct="1">
              <a:buFont typeface="Wingdings" pitchFamily="2" charset="2"/>
              <a:buNone/>
            </a:pPr>
            <a:endParaRPr lang="en-US" dirty="0"/>
          </a:p>
          <a:p>
            <a:pPr algn="just" eaLnBrk="1" hangingPunct="1">
              <a:buFont typeface="Wingdings" pitchFamily="2" charset="2"/>
              <a:buNone/>
            </a:pPr>
            <a:r>
              <a:rPr lang="en-US" dirty="0"/>
              <a:t>	What is the sample variance?</a:t>
            </a:r>
          </a:p>
          <a:p>
            <a:pPr algn="just" eaLnBrk="1" hangingPunct="1">
              <a:buFont typeface="Wingdings" pitchFamily="2" charset="2"/>
              <a:buNone/>
            </a:pPr>
            <a:endParaRPr lang="en-US" sz="20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7782" y="2879098"/>
            <a:ext cx="2914650" cy="288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7"/>
          <p:cNvSpPr>
            <a:spLocks noGrp="1"/>
          </p:cNvSpPr>
          <p:nvPr>
            <p:ph type="sldNum" sz="quarter" idx="12"/>
          </p:nvPr>
        </p:nvSpPr>
        <p:spPr/>
        <p:txBody>
          <a:bodyPr/>
          <a:lstStyle/>
          <a:p>
            <a:r>
              <a:rPr lang="en-US"/>
              <a:t>3-</a:t>
            </a:r>
            <a:fld id="{F38DF745-7D3F-47F4-83A3-874385CFAA69}" type="slidenum">
              <a:rPr lang="en-US" smtClean="0"/>
              <a:pPr/>
              <a:t>112</a:t>
            </a:fld>
            <a:endParaRPr lang="en-US" dirty="0"/>
          </a:p>
        </p:txBody>
      </p:sp>
    </p:spTree>
    <p:extLst>
      <p:ext uri="{BB962C8B-B14F-4D97-AF65-F5344CB8AC3E}">
        <p14:creationId xmlns:p14="http://schemas.microsoft.com/office/powerpoint/2010/main" val="16014750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Deviation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pic>
        <p:nvPicPr>
          <p:cNvPr id="5" name="Picture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5888" y="1981200"/>
            <a:ext cx="6372225"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Object 2"/>
          <p:cNvGraphicFramePr>
            <a:graphicFrameLocks noChangeAspect="1"/>
          </p:cNvGraphicFramePr>
          <p:nvPr/>
        </p:nvGraphicFramePr>
        <p:xfrm>
          <a:off x="1724025" y="3168650"/>
          <a:ext cx="3916363" cy="1552575"/>
        </p:xfrm>
        <a:graphic>
          <a:graphicData uri="http://schemas.openxmlformats.org/presentationml/2006/ole">
            <mc:AlternateContent xmlns:mc="http://schemas.openxmlformats.org/markup-compatibility/2006">
              <mc:Choice xmlns:v="urn:schemas-microsoft-com:vml" Requires="v">
                <p:oleObj spid="_x0000_s4098" name="Equation" r:id="rId5" imgW="2882880" imgH="1143000" progId="Equation.3">
                  <p:embed/>
                </p:oleObj>
              </mc:Choice>
              <mc:Fallback>
                <p:oleObj name="Equation" r:id="rId5" imgW="2882880" imgH="1143000" progId="Equation.3">
                  <p:embed/>
                  <p:pic>
                    <p:nvPicPr>
                      <p:cNvPr id="6" name="Object 2"/>
                      <p:cNvPicPr>
                        <a:picLocks noChangeAspect="1" noChangeArrowheads="1"/>
                      </p:cNvPicPr>
                      <p:nvPr/>
                    </p:nvPicPr>
                    <p:blipFill>
                      <a:blip r:embed="rId6"/>
                      <a:srcRect/>
                      <a:stretch>
                        <a:fillRect/>
                      </a:stretch>
                    </p:blipFill>
                    <p:spPr bwMode="auto">
                      <a:xfrm>
                        <a:off x="1724025" y="3168650"/>
                        <a:ext cx="3916363" cy="1552575"/>
                      </a:xfrm>
                      <a:prstGeom prst="rect">
                        <a:avLst/>
                      </a:prstGeom>
                      <a:noFill/>
                      <a:ln>
                        <a:noFill/>
                      </a:ln>
                      <a:extLst>
                        <a:ext uri="{909E8E84-426E-40DD-AFC4-6F175D3DCCD1}">
                          <a14:hiddenFill xmlns:a14="http://schemas.microsoft.com/office/drawing/2010/main">
                            <a:solidFill>
                              <a:srgbClr val="CEE6CE"/>
                            </a:solidFill>
                          </a14:hiddenFill>
                        </a:ext>
                        <a:ext uri="{91240B29-F687-4F45-9708-019B960494DF}">
                          <a14:hiddenLine xmlns:a14="http://schemas.microsoft.com/office/drawing/2010/main" w="9525">
                            <a:solidFill>
                              <a:srgbClr val="CEE6CE"/>
                            </a:solidFill>
                            <a:miter lim="800000"/>
                            <a:headEnd/>
                            <a:tailEnd/>
                          </a14:hiddenLine>
                        </a:ext>
                      </a:extLst>
                    </p:spPr>
                  </p:pic>
                </p:oleObj>
              </mc:Fallback>
            </mc:AlternateContent>
          </a:graphicData>
        </a:graphic>
      </p:graphicFrame>
      <p:sp>
        <p:nvSpPr>
          <p:cNvPr id="8" name="Slide Number Placeholder 7"/>
          <p:cNvSpPr>
            <a:spLocks noGrp="1"/>
          </p:cNvSpPr>
          <p:nvPr>
            <p:ph type="sldNum" sz="quarter" idx="12"/>
          </p:nvPr>
        </p:nvSpPr>
        <p:spPr/>
        <p:txBody>
          <a:bodyPr/>
          <a:lstStyle/>
          <a:p>
            <a:r>
              <a:rPr lang="en-US"/>
              <a:t>3-</a:t>
            </a:r>
            <a:fld id="{A68F1C3D-7991-4430-8FD2-6BE0AA8A1311}" type="slidenum">
              <a:rPr lang="en-US" smtClean="0"/>
              <a:pPr/>
              <a:t>113</a:t>
            </a:fld>
            <a:endParaRPr lang="en-US" dirty="0"/>
          </a:p>
        </p:txBody>
      </p:sp>
    </p:spTree>
    <p:extLst>
      <p:ext uri="{BB962C8B-B14F-4D97-AF65-F5344CB8AC3E}">
        <p14:creationId xmlns:p14="http://schemas.microsoft.com/office/powerpoint/2010/main" val="201607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C45AE-A84D-45C0-9244-BA1289FE7E9C}"/>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87FA49F9-272D-4E9E-9239-1193BB4F4F8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AF55F550-8F4E-480B-9E57-4112C404A012}"/>
              </a:ext>
            </a:extLst>
          </p:cNvPr>
          <p:cNvSpPr>
            <a:spLocks noGrp="1"/>
          </p:cNvSpPr>
          <p:nvPr>
            <p:ph type="sldNum" sz="quarter" idx="12"/>
          </p:nvPr>
        </p:nvSpPr>
        <p:spPr/>
        <p:txBody>
          <a:bodyPr/>
          <a:lstStyle/>
          <a:p>
            <a:r>
              <a:rPr lang="en-US"/>
              <a:t>3-</a:t>
            </a:r>
            <a:fld id="{A68F1C3D-7991-4430-8FD2-6BE0AA8A1311}" type="slidenum">
              <a:rPr lang="en-US" smtClean="0"/>
              <a:pPr/>
              <a:t>114</a:t>
            </a:fld>
            <a:endParaRPr lang="en-US" dirty="0"/>
          </a:p>
        </p:txBody>
      </p:sp>
      <p:sp>
        <p:nvSpPr>
          <p:cNvPr id="5" name="Rectangle 4">
            <a:extLst>
              <a:ext uri="{FF2B5EF4-FFF2-40B4-BE49-F238E27FC236}">
                <a16:creationId xmlns:a16="http://schemas.microsoft.com/office/drawing/2014/main" id="{A1C90C5A-205A-466E-9A7D-37831DD2394A}"/>
              </a:ext>
            </a:extLst>
          </p:cNvPr>
          <p:cNvSpPr/>
          <p:nvPr/>
        </p:nvSpPr>
        <p:spPr>
          <a:xfrm>
            <a:off x="457200" y="1859340"/>
            <a:ext cx="8458200" cy="1754326"/>
          </a:xfrm>
          <a:prstGeom prst="rect">
            <a:avLst/>
          </a:prstGeom>
        </p:spPr>
        <p:txBody>
          <a:bodyPr wrap="square">
            <a:spAutoFit/>
          </a:bodyPr>
          <a:lstStyle/>
          <a:p>
            <a:pPr fontAlgn="base"/>
            <a:r>
              <a:rPr lang="en-US" dirty="0">
                <a:solidFill>
                  <a:srgbClr val="333333"/>
                </a:solidFill>
                <a:latin typeface="proximanova"/>
              </a:rPr>
              <a:t>The Philadelphia office of PricewaterhouseCoopers hired five accounting trainees this year. Their monthly starting salaries were $3,536; $3,173; $3,448; $3,121; and $3,622.</a:t>
            </a:r>
          </a:p>
          <a:p>
            <a:pPr fontAlgn="base"/>
            <a:endParaRPr lang="en-US" dirty="0">
              <a:solidFill>
                <a:srgbClr val="333333"/>
              </a:solidFill>
              <a:latin typeface="proximanova"/>
            </a:endParaRPr>
          </a:p>
          <a:p>
            <a:pPr fontAlgn="base"/>
            <a:r>
              <a:rPr lang="en-US" dirty="0">
                <a:solidFill>
                  <a:srgbClr val="333333"/>
                </a:solidFill>
                <a:latin typeface="proximanova"/>
              </a:rPr>
              <a:t>(a) Compute the population mean.</a:t>
            </a:r>
            <a:r>
              <a:rPr lang="en-US" b="1" dirty="0">
                <a:solidFill>
                  <a:srgbClr val="0066CC"/>
                </a:solidFill>
                <a:latin typeface="inherit"/>
                <a:hlinkClick r:id="rId2"/>
              </a:rPr>
              <a:t> </a:t>
            </a:r>
            <a:endParaRPr lang="en-US" dirty="0">
              <a:solidFill>
                <a:srgbClr val="333333"/>
              </a:solidFill>
              <a:latin typeface="proximanova"/>
            </a:endParaRPr>
          </a:p>
          <a:p>
            <a:pPr fontAlgn="base"/>
            <a:r>
              <a:rPr lang="en-US" dirty="0">
                <a:solidFill>
                  <a:srgbClr val="333333"/>
                </a:solidFill>
                <a:latin typeface="proximanova"/>
              </a:rPr>
              <a:t>(b)Compute the population variance.</a:t>
            </a:r>
            <a:r>
              <a:rPr lang="en-US" b="1" dirty="0">
                <a:solidFill>
                  <a:srgbClr val="0066CC"/>
                </a:solidFill>
                <a:latin typeface="inherit"/>
                <a:hlinkClick r:id="rId3"/>
              </a:rPr>
              <a:t> </a:t>
            </a:r>
            <a:endParaRPr lang="en-US" dirty="0">
              <a:solidFill>
                <a:srgbClr val="333333"/>
              </a:solidFill>
              <a:latin typeface="proximanova"/>
            </a:endParaRPr>
          </a:p>
          <a:p>
            <a:pPr fontAlgn="base"/>
            <a:r>
              <a:rPr lang="en-US" dirty="0">
                <a:solidFill>
                  <a:srgbClr val="333333"/>
                </a:solidFill>
                <a:latin typeface="proximanova"/>
              </a:rPr>
              <a:t>(c)Compute the population standard deviation.</a:t>
            </a:r>
            <a:endParaRPr lang="en-US" b="0" i="0" dirty="0">
              <a:solidFill>
                <a:srgbClr val="333333"/>
              </a:solidFill>
              <a:effectLst/>
              <a:latin typeface="proximanova"/>
            </a:endParaRPr>
          </a:p>
        </p:txBody>
      </p:sp>
    </p:spTree>
    <p:extLst>
      <p:ext uri="{BB962C8B-B14F-4D97-AF65-F5344CB8AC3E}">
        <p14:creationId xmlns:p14="http://schemas.microsoft.com/office/powerpoint/2010/main" val="14984471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C45AE-A84D-45C0-9244-BA1289FE7E9C}"/>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87FA49F9-272D-4E9E-9239-1193BB4F4F8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AF55F550-8F4E-480B-9E57-4112C404A012}"/>
              </a:ext>
            </a:extLst>
          </p:cNvPr>
          <p:cNvSpPr>
            <a:spLocks noGrp="1"/>
          </p:cNvSpPr>
          <p:nvPr>
            <p:ph type="sldNum" sz="quarter" idx="12"/>
          </p:nvPr>
        </p:nvSpPr>
        <p:spPr/>
        <p:txBody>
          <a:bodyPr/>
          <a:lstStyle/>
          <a:p>
            <a:r>
              <a:rPr lang="en-US"/>
              <a:t>3-</a:t>
            </a:r>
            <a:fld id="{A68F1C3D-7991-4430-8FD2-6BE0AA8A1311}" type="slidenum">
              <a:rPr lang="en-US" smtClean="0"/>
              <a:pPr/>
              <a:t>115</a:t>
            </a:fld>
            <a:endParaRPr lang="en-US" dirty="0"/>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1C90C5A-205A-466E-9A7D-37831DD2394A}"/>
                  </a:ext>
                </a:extLst>
              </p:cNvPr>
              <p:cNvSpPr/>
              <p:nvPr/>
            </p:nvSpPr>
            <p:spPr>
              <a:xfrm>
                <a:off x="457200" y="1859340"/>
                <a:ext cx="8458200" cy="4247317"/>
              </a:xfrm>
              <a:prstGeom prst="rect">
                <a:avLst/>
              </a:prstGeom>
            </p:spPr>
            <p:txBody>
              <a:bodyPr wrap="square">
                <a:spAutoFit/>
              </a:bodyPr>
              <a:lstStyle/>
              <a:p>
                <a:pPr fontAlgn="base"/>
                <a:r>
                  <a:rPr lang="en-US" dirty="0">
                    <a:solidFill>
                      <a:srgbClr val="333333"/>
                    </a:solidFill>
                    <a:latin typeface="proximanova"/>
                  </a:rPr>
                  <a:t>The Philadelphia office of PricewaterhouseCoopers hired five accounting trainees this year. Their monthly starting salaries were $3,536; $3,173; $3,448; $3,121; and $3,622.</a:t>
                </a:r>
              </a:p>
              <a:p>
                <a:pPr fontAlgn="base"/>
                <a:endParaRPr lang="en-US" dirty="0">
                  <a:solidFill>
                    <a:srgbClr val="333333"/>
                  </a:solidFill>
                  <a:latin typeface="proximanova"/>
                </a:endParaRPr>
              </a:p>
              <a:p>
                <a:pPr marL="342900" indent="-342900" fontAlgn="base">
                  <a:buAutoNum type="alphaLcParenBoth"/>
                </a:pPr>
                <a:r>
                  <a:rPr lang="en-US" dirty="0">
                    <a:solidFill>
                      <a:srgbClr val="333333"/>
                    </a:solidFill>
                    <a:latin typeface="proximanova"/>
                  </a:rPr>
                  <a:t>Compute the population mean.</a:t>
                </a:r>
                <a:r>
                  <a:rPr lang="en-US" b="1" dirty="0">
                    <a:solidFill>
                      <a:srgbClr val="0066CC"/>
                    </a:solidFill>
                    <a:latin typeface="inherit"/>
                    <a:hlinkClick r:id="rId2"/>
                  </a:rPr>
                  <a:t> </a:t>
                </a:r>
                <a:r>
                  <a:rPr lang="en-US" b="1" dirty="0">
                    <a:solidFill>
                      <a:srgbClr val="0066CC"/>
                    </a:solidFill>
                    <a:latin typeface="inherit"/>
                  </a:rPr>
                  <a:t> </a:t>
                </a:r>
              </a:p>
              <a:p>
                <a:pPr marL="342900" indent="-342900" fontAlgn="base">
                  <a:buAutoNum type="alphaLcParenBoth"/>
                </a:pPr>
                <a:r>
                  <a:rPr lang="en-US" b="1" dirty="0">
                    <a:solidFill>
                      <a:srgbClr val="0066CC"/>
                    </a:solidFill>
                    <a:latin typeface="inherit"/>
                  </a:rPr>
                  <a:t>16900/5 = 3380</a:t>
                </a:r>
                <a:endParaRPr lang="en-US" dirty="0">
                  <a:solidFill>
                    <a:srgbClr val="333333"/>
                  </a:solidFill>
                  <a:latin typeface="proximanova"/>
                </a:endParaRPr>
              </a:p>
              <a:p>
                <a:pPr fontAlgn="base"/>
                <a:r>
                  <a:rPr lang="en-US" dirty="0">
                    <a:solidFill>
                      <a:srgbClr val="333333"/>
                    </a:solidFill>
                    <a:latin typeface="proximanova"/>
                  </a:rPr>
                  <a:t>(b)Compute the population variance.</a:t>
                </a:r>
                <a:r>
                  <a:rPr lang="en-US" b="1" dirty="0">
                    <a:solidFill>
                      <a:srgbClr val="0066CC"/>
                    </a:solidFill>
                    <a:latin typeface="inherit"/>
                    <a:hlinkClick r:id="rId3"/>
                  </a:rPr>
                  <a:t> </a:t>
                </a:r>
                <a:endParaRPr lang="en-US" b="1" dirty="0">
                  <a:solidFill>
                    <a:srgbClr val="0066CC"/>
                  </a:solidFill>
                  <a:latin typeface="inherit"/>
                </a:endParaRPr>
              </a:p>
              <a:p>
                <a:pPr fontAlgn="base"/>
                <a14:m>
                  <m:oMath xmlns:m="http://schemas.openxmlformats.org/officeDocument/2006/math">
                    <m:r>
                      <m:rPr>
                        <m:sty m:val="p"/>
                      </m:rPr>
                      <a:rPr lang="en-US" b="0" i="1" smtClean="0">
                        <a:solidFill>
                          <a:srgbClr val="333333"/>
                        </a:solidFill>
                        <a:latin typeface="Cambria Math" panose="02040503050406030204" pitchFamily="18" charset="0"/>
                      </a:rPr>
                      <m:t>σ</m:t>
                    </m:r>
                  </m:oMath>
                </a14:m>
                <a:r>
                  <a:rPr lang="en-US" b="0" dirty="0">
                    <a:solidFill>
                      <a:srgbClr val="333333"/>
                    </a:solidFill>
                    <a:latin typeface="proximanova"/>
                  </a:rPr>
                  <a:t>² = (156)² + (-207)² + (68)² + (-259)² + (242)² = 197454/5 = 39490.8</a:t>
                </a:r>
              </a:p>
              <a:p>
                <a:pPr fontAlgn="base"/>
                <a:endParaRPr lang="en-US" dirty="0">
                  <a:solidFill>
                    <a:srgbClr val="333333"/>
                  </a:solidFill>
                  <a:latin typeface="proximanova"/>
                </a:endParaRPr>
              </a:p>
              <a:p>
                <a:pPr fontAlgn="base"/>
                <a14:m>
                  <m:oMath xmlns:m="http://schemas.openxmlformats.org/officeDocument/2006/math">
                    <m:r>
                      <m:rPr>
                        <m:sty m:val="p"/>
                      </m:rPr>
                      <a:rPr lang="en-US" i="1" smtClean="0">
                        <a:solidFill>
                          <a:srgbClr val="333333"/>
                        </a:solidFill>
                        <a:latin typeface="Cambria Math" panose="02040503050406030204" pitchFamily="18" charset="0"/>
                      </a:rPr>
                      <m:t>σ</m:t>
                    </m:r>
                  </m:oMath>
                </a14:m>
                <a:r>
                  <a:rPr lang="en-US" dirty="0">
                    <a:solidFill>
                      <a:srgbClr val="333333"/>
                    </a:solidFill>
                    <a:latin typeface="proximanova"/>
                  </a:rPr>
                  <a:t>² = 39490.8 </a:t>
                </a:r>
              </a:p>
              <a:p>
                <a:pPr fontAlgn="base"/>
                <a:r>
                  <a:rPr lang="en-US" dirty="0">
                    <a:solidFill>
                      <a:srgbClr val="333333"/>
                    </a:solidFill>
                    <a:latin typeface="proximanova"/>
                  </a:rPr>
                  <a:t>(c)Compute the population standard deviation.</a:t>
                </a:r>
              </a:p>
              <a:p>
                <a:pPr fontAlgn="base"/>
                <a:endParaRPr lang="en-US" dirty="0">
                  <a:solidFill>
                    <a:srgbClr val="333333"/>
                  </a:solidFill>
                  <a:latin typeface="proximanova"/>
                </a:endParaRPr>
              </a:p>
              <a:p>
                <a:pPr fontAlgn="base"/>
                <a14:m>
                  <m:oMath xmlns:m="http://schemas.openxmlformats.org/officeDocument/2006/math">
                    <m:r>
                      <m:rPr>
                        <m:sty m:val="p"/>
                      </m:rPr>
                      <a:rPr lang="en-US" b="0" i="1" smtClean="0">
                        <a:solidFill>
                          <a:srgbClr val="333333"/>
                        </a:solidFill>
                        <a:latin typeface="Cambria Math" panose="02040503050406030204" pitchFamily="18" charset="0"/>
                      </a:rPr>
                      <m:t>σ</m:t>
                    </m:r>
                  </m:oMath>
                </a14:m>
                <a:r>
                  <a:rPr lang="en-US" b="0" dirty="0">
                    <a:solidFill>
                      <a:srgbClr val="333333"/>
                    </a:solidFill>
                    <a:latin typeface="proximanova"/>
                  </a:rPr>
                  <a:t>= square root of 39490.8 which is 198.72</a:t>
                </a:r>
              </a:p>
              <a:p>
                <a:pPr fontAlgn="base"/>
                <a:endParaRPr lang="en-US" b="0" dirty="0">
                  <a:solidFill>
                    <a:srgbClr val="333333"/>
                  </a:solidFill>
                  <a:latin typeface="proximanova"/>
                </a:endParaRPr>
              </a:p>
              <a:p>
                <a:pPr fontAlgn="base"/>
                <a:endParaRPr lang="en-US" dirty="0">
                  <a:solidFill>
                    <a:srgbClr val="333333"/>
                  </a:solidFill>
                  <a:latin typeface="proximanova"/>
                </a:endParaRPr>
              </a:p>
              <a:p>
                <a:pPr fontAlgn="base"/>
                <a:endParaRPr lang="en-US" dirty="0">
                  <a:solidFill>
                    <a:srgbClr val="333333"/>
                  </a:solidFill>
                  <a:latin typeface="proximanova"/>
                </a:endParaRPr>
              </a:p>
            </p:txBody>
          </p:sp>
        </mc:Choice>
        <mc:Fallback xmlns="">
          <p:sp>
            <p:nvSpPr>
              <p:cNvPr id="5" name="Rectangle 4">
                <a:extLst>
                  <a:ext uri="{FF2B5EF4-FFF2-40B4-BE49-F238E27FC236}">
                    <a16:creationId xmlns:a16="http://schemas.microsoft.com/office/drawing/2014/main" id="{A1C90C5A-205A-466E-9A7D-37831DD2394A}"/>
                  </a:ext>
                </a:extLst>
              </p:cNvPr>
              <p:cNvSpPr>
                <a:spLocks noRot="1" noChangeAspect="1" noMove="1" noResize="1" noEditPoints="1" noAdjustHandles="1" noChangeArrowheads="1" noChangeShapeType="1" noTextEdit="1"/>
              </p:cNvSpPr>
              <p:nvPr/>
            </p:nvSpPr>
            <p:spPr>
              <a:xfrm>
                <a:off x="457200" y="1859340"/>
                <a:ext cx="8458200" cy="4247317"/>
              </a:xfrm>
              <a:prstGeom prst="rect">
                <a:avLst/>
              </a:prstGeom>
              <a:blipFill>
                <a:blip r:embed="rId4"/>
                <a:stretch>
                  <a:fillRect l="-576" t="-717"/>
                </a:stretch>
              </a:blipFill>
            </p:spPr>
            <p:txBody>
              <a:bodyPr/>
              <a:lstStyle/>
              <a:p>
                <a:r>
                  <a:rPr lang="en-US">
                    <a:noFill/>
                  </a:rPr>
                  <a:t> </a:t>
                </a:r>
              </a:p>
            </p:txBody>
          </p:sp>
        </mc:Fallback>
      </mc:AlternateContent>
    </p:spTree>
    <p:extLst>
      <p:ext uri="{BB962C8B-B14F-4D97-AF65-F5344CB8AC3E}">
        <p14:creationId xmlns:p14="http://schemas.microsoft.com/office/powerpoint/2010/main" val="299225358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Deviation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The major characteristics of the standard deviation are:</a:t>
            </a:r>
          </a:p>
          <a:p>
            <a:pPr lvl="1"/>
            <a:r>
              <a:rPr lang="en-US" sz="2600" dirty="0"/>
              <a:t>It is in the same units as the original data</a:t>
            </a:r>
          </a:p>
          <a:p>
            <a:pPr lvl="1"/>
            <a:r>
              <a:rPr lang="en-US" sz="2600" dirty="0"/>
              <a:t>It is the square root of the average squared distance from the mean</a:t>
            </a:r>
          </a:p>
          <a:p>
            <a:pPr lvl="1"/>
            <a:r>
              <a:rPr lang="en-US" sz="2600" dirty="0"/>
              <a:t>It cannot be negative</a:t>
            </a:r>
          </a:p>
          <a:p>
            <a:pPr lvl="1"/>
            <a:r>
              <a:rPr lang="en-US" sz="2600" dirty="0"/>
              <a:t>It is the most widely used measure of dispersion</a:t>
            </a:r>
          </a:p>
        </p:txBody>
      </p:sp>
      <p:sp>
        <p:nvSpPr>
          <p:cNvPr id="7" name="Slide Number Placeholder 6"/>
          <p:cNvSpPr>
            <a:spLocks noGrp="1"/>
          </p:cNvSpPr>
          <p:nvPr>
            <p:ph type="sldNum" sz="quarter" idx="12"/>
          </p:nvPr>
        </p:nvSpPr>
        <p:spPr/>
        <p:txBody>
          <a:bodyPr/>
          <a:lstStyle/>
          <a:p>
            <a:r>
              <a:rPr lang="en-US"/>
              <a:t>3-</a:t>
            </a:r>
            <a:fld id="{F38DF745-7D3F-47F4-83A3-874385CFAA69}" type="slidenum">
              <a:rPr lang="en-US" smtClean="0"/>
              <a:pPr/>
              <a:t>116</a:t>
            </a:fld>
            <a:endParaRPr lang="en-US" dirty="0"/>
          </a:p>
        </p:txBody>
      </p:sp>
    </p:spTree>
    <p:extLst>
      <p:ext uri="{BB962C8B-B14F-4D97-AF65-F5344CB8AC3E}">
        <p14:creationId xmlns:p14="http://schemas.microsoft.com/office/powerpoint/2010/main" val="90878688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Interpretations and Uses of the Standard Deviation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TextBox 3"/>
          <p:cNvSpPr txBox="1"/>
          <p:nvPr/>
        </p:nvSpPr>
        <p:spPr>
          <a:xfrm>
            <a:off x="1143000" y="1447800"/>
            <a:ext cx="6858000" cy="1754326"/>
          </a:xfrm>
          <a:prstGeom prst="rect">
            <a:avLst/>
          </a:prstGeom>
          <a:solidFill>
            <a:srgbClr val="CCFF99"/>
          </a:solidFill>
          <a:ln>
            <a:solidFill>
              <a:srgbClr val="00B050"/>
            </a:solidFill>
          </a:ln>
        </p:spPr>
        <p:txBody>
          <a:bodyPr wrap="square" rtlCol="0">
            <a:spAutoFit/>
          </a:bodyPr>
          <a:lstStyle/>
          <a:p>
            <a:r>
              <a:rPr lang="en-US" dirty="0">
                <a:solidFill>
                  <a:srgbClr val="00B050"/>
                </a:solidFill>
              </a:rPr>
              <a:t>THE EMPIRICAL RULE</a:t>
            </a:r>
            <a:r>
              <a:rPr lang="en-US" dirty="0"/>
              <a:t>  For a symmetrical, bell-shaped frequency distribution, approximately 68% of the observations will lie within plus and minus one standard deviation of the mean, about 95% of the observations will lie within plus or minus 2 standard deviations of the mean, and practically all (99.7%) will lie within 3 standard deviations of the mean.</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0614" y="3490341"/>
            <a:ext cx="5422773" cy="2834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7"/>
          <p:cNvSpPr>
            <a:spLocks noGrp="1"/>
          </p:cNvSpPr>
          <p:nvPr>
            <p:ph type="sldNum" sz="quarter" idx="12"/>
          </p:nvPr>
        </p:nvSpPr>
        <p:spPr/>
        <p:txBody>
          <a:bodyPr/>
          <a:lstStyle/>
          <a:p>
            <a:r>
              <a:rPr lang="en-US"/>
              <a:t>3-</a:t>
            </a:r>
            <a:fld id="{A68F1C3D-7991-4430-8FD2-6BE0AA8A1311}" type="slidenum">
              <a:rPr lang="en-US" smtClean="0"/>
              <a:pPr/>
              <a:t>117</a:t>
            </a:fld>
            <a:endParaRPr lang="en-US" dirty="0"/>
          </a:p>
        </p:txBody>
      </p:sp>
    </p:spTree>
    <p:extLst>
      <p:ext uri="{BB962C8B-B14F-4D97-AF65-F5344CB8AC3E}">
        <p14:creationId xmlns:p14="http://schemas.microsoft.com/office/powerpoint/2010/main" val="11943462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and Reporting Results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Useful to know the advantages and disadvantages of mean, median, and mode as we report statistics and as we use statistics to make decisions</a:t>
            </a:r>
          </a:p>
          <a:p>
            <a:r>
              <a:rPr lang="en-US" dirty="0"/>
              <a:t>Important to maintain an independent and principled point of view</a:t>
            </a:r>
          </a:p>
          <a:p>
            <a:r>
              <a:rPr lang="en-US" dirty="0"/>
              <a:t>Statistical reporting requires objective and honest communication of any results</a:t>
            </a:r>
          </a:p>
        </p:txBody>
      </p:sp>
      <p:sp>
        <p:nvSpPr>
          <p:cNvPr id="7" name="Slide Number Placeholder 6"/>
          <p:cNvSpPr>
            <a:spLocks noGrp="1"/>
          </p:cNvSpPr>
          <p:nvPr>
            <p:ph type="sldNum" sz="quarter" idx="12"/>
          </p:nvPr>
        </p:nvSpPr>
        <p:spPr/>
        <p:txBody>
          <a:bodyPr/>
          <a:lstStyle/>
          <a:p>
            <a:r>
              <a:rPr lang="en-US"/>
              <a:t>3-</a:t>
            </a:r>
            <a:fld id="{F38DF745-7D3F-47F4-83A3-874385CFAA69}" type="slidenum">
              <a:rPr lang="en-US" smtClean="0"/>
              <a:pPr/>
              <a:t>118</a:t>
            </a:fld>
            <a:endParaRPr lang="en-US" dirty="0"/>
          </a:p>
        </p:txBody>
      </p:sp>
    </p:spTree>
    <p:extLst>
      <p:ext uri="{BB962C8B-B14F-4D97-AF65-F5344CB8AC3E}">
        <p14:creationId xmlns:p14="http://schemas.microsoft.com/office/powerpoint/2010/main" val="37782476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1C12C-F302-46B5-9761-1D8082599DAD}"/>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59C7A71F-0743-43B7-9616-A477C03AE54B}"/>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7814373-86DF-40BD-8066-9AFDD4806B08}"/>
              </a:ext>
            </a:extLst>
          </p:cNvPr>
          <p:cNvSpPr>
            <a:spLocks noGrp="1"/>
          </p:cNvSpPr>
          <p:nvPr>
            <p:ph type="sldNum" sz="quarter" idx="12"/>
          </p:nvPr>
        </p:nvSpPr>
        <p:spPr/>
        <p:txBody>
          <a:bodyPr/>
          <a:lstStyle/>
          <a:p>
            <a:r>
              <a:rPr lang="en-US"/>
              <a:t>3-</a:t>
            </a:r>
            <a:fld id="{F38DF745-7D3F-47F4-83A3-874385CFAA69}" type="slidenum">
              <a:rPr lang="en-US" smtClean="0"/>
              <a:pPr/>
              <a:t>119</a:t>
            </a:fld>
            <a:endParaRPr lang="en-US" dirty="0"/>
          </a:p>
        </p:txBody>
      </p:sp>
      <p:sp>
        <p:nvSpPr>
          <p:cNvPr id="5" name="Content Placeholder 4">
            <a:extLst>
              <a:ext uri="{FF2B5EF4-FFF2-40B4-BE49-F238E27FC236}">
                <a16:creationId xmlns:a16="http://schemas.microsoft.com/office/drawing/2014/main" id="{62F76167-CB45-461E-87C4-48E16A39B276}"/>
              </a:ext>
            </a:extLst>
          </p:cNvPr>
          <p:cNvSpPr>
            <a:spLocks noGrp="1"/>
          </p:cNvSpPr>
          <p:nvPr>
            <p:ph sz="quarter" idx="1"/>
          </p:nvPr>
        </p:nvSpPr>
        <p:spPr/>
        <p:txBody>
          <a:bodyPr>
            <a:normAutofit lnSpcReduction="10000"/>
          </a:bodyPr>
          <a:lstStyle/>
          <a:p>
            <a:pPr fontAlgn="base"/>
            <a:r>
              <a:rPr lang="en-US" b="1" dirty="0"/>
              <a:t>The Relative Positions of the Mean, Median, and Mode</a:t>
            </a:r>
          </a:p>
          <a:p>
            <a:pPr fontAlgn="base"/>
            <a:r>
              <a:rPr lang="en-US" dirty="0"/>
              <a:t>Refer to the histogram below. It is a symmetric distribution, which is also mound-shaped. This distribution </a:t>
            </a:r>
            <a:r>
              <a:rPr lang="en-US" i="1" dirty="0"/>
              <a:t>has the same shape on either side of the center</a:t>
            </a:r>
            <a:r>
              <a:rPr lang="en-US" dirty="0"/>
              <a:t>. If the histogram were folded in half, the two halves would be identical. For any symmetric distribution, the mode, median, and mean are located at the center and are always equal. They are all equal to 30 years. We should point out that there are symmetric distributions that are not mound-shaped.</a:t>
            </a:r>
          </a:p>
          <a:p>
            <a:br>
              <a:rPr lang="en-US" dirty="0"/>
            </a:br>
            <a:endParaRPr lang="en-US" dirty="0"/>
          </a:p>
        </p:txBody>
      </p:sp>
    </p:spTree>
    <p:extLst>
      <p:ext uri="{BB962C8B-B14F-4D97-AF65-F5344CB8AC3E}">
        <p14:creationId xmlns:p14="http://schemas.microsoft.com/office/powerpoint/2010/main" val="287457833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Interpretations and Uses of the Standard Deviation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4294967295"/>
          </p:nvPr>
        </p:nvSpPr>
        <p:spPr>
          <a:xfrm>
            <a:off x="0" y="1219200"/>
            <a:ext cx="8229600" cy="4937125"/>
          </a:xfrm>
        </p:spPr>
        <p:txBody>
          <a:bodyPr/>
          <a:lstStyle/>
          <a:p>
            <a:endParaRPr lang="en-US" dirty="0"/>
          </a:p>
          <a:p>
            <a:endParaRPr lang="en-US" dirty="0"/>
          </a:p>
          <a:p>
            <a:pPr marL="0" indent="0">
              <a:buNone/>
            </a:pPr>
            <a:endParaRPr lang="en-US" dirty="0"/>
          </a:p>
          <a:p>
            <a:pPr marL="0" indent="0">
              <a:buNone/>
            </a:pPr>
            <a:endParaRPr lang="en-US" dirty="0"/>
          </a:p>
          <a:p>
            <a:pPr marL="0" indent="0">
              <a:buNone/>
            </a:pPr>
            <a:endParaRPr lang="en-US" dirty="0"/>
          </a:p>
        </p:txBody>
      </p:sp>
      <p:sp>
        <p:nvSpPr>
          <p:cNvPr id="5" name="TextBox 4"/>
          <p:cNvSpPr txBox="1"/>
          <p:nvPr/>
        </p:nvSpPr>
        <p:spPr>
          <a:xfrm>
            <a:off x="1143000" y="1600200"/>
            <a:ext cx="6858000" cy="1200329"/>
          </a:xfrm>
          <a:prstGeom prst="rect">
            <a:avLst/>
          </a:prstGeom>
          <a:solidFill>
            <a:srgbClr val="CCFF99"/>
          </a:solidFill>
          <a:ln>
            <a:solidFill>
              <a:srgbClr val="00B050"/>
            </a:solidFill>
          </a:ln>
        </p:spPr>
        <p:txBody>
          <a:bodyPr wrap="square" rtlCol="0">
            <a:spAutoFit/>
          </a:bodyPr>
          <a:lstStyle/>
          <a:p>
            <a:r>
              <a:rPr lang="en-US" dirty="0">
                <a:solidFill>
                  <a:srgbClr val="00B050"/>
                </a:solidFill>
              </a:rPr>
              <a:t>CHEBYSHEV’S THEOREM</a:t>
            </a:r>
            <a:r>
              <a:rPr lang="en-US" dirty="0"/>
              <a:t>  For any set of observations (sample or population), the proportion of the values that lie within k standard deviations of the mean is at least 1 – 1/k</a:t>
            </a:r>
            <a:r>
              <a:rPr lang="en-US" baseline="30000" dirty="0"/>
              <a:t>2</a:t>
            </a:r>
            <a:r>
              <a:rPr lang="en-US" dirty="0"/>
              <a:t>, where k is any value greater than 1.</a:t>
            </a:r>
          </a:p>
        </p:txBody>
      </p:sp>
      <p:sp>
        <p:nvSpPr>
          <p:cNvPr id="6" name="Rectangle 3"/>
          <p:cNvSpPr txBox="1">
            <a:spLocks noChangeArrowheads="1"/>
          </p:cNvSpPr>
          <p:nvPr/>
        </p:nvSpPr>
        <p:spPr>
          <a:xfrm>
            <a:off x="725488" y="3049587"/>
            <a:ext cx="7693025" cy="1674813"/>
          </a:xfrm>
          <a:prstGeom prst="rect">
            <a:avLst/>
          </a:prstGeom>
        </p:spPr>
        <p:txBody>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just">
              <a:buFont typeface="Wingdings" pitchFamily="2" charset="2"/>
              <a:buNone/>
            </a:pPr>
            <a:r>
              <a:rPr lang="en-US" sz="2000" dirty="0"/>
              <a:t>The arithmetic mean biweekly amount contributed by the Dupree Paint employees to the company’s profit-sharing plan is $51.54, and the standard deviation is $7.51. At least what percent of the contributions lie within plus 3.5 standard deviations and minus 3.5 standard deviations of the mean?</a:t>
            </a:r>
          </a:p>
          <a:p>
            <a:pPr marL="0" indent="0">
              <a:buNone/>
            </a:pPr>
            <a:endParaRPr lang="en-US" sz="2000" dirty="0"/>
          </a:p>
        </p:txBody>
      </p:sp>
      <p:pic>
        <p:nvPicPr>
          <p:cNvPr id="7" name="Picture 6"/>
          <p:cNvPicPr>
            <a:picLocks noChangeAspect="1"/>
          </p:cNvPicPr>
          <p:nvPr/>
        </p:nvPicPr>
        <p:blipFill>
          <a:blip r:embed="rId3"/>
          <a:stretch>
            <a:fillRect/>
          </a:stretch>
        </p:blipFill>
        <p:spPr>
          <a:xfrm>
            <a:off x="1409700" y="4795940"/>
            <a:ext cx="6324600" cy="965200"/>
          </a:xfrm>
          <a:prstGeom prst="rect">
            <a:avLst/>
          </a:prstGeom>
        </p:spPr>
      </p:pic>
      <p:sp>
        <p:nvSpPr>
          <p:cNvPr id="10" name="Slide Number Placeholder 9"/>
          <p:cNvSpPr>
            <a:spLocks noGrp="1"/>
          </p:cNvSpPr>
          <p:nvPr>
            <p:ph type="sldNum" sz="quarter" idx="12"/>
          </p:nvPr>
        </p:nvSpPr>
        <p:spPr/>
        <p:txBody>
          <a:bodyPr/>
          <a:lstStyle/>
          <a:p>
            <a:r>
              <a:rPr lang="en-US"/>
              <a:t>3-</a:t>
            </a:r>
            <a:fld id="{A68F1C3D-7991-4430-8FD2-6BE0AA8A1311}" type="slidenum">
              <a:rPr lang="en-US" smtClean="0"/>
              <a:pPr/>
              <a:t>120</a:t>
            </a:fld>
            <a:endParaRPr lang="en-US" dirty="0"/>
          </a:p>
        </p:txBody>
      </p:sp>
    </p:spTree>
    <p:extLst>
      <p:ext uri="{BB962C8B-B14F-4D97-AF65-F5344CB8AC3E}">
        <p14:creationId xmlns:p14="http://schemas.microsoft.com/office/powerpoint/2010/main" val="137890773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Mean of Grouped Data</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4937" y="1752600"/>
            <a:ext cx="6334125"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7"/>
          <p:cNvSpPr>
            <a:spLocks noGrp="1"/>
          </p:cNvSpPr>
          <p:nvPr>
            <p:ph type="sldNum" sz="quarter" idx="12"/>
          </p:nvPr>
        </p:nvSpPr>
        <p:spPr/>
        <p:txBody>
          <a:bodyPr/>
          <a:lstStyle/>
          <a:p>
            <a:r>
              <a:rPr lang="en-US"/>
              <a:t>3-</a:t>
            </a:r>
            <a:fld id="{F38DF745-7D3F-47F4-83A3-874385CFAA69}" type="slidenum">
              <a:rPr lang="en-US" smtClean="0"/>
              <a:pPr/>
              <a:t>121</a:t>
            </a:fld>
            <a:endParaRPr lang="en-US" dirty="0"/>
          </a:p>
        </p:txBody>
      </p:sp>
    </p:spTree>
    <p:extLst>
      <p:ext uri="{BB962C8B-B14F-4D97-AF65-F5344CB8AC3E}">
        <p14:creationId xmlns:p14="http://schemas.microsoft.com/office/powerpoint/2010/main" val="191370375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Calculating the Standard Deviation of Grouped Data</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sz="2800" dirty="0"/>
              <a:t>Applewood Auto Group Frequency Distribution Compute the standard deviation of the vehicle profits.</a:t>
            </a:r>
          </a:p>
          <a:p>
            <a:pPr marL="0" indent="0">
              <a:buNone/>
            </a:pPr>
            <a:endParaRPr lang="en-US" dirty="0"/>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875" y="5334000"/>
            <a:ext cx="352425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7338" y="2695575"/>
            <a:ext cx="6029325"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8"/>
          <p:cNvSpPr>
            <a:spLocks noGrp="1"/>
          </p:cNvSpPr>
          <p:nvPr>
            <p:ph type="sldNum" sz="quarter" idx="12"/>
          </p:nvPr>
        </p:nvSpPr>
        <p:spPr/>
        <p:txBody>
          <a:bodyPr/>
          <a:lstStyle/>
          <a:p>
            <a:r>
              <a:rPr lang="en-US"/>
              <a:t>3-</a:t>
            </a:r>
            <a:fld id="{F38DF745-7D3F-47F4-83A3-874385CFAA69}" type="slidenum">
              <a:rPr lang="en-US" smtClean="0"/>
              <a:pPr/>
              <a:t>122</a:t>
            </a:fld>
            <a:endParaRPr lang="en-US" dirty="0"/>
          </a:p>
        </p:txBody>
      </p:sp>
    </p:spTree>
    <p:extLst>
      <p:ext uri="{BB962C8B-B14F-4D97-AF65-F5344CB8AC3E}">
        <p14:creationId xmlns:p14="http://schemas.microsoft.com/office/powerpoint/2010/main" val="147893305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Relative Positions of Mean, Median, and Mode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pic>
        <p:nvPicPr>
          <p:cNvPr id="6" name="Picture 5"/>
          <p:cNvPicPr>
            <a:picLocks noChangeAspect="1"/>
          </p:cNvPicPr>
          <p:nvPr/>
        </p:nvPicPr>
        <p:blipFill>
          <a:blip r:embed="rId3"/>
          <a:stretch>
            <a:fillRect/>
          </a:stretch>
        </p:blipFill>
        <p:spPr>
          <a:xfrm>
            <a:off x="1981200" y="1214061"/>
            <a:ext cx="4724400" cy="4429877"/>
          </a:xfrm>
          <a:prstGeom prst="rect">
            <a:avLst/>
          </a:prstGeom>
        </p:spPr>
      </p:pic>
      <p:sp>
        <p:nvSpPr>
          <p:cNvPr id="9" name="TextBox 8"/>
          <p:cNvSpPr txBox="1"/>
          <p:nvPr/>
        </p:nvSpPr>
        <p:spPr>
          <a:xfrm>
            <a:off x="2209800" y="5867401"/>
            <a:ext cx="4194048" cy="523220"/>
          </a:xfrm>
          <a:prstGeom prst="rect">
            <a:avLst/>
          </a:prstGeom>
          <a:noFill/>
        </p:spPr>
        <p:txBody>
          <a:bodyPr wrap="square" rtlCol="0">
            <a:spAutoFit/>
          </a:bodyPr>
          <a:lstStyle/>
          <a:p>
            <a:r>
              <a:rPr lang="en-US" sz="2800" dirty="0"/>
              <a:t>A Symmetric Distribution</a:t>
            </a:r>
          </a:p>
        </p:txBody>
      </p:sp>
      <p:sp>
        <p:nvSpPr>
          <p:cNvPr id="12" name="Slide Number Placeholder 11"/>
          <p:cNvSpPr>
            <a:spLocks noGrp="1"/>
          </p:cNvSpPr>
          <p:nvPr>
            <p:ph type="sldNum" sz="quarter" idx="12"/>
          </p:nvPr>
        </p:nvSpPr>
        <p:spPr/>
        <p:txBody>
          <a:bodyPr/>
          <a:lstStyle/>
          <a:p>
            <a:r>
              <a:rPr lang="en-US"/>
              <a:t>3-</a:t>
            </a:r>
            <a:fld id="{A68F1C3D-7991-4430-8FD2-6BE0AA8A1311}" type="slidenum">
              <a:rPr lang="en-US" smtClean="0"/>
              <a:pPr/>
              <a:t>123</a:t>
            </a:fld>
            <a:endParaRPr lang="en-US" dirty="0"/>
          </a:p>
        </p:txBody>
      </p:sp>
    </p:spTree>
    <p:extLst>
      <p:ext uri="{BB962C8B-B14F-4D97-AF65-F5344CB8AC3E}">
        <p14:creationId xmlns:p14="http://schemas.microsoft.com/office/powerpoint/2010/main" val="22436962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13BF41C-7DC5-4FFF-9E76-B9B0251913A8}"/>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8D93A1B7-259D-410C-99A7-949EB2DA1C39}"/>
              </a:ext>
            </a:extLst>
          </p:cNvPr>
          <p:cNvSpPr>
            <a:spLocks noGrp="1"/>
          </p:cNvSpPr>
          <p:nvPr>
            <p:ph type="sldNum" sz="quarter" idx="12"/>
          </p:nvPr>
        </p:nvSpPr>
        <p:spPr/>
        <p:txBody>
          <a:bodyPr/>
          <a:lstStyle/>
          <a:p>
            <a:r>
              <a:rPr lang="en-US"/>
              <a:t>3-</a:t>
            </a:r>
            <a:fld id="{A68F1C3D-7991-4430-8FD2-6BE0AA8A1311}" type="slidenum">
              <a:rPr lang="en-US" smtClean="0"/>
              <a:pPr/>
              <a:t>124</a:t>
            </a:fld>
            <a:endParaRPr lang="en-US" dirty="0"/>
          </a:p>
        </p:txBody>
      </p:sp>
      <p:sp>
        <p:nvSpPr>
          <p:cNvPr id="5" name="Rectangle 4">
            <a:extLst>
              <a:ext uri="{FF2B5EF4-FFF2-40B4-BE49-F238E27FC236}">
                <a16:creationId xmlns:a16="http://schemas.microsoft.com/office/drawing/2014/main" id="{927C891F-5491-4166-B73F-E8C992A71482}"/>
              </a:ext>
            </a:extLst>
          </p:cNvPr>
          <p:cNvSpPr/>
          <p:nvPr/>
        </p:nvSpPr>
        <p:spPr>
          <a:xfrm>
            <a:off x="457200" y="1329140"/>
            <a:ext cx="8229600" cy="4401205"/>
          </a:xfrm>
          <a:prstGeom prst="rect">
            <a:avLst/>
          </a:prstGeom>
        </p:spPr>
        <p:txBody>
          <a:bodyPr wrap="square">
            <a:spAutoFit/>
          </a:bodyPr>
          <a:lstStyle/>
          <a:p>
            <a:r>
              <a:rPr lang="en-US" sz="2800" dirty="0">
                <a:solidFill>
                  <a:srgbClr val="333333"/>
                </a:solidFill>
                <a:latin typeface="stix"/>
              </a:rPr>
              <a:t>The number of years corresponding to the highest point of the curve is the </a:t>
            </a:r>
            <a:r>
              <a:rPr lang="en-US" sz="2800" i="1" dirty="0">
                <a:solidFill>
                  <a:srgbClr val="333333"/>
                </a:solidFill>
                <a:latin typeface="stix"/>
              </a:rPr>
              <a:t>mode</a:t>
            </a:r>
            <a:r>
              <a:rPr lang="en-US" sz="2800" dirty="0">
                <a:solidFill>
                  <a:srgbClr val="333333"/>
                </a:solidFill>
                <a:latin typeface="stix"/>
              </a:rPr>
              <a:t> (30 years). Because the distribution is symmetrical, the </a:t>
            </a:r>
            <a:r>
              <a:rPr lang="en-US" sz="2800" i="1" dirty="0">
                <a:solidFill>
                  <a:srgbClr val="333333"/>
                </a:solidFill>
                <a:latin typeface="stix"/>
              </a:rPr>
              <a:t>median</a:t>
            </a:r>
            <a:r>
              <a:rPr lang="en-US" sz="2800" dirty="0">
                <a:solidFill>
                  <a:srgbClr val="333333"/>
                </a:solidFill>
                <a:latin typeface="stix"/>
              </a:rPr>
              <a:t> corresponds to the point where the distribution is cut in half (30 years). Also, because the arithmetic mean is the balance point of a distribution (as shown in the </a:t>
            </a:r>
            <a:r>
              <a:rPr lang="en-US" sz="2800" b="1" dirty="0">
                <a:solidFill>
                  <a:srgbClr val="0066CC"/>
                </a:solidFill>
                <a:latin typeface="stix"/>
                <a:hlinkClick r:id="rId2"/>
              </a:rPr>
              <a:t>Properties of the Arithmetic Mean section</a:t>
            </a:r>
            <a:r>
              <a:rPr lang="en-US" sz="2800" dirty="0">
                <a:solidFill>
                  <a:srgbClr val="333333"/>
                </a:solidFill>
                <a:latin typeface="stix"/>
              </a:rPr>
              <a:t>), and the distribution is symmetric, the arithmetic mean is 30. Logically, any of the three measures would be appropriate to represent the distribution’s center.</a:t>
            </a:r>
            <a:endParaRPr lang="en-US" sz="2800" dirty="0"/>
          </a:p>
        </p:txBody>
      </p:sp>
    </p:spTree>
    <p:extLst>
      <p:ext uri="{BB962C8B-B14F-4D97-AF65-F5344CB8AC3E}">
        <p14:creationId xmlns:p14="http://schemas.microsoft.com/office/powerpoint/2010/main" val="210552548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Relative Positions of Mean, Median, and Mode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pic>
        <p:nvPicPr>
          <p:cNvPr id="6" name="Picture 5"/>
          <p:cNvPicPr>
            <a:picLocks noChangeAspect="1"/>
          </p:cNvPicPr>
          <p:nvPr/>
        </p:nvPicPr>
        <p:blipFill>
          <a:blip r:embed="rId3"/>
          <a:stretch>
            <a:fillRect/>
          </a:stretch>
        </p:blipFill>
        <p:spPr>
          <a:xfrm>
            <a:off x="228600" y="1828800"/>
            <a:ext cx="2245995" cy="2105978"/>
          </a:xfrm>
          <a:prstGeom prst="rect">
            <a:avLst/>
          </a:prstGeom>
        </p:spPr>
      </p:pic>
      <p:pic>
        <p:nvPicPr>
          <p:cNvPr id="7" name="Picture 6"/>
          <p:cNvPicPr>
            <a:picLocks noChangeAspect="1"/>
          </p:cNvPicPr>
          <p:nvPr/>
        </p:nvPicPr>
        <p:blipFill>
          <a:blip r:embed="rId4"/>
          <a:stretch>
            <a:fillRect/>
          </a:stretch>
        </p:blipFill>
        <p:spPr>
          <a:xfrm>
            <a:off x="3048000" y="2438400"/>
            <a:ext cx="2677478" cy="2188845"/>
          </a:xfrm>
          <a:prstGeom prst="rect">
            <a:avLst/>
          </a:prstGeom>
        </p:spPr>
      </p:pic>
      <p:pic>
        <p:nvPicPr>
          <p:cNvPr id="8" name="Picture 7"/>
          <p:cNvPicPr>
            <a:picLocks noChangeAspect="1"/>
          </p:cNvPicPr>
          <p:nvPr/>
        </p:nvPicPr>
        <p:blipFill>
          <a:blip r:embed="rId5"/>
          <a:stretch>
            <a:fillRect/>
          </a:stretch>
        </p:blipFill>
        <p:spPr>
          <a:xfrm>
            <a:off x="6096000" y="3276600"/>
            <a:ext cx="2677478" cy="2340293"/>
          </a:xfrm>
          <a:prstGeom prst="rect">
            <a:avLst/>
          </a:prstGeom>
        </p:spPr>
      </p:pic>
      <p:sp>
        <p:nvSpPr>
          <p:cNvPr id="9" name="TextBox 8"/>
          <p:cNvSpPr txBox="1"/>
          <p:nvPr/>
        </p:nvSpPr>
        <p:spPr>
          <a:xfrm>
            <a:off x="304800" y="3962400"/>
            <a:ext cx="2209800" cy="246221"/>
          </a:xfrm>
          <a:prstGeom prst="rect">
            <a:avLst/>
          </a:prstGeom>
          <a:noFill/>
        </p:spPr>
        <p:txBody>
          <a:bodyPr wrap="square" rtlCol="0">
            <a:spAutoFit/>
          </a:bodyPr>
          <a:lstStyle/>
          <a:p>
            <a:r>
              <a:rPr lang="en-US" sz="1000" dirty="0">
                <a:solidFill>
                  <a:schemeClr val="accent1"/>
                </a:solidFill>
              </a:rPr>
              <a:t>Chart 3-2  </a:t>
            </a:r>
            <a:r>
              <a:rPr lang="en-US" sz="1000" dirty="0"/>
              <a:t>A Symmetric Distribution</a:t>
            </a:r>
          </a:p>
        </p:txBody>
      </p:sp>
      <p:sp>
        <p:nvSpPr>
          <p:cNvPr id="10" name="TextBox 9"/>
          <p:cNvSpPr txBox="1"/>
          <p:nvPr/>
        </p:nvSpPr>
        <p:spPr>
          <a:xfrm>
            <a:off x="3124200" y="4706779"/>
            <a:ext cx="2514600" cy="246221"/>
          </a:xfrm>
          <a:prstGeom prst="rect">
            <a:avLst/>
          </a:prstGeom>
          <a:noFill/>
        </p:spPr>
        <p:txBody>
          <a:bodyPr wrap="square" rtlCol="0">
            <a:spAutoFit/>
          </a:bodyPr>
          <a:lstStyle/>
          <a:p>
            <a:r>
              <a:rPr lang="en-US" sz="1000" dirty="0">
                <a:solidFill>
                  <a:schemeClr val="accent1"/>
                </a:solidFill>
              </a:rPr>
              <a:t>Chart 3-3  </a:t>
            </a:r>
            <a:r>
              <a:rPr lang="en-US" sz="1000" dirty="0"/>
              <a:t>A Positively Skewed Distribution</a:t>
            </a:r>
          </a:p>
        </p:txBody>
      </p:sp>
      <p:sp>
        <p:nvSpPr>
          <p:cNvPr id="11" name="TextBox 10"/>
          <p:cNvSpPr txBox="1"/>
          <p:nvPr/>
        </p:nvSpPr>
        <p:spPr>
          <a:xfrm>
            <a:off x="6248400" y="5638800"/>
            <a:ext cx="2590800" cy="246221"/>
          </a:xfrm>
          <a:prstGeom prst="rect">
            <a:avLst/>
          </a:prstGeom>
          <a:noFill/>
        </p:spPr>
        <p:txBody>
          <a:bodyPr wrap="square" rtlCol="0">
            <a:spAutoFit/>
          </a:bodyPr>
          <a:lstStyle/>
          <a:p>
            <a:r>
              <a:rPr lang="en-US" sz="1000" dirty="0">
                <a:solidFill>
                  <a:schemeClr val="accent1"/>
                </a:solidFill>
              </a:rPr>
              <a:t>Chart 3-4  </a:t>
            </a:r>
            <a:r>
              <a:rPr lang="en-US" sz="1000" dirty="0"/>
              <a:t>A Negatively Skewed Distribution</a:t>
            </a:r>
          </a:p>
        </p:txBody>
      </p:sp>
      <p:sp>
        <p:nvSpPr>
          <p:cNvPr id="12" name="Slide Number Placeholder 11"/>
          <p:cNvSpPr>
            <a:spLocks noGrp="1"/>
          </p:cNvSpPr>
          <p:nvPr>
            <p:ph type="sldNum" sz="quarter" idx="12"/>
          </p:nvPr>
        </p:nvSpPr>
        <p:spPr/>
        <p:txBody>
          <a:bodyPr/>
          <a:lstStyle/>
          <a:p>
            <a:r>
              <a:rPr lang="en-US"/>
              <a:t>3-</a:t>
            </a:r>
            <a:fld id="{A68F1C3D-7991-4430-8FD2-6BE0AA8A1311}" type="slidenum">
              <a:rPr lang="en-US" smtClean="0"/>
              <a:pPr/>
              <a:t>125</a:t>
            </a:fld>
            <a:endParaRPr lang="en-US" dirty="0"/>
          </a:p>
        </p:txBody>
      </p:sp>
    </p:spTree>
    <p:extLst>
      <p:ext uri="{BB962C8B-B14F-4D97-AF65-F5344CB8AC3E}">
        <p14:creationId xmlns:p14="http://schemas.microsoft.com/office/powerpoint/2010/main" val="37692280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3886200"/>
            <a:ext cx="6858000" cy="990600"/>
          </a:xfrm>
        </p:spPr>
        <p:txBody>
          <a:bodyPr>
            <a:normAutofit fontScale="90000"/>
          </a:bodyPr>
          <a:lstStyle/>
          <a:p>
            <a:r>
              <a:rPr lang="en-US" dirty="0"/>
              <a:t>Describing Data: Displaying and Exploring Data</a:t>
            </a:r>
          </a:p>
        </p:txBody>
      </p:sp>
      <p:sp>
        <p:nvSpPr>
          <p:cNvPr id="5" name="Footer Placeholder 4"/>
          <p:cNvSpPr>
            <a:spLocks noGrp="1"/>
          </p:cNvSpPr>
          <p:nvPr>
            <p:ph type="ftr" sz="quarter" idx="11"/>
          </p:nvPr>
        </p:nvSpPr>
        <p:spPr/>
        <p:txBody>
          <a:bodyPr/>
          <a:lstStyle/>
          <a:p>
            <a:r>
              <a:rPr lang="en-US" dirty="0"/>
              <a:t>Copyright  2018 by McGraw-Hill Education.  All rights reserved.</a:t>
            </a:r>
          </a:p>
        </p:txBody>
      </p:sp>
      <p:sp>
        <p:nvSpPr>
          <p:cNvPr id="4" name="Slide Number Placeholder 3"/>
          <p:cNvSpPr>
            <a:spLocks noGrp="1"/>
          </p:cNvSpPr>
          <p:nvPr>
            <p:ph type="sldNum" sz="quarter" idx="12"/>
          </p:nvPr>
        </p:nvSpPr>
        <p:spPr/>
        <p:txBody>
          <a:bodyPr/>
          <a:lstStyle/>
          <a:p>
            <a:r>
              <a:rPr lang="en-US"/>
              <a:t>4-</a:t>
            </a:r>
            <a:fld id="{A68F1C3D-7991-4430-8FD2-6BE0AA8A1311}" type="slidenum">
              <a:rPr lang="en-US" smtClean="0"/>
              <a:pPr/>
              <a:t>126</a:t>
            </a:fld>
            <a:endParaRPr lang="en-US" dirty="0"/>
          </a:p>
        </p:txBody>
      </p:sp>
    </p:spTree>
    <p:extLst>
      <p:ext uri="{BB962C8B-B14F-4D97-AF65-F5344CB8AC3E}">
        <p14:creationId xmlns:p14="http://schemas.microsoft.com/office/powerpoint/2010/main" val="167766702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4" name="Footer Placeholder 3"/>
          <p:cNvSpPr>
            <a:spLocks noGrp="1"/>
          </p:cNvSpPr>
          <p:nvPr>
            <p:ph type="ftr" sz="quarter" idx="11"/>
          </p:nvPr>
        </p:nvSpPr>
        <p:spPr/>
        <p:txBody>
          <a:bodyPr/>
          <a:lstStyle/>
          <a:p>
            <a:r>
              <a:rPr lang="en-US"/>
              <a:t>Copyright  2018 by McGraw-Hill Education.  All rights reserved.</a:t>
            </a:r>
            <a:endParaRPr lang="en-US" dirty="0"/>
          </a:p>
        </p:txBody>
      </p:sp>
      <p:sp>
        <p:nvSpPr>
          <p:cNvPr id="3" name="Content Placeholder 2"/>
          <p:cNvSpPr>
            <a:spLocks noGrp="1"/>
          </p:cNvSpPr>
          <p:nvPr>
            <p:ph sz="quarter" idx="1"/>
          </p:nvPr>
        </p:nvSpPr>
        <p:spPr/>
        <p:txBody>
          <a:bodyPr>
            <a:normAutofit/>
          </a:bodyPr>
          <a:lstStyle/>
          <a:p>
            <a:pPr marL="514350" indent="-514350" defTabSz="1143000">
              <a:buFont typeface="+mj-lt"/>
              <a:buAutoNum type="arabicPeriod"/>
            </a:pPr>
            <a:r>
              <a:rPr lang="en-US" dirty="0"/>
              <a:t>Construct and interpret a </a:t>
            </a:r>
            <a:r>
              <a:rPr lang="en-US" b="1" u="sng" dirty="0"/>
              <a:t>dot plot</a:t>
            </a:r>
          </a:p>
          <a:p>
            <a:pPr marL="514350" indent="-514350" defTabSz="1143000">
              <a:buFont typeface="+mj-lt"/>
              <a:buAutoNum type="arabicPeriod"/>
            </a:pPr>
            <a:r>
              <a:rPr lang="en-US" dirty="0"/>
              <a:t>Construct and describe a </a:t>
            </a:r>
            <a:r>
              <a:rPr lang="en-US" b="1" u="sng" dirty="0"/>
              <a:t>stem-and-leaf display</a:t>
            </a:r>
          </a:p>
          <a:p>
            <a:pPr marL="514350" indent="-514350" defTabSz="1143000">
              <a:buFont typeface="+mj-lt"/>
              <a:buAutoNum type="arabicPeriod"/>
            </a:pPr>
            <a:r>
              <a:rPr lang="en-US" dirty="0"/>
              <a:t>Identify and compute </a:t>
            </a:r>
            <a:r>
              <a:rPr lang="en-US" b="1" u="sng" dirty="0"/>
              <a:t>measures of position</a:t>
            </a:r>
          </a:p>
          <a:p>
            <a:pPr marL="514350" indent="-514350" defTabSz="1143000">
              <a:buFont typeface="+mj-lt"/>
              <a:buAutoNum type="arabicPeriod"/>
            </a:pPr>
            <a:r>
              <a:rPr lang="en-US" dirty="0"/>
              <a:t>Construct and analyze a </a:t>
            </a:r>
            <a:r>
              <a:rPr lang="en-US" b="1" u="sng" dirty="0"/>
              <a:t>box plot</a:t>
            </a:r>
          </a:p>
          <a:p>
            <a:pPr marL="514350" indent="-514350" defTabSz="1143000">
              <a:buFont typeface="+mj-lt"/>
              <a:buAutoNum type="arabicPeriod"/>
            </a:pPr>
            <a:r>
              <a:rPr lang="en-US" dirty="0"/>
              <a:t>Compute and interpret the </a:t>
            </a:r>
            <a:r>
              <a:rPr lang="en-US" b="1" u="sng" dirty="0"/>
              <a:t>coefficient of skewness</a:t>
            </a:r>
          </a:p>
          <a:p>
            <a:pPr marL="514350" indent="-514350" defTabSz="1143000">
              <a:buFont typeface="+mj-lt"/>
              <a:buAutoNum type="arabicPeriod"/>
            </a:pPr>
            <a:r>
              <a:rPr lang="en-US" dirty="0"/>
              <a:t>Develop and explain a </a:t>
            </a:r>
            <a:r>
              <a:rPr lang="en-US" b="1" u="sng" dirty="0"/>
              <a:t>contingency table</a:t>
            </a:r>
          </a:p>
        </p:txBody>
      </p:sp>
      <p:sp>
        <p:nvSpPr>
          <p:cNvPr id="5" name="Slide Number Placeholder 4"/>
          <p:cNvSpPr>
            <a:spLocks noGrp="1"/>
          </p:cNvSpPr>
          <p:nvPr>
            <p:ph type="sldNum" sz="quarter" idx="12"/>
          </p:nvPr>
        </p:nvSpPr>
        <p:spPr/>
        <p:txBody>
          <a:bodyPr/>
          <a:lstStyle/>
          <a:p>
            <a:r>
              <a:rPr lang="en-US"/>
              <a:t>4-</a:t>
            </a:r>
            <a:fld id="{F38DF745-7D3F-47F4-83A3-874385CFAA69}" type="slidenum">
              <a:rPr lang="en-US" smtClean="0"/>
              <a:pPr/>
              <a:t>127</a:t>
            </a:fld>
            <a:endParaRPr lang="en-US" dirty="0"/>
          </a:p>
        </p:txBody>
      </p:sp>
    </p:spTree>
    <p:extLst>
      <p:ext uri="{BB962C8B-B14F-4D97-AF65-F5344CB8AC3E}">
        <p14:creationId xmlns:p14="http://schemas.microsoft.com/office/powerpoint/2010/main" val="276488089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19B4-0865-474B-BBC0-C9771AFF4328}"/>
              </a:ext>
            </a:extLst>
          </p:cNvPr>
          <p:cNvSpPr>
            <a:spLocks noGrp="1"/>
          </p:cNvSpPr>
          <p:nvPr>
            <p:ph type="title"/>
          </p:nvPr>
        </p:nvSpPr>
        <p:spPr/>
        <p:txBody>
          <a:bodyPr/>
          <a:lstStyle/>
          <a:p>
            <a:r>
              <a:rPr lang="en-US" dirty="0"/>
              <a:t>So Far</a:t>
            </a:r>
          </a:p>
        </p:txBody>
      </p:sp>
      <p:sp>
        <p:nvSpPr>
          <p:cNvPr id="3" name="Footer Placeholder 2">
            <a:extLst>
              <a:ext uri="{FF2B5EF4-FFF2-40B4-BE49-F238E27FC236}">
                <a16:creationId xmlns:a16="http://schemas.microsoft.com/office/drawing/2014/main" id="{4729DFD8-3DDE-47C5-8C65-3883869D5F7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4A73EA34-8E18-442A-9268-A4F4DA8BEEE9}"/>
              </a:ext>
            </a:extLst>
          </p:cNvPr>
          <p:cNvSpPr>
            <a:spLocks noGrp="1"/>
          </p:cNvSpPr>
          <p:nvPr>
            <p:ph type="sldNum" sz="quarter" idx="12"/>
          </p:nvPr>
        </p:nvSpPr>
        <p:spPr/>
        <p:txBody>
          <a:bodyPr/>
          <a:lstStyle/>
          <a:p>
            <a:r>
              <a:rPr lang="en-US"/>
              <a:t>4-</a:t>
            </a:r>
            <a:fld id="{F38DF745-7D3F-47F4-83A3-874385CFAA69}" type="slidenum">
              <a:rPr lang="en-US" smtClean="0"/>
              <a:pPr/>
              <a:t>128</a:t>
            </a:fld>
            <a:endParaRPr lang="en-US" dirty="0"/>
          </a:p>
        </p:txBody>
      </p:sp>
      <p:sp>
        <p:nvSpPr>
          <p:cNvPr id="5" name="Content Placeholder 4">
            <a:extLst>
              <a:ext uri="{FF2B5EF4-FFF2-40B4-BE49-F238E27FC236}">
                <a16:creationId xmlns:a16="http://schemas.microsoft.com/office/drawing/2014/main" id="{1F15D716-7607-4EE6-BE49-86E947453E64}"/>
              </a:ext>
            </a:extLst>
          </p:cNvPr>
          <p:cNvSpPr>
            <a:spLocks noGrp="1"/>
          </p:cNvSpPr>
          <p:nvPr>
            <p:ph sz="quarter" idx="1"/>
          </p:nvPr>
        </p:nvSpPr>
        <p:spPr/>
        <p:txBody>
          <a:bodyPr>
            <a:normAutofit fontScale="92500"/>
          </a:bodyPr>
          <a:lstStyle/>
          <a:p>
            <a:pPr fontAlgn="base"/>
            <a:r>
              <a:rPr lang="en-US" dirty="0"/>
              <a:t>In order to transform raw or ungrouped data into a meaningful form, we organize the data into a frequency distribution. We present the frequency distribution in graphic form as a histogram. This allows us to visualize where the data tend to cluster, the largest and the smallest values, and the general shape of the data.</a:t>
            </a:r>
          </a:p>
          <a:p>
            <a:pPr fontAlgn="base"/>
            <a:r>
              <a:rPr lang="en-US" dirty="0"/>
              <a:t>Then we computed several measures of location, such as the mean, median, and mode. These measures of location allow us to report a typical value in the set of observations. We also computed several measures of dispersion, such as the range, variance, and standard deviation. These measures of dispersion allow us to describe the variation or the spread in a set of observations.</a:t>
            </a:r>
          </a:p>
          <a:p>
            <a:endParaRPr lang="en-US" dirty="0"/>
          </a:p>
        </p:txBody>
      </p:sp>
    </p:spTree>
    <p:extLst>
      <p:ext uri="{BB962C8B-B14F-4D97-AF65-F5344CB8AC3E}">
        <p14:creationId xmlns:p14="http://schemas.microsoft.com/office/powerpoint/2010/main" val="272328178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19B4-0865-474B-BBC0-C9771AFF4328}"/>
              </a:ext>
            </a:extLst>
          </p:cNvPr>
          <p:cNvSpPr>
            <a:spLocks noGrp="1"/>
          </p:cNvSpPr>
          <p:nvPr>
            <p:ph type="title"/>
          </p:nvPr>
        </p:nvSpPr>
        <p:spPr/>
        <p:txBody>
          <a:bodyPr/>
          <a:lstStyle/>
          <a:p>
            <a:r>
              <a:rPr lang="en-US" dirty="0"/>
              <a:t>So Far</a:t>
            </a:r>
          </a:p>
        </p:txBody>
      </p:sp>
      <p:sp>
        <p:nvSpPr>
          <p:cNvPr id="3" name="Footer Placeholder 2">
            <a:extLst>
              <a:ext uri="{FF2B5EF4-FFF2-40B4-BE49-F238E27FC236}">
                <a16:creationId xmlns:a16="http://schemas.microsoft.com/office/drawing/2014/main" id="{4729DFD8-3DDE-47C5-8C65-3883869D5F7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4A73EA34-8E18-442A-9268-A4F4DA8BEEE9}"/>
              </a:ext>
            </a:extLst>
          </p:cNvPr>
          <p:cNvSpPr>
            <a:spLocks noGrp="1"/>
          </p:cNvSpPr>
          <p:nvPr>
            <p:ph type="sldNum" sz="quarter" idx="12"/>
          </p:nvPr>
        </p:nvSpPr>
        <p:spPr/>
        <p:txBody>
          <a:bodyPr/>
          <a:lstStyle/>
          <a:p>
            <a:r>
              <a:rPr lang="en-US"/>
              <a:t>4-</a:t>
            </a:r>
            <a:fld id="{F38DF745-7D3F-47F4-83A3-874385CFAA69}" type="slidenum">
              <a:rPr lang="en-US" smtClean="0"/>
              <a:pPr/>
              <a:t>129</a:t>
            </a:fld>
            <a:endParaRPr lang="en-US" dirty="0"/>
          </a:p>
        </p:txBody>
      </p:sp>
      <p:sp>
        <p:nvSpPr>
          <p:cNvPr id="5" name="Content Placeholder 4">
            <a:extLst>
              <a:ext uri="{FF2B5EF4-FFF2-40B4-BE49-F238E27FC236}">
                <a16:creationId xmlns:a16="http://schemas.microsoft.com/office/drawing/2014/main" id="{1F15D716-7607-4EE6-BE49-86E947453E64}"/>
              </a:ext>
            </a:extLst>
          </p:cNvPr>
          <p:cNvSpPr>
            <a:spLocks noGrp="1"/>
          </p:cNvSpPr>
          <p:nvPr>
            <p:ph sz="quarter" idx="1"/>
          </p:nvPr>
        </p:nvSpPr>
        <p:spPr/>
        <p:txBody>
          <a:bodyPr>
            <a:normAutofit/>
          </a:bodyPr>
          <a:lstStyle/>
          <a:p>
            <a:pPr fontAlgn="base"/>
            <a:r>
              <a:rPr lang="en-US" dirty="0"/>
              <a:t>We continue our study of descriptive statistics.</a:t>
            </a:r>
          </a:p>
          <a:p>
            <a:pPr fontAlgn="base"/>
            <a:r>
              <a:rPr lang="en-US" dirty="0"/>
              <a:t> We study </a:t>
            </a:r>
          </a:p>
          <a:p>
            <a:pPr fontAlgn="base"/>
            <a:r>
              <a:rPr lang="en-US" dirty="0"/>
              <a:t>(1) dot plots, </a:t>
            </a:r>
          </a:p>
          <a:p>
            <a:pPr fontAlgn="base"/>
            <a:r>
              <a:rPr lang="en-US" dirty="0"/>
              <a:t>(2) stem-and-leaf displays, </a:t>
            </a:r>
          </a:p>
          <a:p>
            <a:pPr fontAlgn="base"/>
            <a:r>
              <a:rPr lang="en-US" dirty="0"/>
              <a:t>(3) percentiles, and </a:t>
            </a:r>
          </a:p>
          <a:p>
            <a:pPr fontAlgn="base"/>
            <a:r>
              <a:rPr lang="en-US" dirty="0"/>
              <a:t>(4) box plots. These charts and statistics give us additional insight into where the values are concentrated as well as the general shape of the data. </a:t>
            </a:r>
          </a:p>
        </p:txBody>
      </p:sp>
    </p:spTree>
    <p:extLst>
      <p:ext uri="{BB962C8B-B14F-4D97-AF65-F5344CB8AC3E}">
        <p14:creationId xmlns:p14="http://schemas.microsoft.com/office/powerpoint/2010/main" val="185038426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19B4-0865-474B-BBC0-C9771AFF4328}"/>
              </a:ext>
            </a:extLst>
          </p:cNvPr>
          <p:cNvSpPr>
            <a:spLocks noGrp="1"/>
          </p:cNvSpPr>
          <p:nvPr>
            <p:ph type="title"/>
          </p:nvPr>
        </p:nvSpPr>
        <p:spPr/>
        <p:txBody>
          <a:bodyPr/>
          <a:lstStyle/>
          <a:p>
            <a:r>
              <a:rPr lang="en-US" dirty="0"/>
              <a:t>So Far</a:t>
            </a:r>
          </a:p>
        </p:txBody>
      </p:sp>
      <p:sp>
        <p:nvSpPr>
          <p:cNvPr id="3" name="Footer Placeholder 2">
            <a:extLst>
              <a:ext uri="{FF2B5EF4-FFF2-40B4-BE49-F238E27FC236}">
                <a16:creationId xmlns:a16="http://schemas.microsoft.com/office/drawing/2014/main" id="{4729DFD8-3DDE-47C5-8C65-3883869D5F7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4A73EA34-8E18-442A-9268-A4F4DA8BEEE9}"/>
              </a:ext>
            </a:extLst>
          </p:cNvPr>
          <p:cNvSpPr>
            <a:spLocks noGrp="1"/>
          </p:cNvSpPr>
          <p:nvPr>
            <p:ph type="sldNum" sz="quarter" idx="12"/>
          </p:nvPr>
        </p:nvSpPr>
        <p:spPr/>
        <p:txBody>
          <a:bodyPr/>
          <a:lstStyle/>
          <a:p>
            <a:r>
              <a:rPr lang="en-US"/>
              <a:t>4-</a:t>
            </a:r>
            <a:fld id="{F38DF745-7D3F-47F4-83A3-874385CFAA69}" type="slidenum">
              <a:rPr lang="en-US" smtClean="0"/>
              <a:pPr/>
              <a:t>130</a:t>
            </a:fld>
            <a:endParaRPr lang="en-US" dirty="0"/>
          </a:p>
        </p:txBody>
      </p:sp>
      <p:sp>
        <p:nvSpPr>
          <p:cNvPr id="5" name="Content Placeholder 4">
            <a:extLst>
              <a:ext uri="{FF2B5EF4-FFF2-40B4-BE49-F238E27FC236}">
                <a16:creationId xmlns:a16="http://schemas.microsoft.com/office/drawing/2014/main" id="{1F15D716-7607-4EE6-BE49-86E947453E64}"/>
              </a:ext>
            </a:extLst>
          </p:cNvPr>
          <p:cNvSpPr>
            <a:spLocks noGrp="1"/>
          </p:cNvSpPr>
          <p:nvPr>
            <p:ph sz="quarter" idx="1"/>
          </p:nvPr>
        </p:nvSpPr>
        <p:spPr/>
        <p:txBody>
          <a:bodyPr>
            <a:normAutofit/>
          </a:bodyPr>
          <a:lstStyle/>
          <a:p>
            <a:pPr fontAlgn="base"/>
            <a:r>
              <a:rPr lang="en-US" sz="3200" dirty="0"/>
              <a:t>We continue our study of descriptive statistics.</a:t>
            </a:r>
          </a:p>
          <a:p>
            <a:pPr fontAlgn="base"/>
            <a:r>
              <a:rPr lang="en-US" sz="3200" dirty="0"/>
              <a:t>Then we consider bivariate data. </a:t>
            </a:r>
          </a:p>
          <a:p>
            <a:pPr fontAlgn="base"/>
            <a:r>
              <a:rPr lang="en-US" sz="3200" dirty="0"/>
              <a:t>In bivariate data, we observe two variables for each individual or observation. </a:t>
            </a:r>
          </a:p>
          <a:p>
            <a:endParaRPr lang="en-US" dirty="0"/>
          </a:p>
        </p:txBody>
      </p:sp>
    </p:spTree>
    <p:extLst>
      <p:ext uri="{BB962C8B-B14F-4D97-AF65-F5344CB8AC3E}">
        <p14:creationId xmlns:p14="http://schemas.microsoft.com/office/powerpoint/2010/main" val="156131768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19B4-0865-474B-BBC0-C9771AFF4328}"/>
              </a:ext>
            </a:extLst>
          </p:cNvPr>
          <p:cNvSpPr>
            <a:spLocks noGrp="1"/>
          </p:cNvSpPr>
          <p:nvPr>
            <p:ph type="title"/>
          </p:nvPr>
        </p:nvSpPr>
        <p:spPr/>
        <p:txBody>
          <a:bodyPr/>
          <a:lstStyle/>
          <a:p>
            <a:r>
              <a:rPr lang="en-US" dirty="0"/>
              <a:t>So Far</a:t>
            </a:r>
          </a:p>
        </p:txBody>
      </p:sp>
      <p:sp>
        <p:nvSpPr>
          <p:cNvPr id="3" name="Footer Placeholder 2">
            <a:extLst>
              <a:ext uri="{FF2B5EF4-FFF2-40B4-BE49-F238E27FC236}">
                <a16:creationId xmlns:a16="http://schemas.microsoft.com/office/drawing/2014/main" id="{4729DFD8-3DDE-47C5-8C65-3883869D5F7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4A73EA34-8E18-442A-9268-A4F4DA8BEEE9}"/>
              </a:ext>
            </a:extLst>
          </p:cNvPr>
          <p:cNvSpPr>
            <a:spLocks noGrp="1"/>
          </p:cNvSpPr>
          <p:nvPr>
            <p:ph type="sldNum" sz="quarter" idx="12"/>
          </p:nvPr>
        </p:nvSpPr>
        <p:spPr/>
        <p:txBody>
          <a:bodyPr/>
          <a:lstStyle/>
          <a:p>
            <a:r>
              <a:rPr lang="en-US"/>
              <a:t>4-</a:t>
            </a:r>
            <a:fld id="{F38DF745-7D3F-47F4-83A3-874385CFAA69}" type="slidenum">
              <a:rPr lang="en-US" smtClean="0"/>
              <a:pPr/>
              <a:t>131</a:t>
            </a:fld>
            <a:endParaRPr lang="en-US" dirty="0"/>
          </a:p>
        </p:txBody>
      </p:sp>
      <p:sp>
        <p:nvSpPr>
          <p:cNvPr id="5" name="Content Placeholder 4">
            <a:extLst>
              <a:ext uri="{FF2B5EF4-FFF2-40B4-BE49-F238E27FC236}">
                <a16:creationId xmlns:a16="http://schemas.microsoft.com/office/drawing/2014/main" id="{1F15D716-7607-4EE6-BE49-86E947453E64}"/>
              </a:ext>
            </a:extLst>
          </p:cNvPr>
          <p:cNvSpPr>
            <a:spLocks noGrp="1"/>
          </p:cNvSpPr>
          <p:nvPr>
            <p:ph sz="quarter" idx="1"/>
          </p:nvPr>
        </p:nvSpPr>
        <p:spPr/>
        <p:txBody>
          <a:bodyPr>
            <a:normAutofit/>
          </a:bodyPr>
          <a:lstStyle/>
          <a:p>
            <a:pPr fontAlgn="base"/>
            <a:r>
              <a:rPr lang="en-US" dirty="0"/>
              <a:t>Examples include:</a:t>
            </a:r>
          </a:p>
          <a:p>
            <a:pPr fontAlgn="base"/>
            <a:r>
              <a:rPr lang="en-US" dirty="0"/>
              <a:t>The number of hours a student studied and the points earned on an examination; </a:t>
            </a:r>
          </a:p>
          <a:p>
            <a:pPr fontAlgn="base"/>
            <a:r>
              <a:rPr lang="en-US" dirty="0"/>
              <a:t>If a sampled product meets quality specifications and the shift on which it is manufactured; </a:t>
            </a:r>
          </a:p>
          <a:p>
            <a:pPr fontAlgn="base"/>
            <a:r>
              <a:rPr lang="en-US" dirty="0"/>
              <a:t>The amount of electricity used in a month by a homeowner and the mean daily high temperature in the region for the month. </a:t>
            </a:r>
          </a:p>
          <a:p>
            <a:pPr fontAlgn="base"/>
            <a:r>
              <a:rPr lang="en-US" dirty="0"/>
              <a:t>These charts and graphs provide useful insights as we use business analytics to enhance our understanding of data.</a:t>
            </a:r>
          </a:p>
          <a:p>
            <a:endParaRPr lang="en-US" dirty="0"/>
          </a:p>
        </p:txBody>
      </p:sp>
    </p:spTree>
    <p:extLst>
      <p:ext uri="{BB962C8B-B14F-4D97-AF65-F5344CB8AC3E}">
        <p14:creationId xmlns:p14="http://schemas.microsoft.com/office/powerpoint/2010/main" val="200433151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FB182-363A-49B2-8DC0-2444B02E425D}"/>
              </a:ext>
            </a:extLst>
          </p:cNvPr>
          <p:cNvSpPr>
            <a:spLocks noGrp="1"/>
          </p:cNvSpPr>
          <p:nvPr>
            <p:ph type="title"/>
          </p:nvPr>
        </p:nvSpPr>
        <p:spPr/>
        <p:txBody>
          <a:bodyPr>
            <a:normAutofit fontScale="90000"/>
          </a:bodyPr>
          <a:lstStyle/>
          <a:p>
            <a:r>
              <a:rPr lang="en-US" dirty="0"/>
              <a:t>Dot Plot: Definition</a:t>
            </a:r>
            <a:br>
              <a:rPr lang="en-US" dirty="0"/>
            </a:br>
            <a:endParaRPr lang="en-US" dirty="0"/>
          </a:p>
        </p:txBody>
      </p:sp>
      <p:sp>
        <p:nvSpPr>
          <p:cNvPr id="3" name="Footer Placeholder 2">
            <a:extLst>
              <a:ext uri="{FF2B5EF4-FFF2-40B4-BE49-F238E27FC236}">
                <a16:creationId xmlns:a16="http://schemas.microsoft.com/office/drawing/2014/main" id="{77EC40DC-A1E0-462E-BC61-1D0C9BD8B3CE}"/>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85E799F0-7C3A-46F9-A2E7-6F0245774646}"/>
              </a:ext>
            </a:extLst>
          </p:cNvPr>
          <p:cNvSpPr>
            <a:spLocks noGrp="1"/>
          </p:cNvSpPr>
          <p:nvPr>
            <p:ph type="sldNum" sz="quarter" idx="12"/>
          </p:nvPr>
        </p:nvSpPr>
        <p:spPr/>
        <p:txBody>
          <a:bodyPr/>
          <a:lstStyle/>
          <a:p>
            <a:r>
              <a:rPr lang="en-US"/>
              <a:t>4-</a:t>
            </a:r>
            <a:fld id="{F38DF745-7D3F-47F4-83A3-874385CFAA69}" type="slidenum">
              <a:rPr lang="en-US" smtClean="0"/>
              <a:pPr/>
              <a:t>132</a:t>
            </a:fld>
            <a:endParaRPr lang="en-US" dirty="0"/>
          </a:p>
        </p:txBody>
      </p:sp>
      <p:sp>
        <p:nvSpPr>
          <p:cNvPr id="5" name="Content Placeholder 4">
            <a:extLst>
              <a:ext uri="{FF2B5EF4-FFF2-40B4-BE49-F238E27FC236}">
                <a16:creationId xmlns:a16="http://schemas.microsoft.com/office/drawing/2014/main" id="{8E54AE16-4976-4910-A4AC-DE1AD75B4806}"/>
              </a:ext>
            </a:extLst>
          </p:cNvPr>
          <p:cNvSpPr>
            <a:spLocks noGrp="1"/>
          </p:cNvSpPr>
          <p:nvPr>
            <p:ph sz="quarter" idx="1"/>
          </p:nvPr>
        </p:nvSpPr>
        <p:spPr/>
        <p:txBody>
          <a:bodyPr/>
          <a:lstStyle/>
          <a:p>
            <a:pPr fontAlgn="base"/>
            <a:r>
              <a:rPr lang="en-US" dirty="0"/>
              <a:t>A Dot Plot, also called a dot chart or strip plot, is a type of simple histogram like chart used in statistics for relatively small data sets where values fall into a number of discrete categories. </a:t>
            </a:r>
          </a:p>
          <a:p>
            <a:pPr fontAlgn="base"/>
            <a:r>
              <a:rPr lang="en-US" dirty="0"/>
              <a:t> A dot plot is similar to a bar graph because the height of each “bar” of dots is equal to the number of items in a particular category.  </a:t>
            </a:r>
          </a:p>
          <a:p>
            <a:pPr fontAlgn="base"/>
            <a:r>
              <a:rPr lang="en-US" dirty="0"/>
              <a:t>To draw a dot plot, count the number of data points falling in each category and draw a stack of dots that number high for each bin.</a:t>
            </a:r>
          </a:p>
          <a:p>
            <a:endParaRPr lang="en-US" dirty="0"/>
          </a:p>
        </p:txBody>
      </p:sp>
    </p:spTree>
    <p:extLst>
      <p:ext uri="{BB962C8B-B14F-4D97-AF65-F5344CB8AC3E}">
        <p14:creationId xmlns:p14="http://schemas.microsoft.com/office/powerpoint/2010/main" val="147746366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2C08-2DBB-497B-B2B0-E435607DFA28}"/>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3F79ED71-49CA-40C5-9F3D-5DF4177A8B91}"/>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5FBB9733-81B7-45A9-A557-D1CD1EDB8919}"/>
              </a:ext>
            </a:extLst>
          </p:cNvPr>
          <p:cNvSpPr>
            <a:spLocks noGrp="1"/>
          </p:cNvSpPr>
          <p:nvPr>
            <p:ph type="sldNum" sz="quarter" idx="12"/>
          </p:nvPr>
        </p:nvSpPr>
        <p:spPr/>
        <p:txBody>
          <a:bodyPr/>
          <a:lstStyle/>
          <a:p>
            <a:r>
              <a:rPr lang="en-US"/>
              <a:t>4-</a:t>
            </a:r>
            <a:fld id="{F38DF745-7D3F-47F4-83A3-874385CFAA69}" type="slidenum">
              <a:rPr lang="en-US" smtClean="0"/>
              <a:pPr/>
              <a:t>133</a:t>
            </a:fld>
            <a:endParaRPr lang="en-US" dirty="0"/>
          </a:p>
        </p:txBody>
      </p:sp>
      <p:sp>
        <p:nvSpPr>
          <p:cNvPr id="6" name="Rectangle 1">
            <a:extLst>
              <a:ext uri="{FF2B5EF4-FFF2-40B4-BE49-F238E27FC236}">
                <a16:creationId xmlns:a16="http://schemas.microsoft.com/office/drawing/2014/main" id="{DFC37083-747F-4B1F-913D-BC8AFF447497}"/>
              </a:ext>
            </a:extLst>
          </p:cNvPr>
          <p:cNvSpPr>
            <a:spLocks noChangeArrowheads="1"/>
          </p:cNvSpPr>
          <p:nvPr/>
        </p:nvSpPr>
        <p:spPr bwMode="auto">
          <a:xfrm>
            <a:off x="424071" y="1125078"/>
            <a:ext cx="7653130" cy="132343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777777"/>
                </a:solidFill>
                <a:effectLst/>
                <a:latin typeface="pt sans"/>
              </a:rPr>
              <a:t>A good example would be the choice of foods that you and your friends  ate for snacks In a table chart it looks like this:</a:t>
            </a:r>
            <a:br>
              <a:rPr kumimoji="0" lang="en-US" altLang="en-US" sz="900" b="0" i="0" u="none" strike="noStrike" cap="none" normalizeH="0" baseline="0" dirty="0">
                <a:ln>
                  <a:noFill/>
                </a:ln>
                <a:solidFill>
                  <a:srgbClr val="777777"/>
                </a:solidFill>
                <a:effectLst/>
                <a:latin typeface="pt sans"/>
              </a:rPr>
            </a:br>
            <a:r>
              <a:rPr kumimoji="0" lang="en-US" altLang="en-US" sz="2000" b="0" i="0" u="none" strike="noStrike" cap="none" normalizeH="0" baseline="0" dirty="0">
                <a:ln>
                  <a:noFill/>
                </a:ln>
                <a:solidFill>
                  <a:srgbClr val="05A9C5"/>
                </a:solidFill>
                <a:effectLst/>
                <a:latin typeface="inherit"/>
              </a:rPr>
              <a:t>                                </a:t>
            </a:r>
            <a:br>
              <a:rPr kumimoji="0" lang="en-US" altLang="en-US" sz="2000" b="0" i="0" u="none" strike="noStrike" cap="none" normalizeH="0" baseline="0" dirty="0">
                <a:ln>
                  <a:noFill/>
                </a:ln>
                <a:solidFill>
                  <a:srgbClr val="777777"/>
                </a:solidFill>
                <a:effectLst/>
                <a:latin typeface="pt sans"/>
              </a:rPr>
            </a:br>
            <a:r>
              <a:rPr kumimoji="0" lang="en-US" altLang="en-US" sz="2000" b="0" i="0" u="none" strike="noStrike" cap="none" normalizeH="0" baseline="0" dirty="0">
                <a:ln>
                  <a:noFill/>
                </a:ln>
                <a:solidFill>
                  <a:srgbClr val="777777"/>
                </a:solidFill>
                <a:effectLst/>
                <a:latin typeface="pt sans"/>
              </a:rPr>
              <a:t>In a Dot Plot, it looks like this:</a:t>
            </a:r>
            <a:br>
              <a:rPr kumimoji="0" lang="en-US" altLang="en-US" sz="900" b="0" i="0" u="none" strike="noStrike" cap="none" normalizeH="0" baseline="0" dirty="0">
                <a:ln>
                  <a:noFill/>
                </a:ln>
                <a:solidFill>
                  <a:srgbClr val="777777"/>
                </a:solidFill>
                <a:effectLst/>
                <a:latin typeface="pt sans"/>
              </a:rPr>
            </a:br>
            <a:endParaRPr kumimoji="0" lang="en-US" altLang="en-US" sz="600" b="0" i="0" u="none" strike="noStrike" cap="none" normalizeH="0" baseline="0" dirty="0">
              <a:ln>
                <a:noFill/>
              </a:ln>
              <a:solidFill>
                <a:schemeClr val="tx1"/>
              </a:solidFill>
              <a:effectLst/>
            </a:endParaRPr>
          </a:p>
        </p:txBody>
      </p:sp>
      <p:pic>
        <p:nvPicPr>
          <p:cNvPr id="4098" name="Picture 2" descr="dot plot">
            <a:hlinkClick r:id="rId2"/>
            <a:extLst>
              <a:ext uri="{FF2B5EF4-FFF2-40B4-BE49-F238E27FC236}">
                <a16:creationId xmlns:a16="http://schemas.microsoft.com/office/drawing/2014/main" id="{65DC9ACD-A862-449E-AB8A-C30FF25A15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0"/>
            <a:ext cx="8610600" cy="1645603"/>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dot plot example">
            <a:hlinkClick r:id="rId4"/>
            <a:extLst>
              <a:ext uri="{FF2B5EF4-FFF2-40B4-BE49-F238E27FC236}">
                <a16:creationId xmlns:a16="http://schemas.microsoft.com/office/drawing/2014/main" id="{3F3E6EEC-600E-46AE-9585-070167BC60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819350"/>
            <a:ext cx="8686800" cy="254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01358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Dot Plots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Use dot plots to compare the two data sets like these of the number of vehicles serviced last month for two different dealerships</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722" y="2743200"/>
            <a:ext cx="4819703" cy="1568967"/>
          </a:xfrm>
          <a:prstGeom prst="rect">
            <a:avLst/>
          </a:prstGeom>
          <a:solidFill>
            <a:schemeClr val="accent2">
              <a:lumMod val="20000"/>
              <a:lumOff val="80000"/>
            </a:schemeClr>
          </a:solidFill>
          <a:ln>
            <a:noFill/>
          </a:ln>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0345" y="4495800"/>
            <a:ext cx="4900255" cy="1619576"/>
          </a:xfrm>
          <a:prstGeom prst="rect">
            <a:avLst/>
          </a:prstGeom>
          <a:solidFill>
            <a:schemeClr val="accent2">
              <a:lumMod val="20000"/>
              <a:lumOff val="80000"/>
            </a:schemeClr>
          </a:solidFill>
          <a:ln>
            <a:noFill/>
          </a:ln>
        </p:spPr>
      </p:pic>
      <p:sp>
        <p:nvSpPr>
          <p:cNvPr id="5" name="Slide Number Placeholder 4"/>
          <p:cNvSpPr>
            <a:spLocks noGrp="1"/>
          </p:cNvSpPr>
          <p:nvPr>
            <p:ph type="sldNum" sz="quarter" idx="12"/>
          </p:nvPr>
        </p:nvSpPr>
        <p:spPr/>
        <p:txBody>
          <a:bodyPr/>
          <a:lstStyle/>
          <a:p>
            <a:r>
              <a:rPr lang="en-US"/>
              <a:t>4-</a:t>
            </a:r>
            <a:fld id="{F38DF745-7D3F-47F4-83A3-874385CFAA69}" type="slidenum">
              <a:rPr lang="en-US" smtClean="0"/>
              <a:pPr/>
              <a:t>134</a:t>
            </a:fld>
            <a:endParaRPr lang="en-US" dirty="0"/>
          </a:p>
        </p:txBody>
      </p:sp>
    </p:spTree>
    <p:extLst>
      <p:ext uri="{BB962C8B-B14F-4D97-AF65-F5344CB8AC3E}">
        <p14:creationId xmlns:p14="http://schemas.microsoft.com/office/powerpoint/2010/main" val="26295694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Dot Plots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Minitab provides dot plots and summary statistics</a:t>
            </a:r>
          </a:p>
          <a:p>
            <a:endParaRPr lang="en-US" dirty="0"/>
          </a:p>
        </p:txBody>
      </p:sp>
      <p:pic>
        <p:nvPicPr>
          <p:cNvPr id="8" name="Picture 7"/>
          <p:cNvPicPr>
            <a:picLocks noChangeAspect="1"/>
          </p:cNvPicPr>
          <p:nvPr/>
        </p:nvPicPr>
        <p:blipFill>
          <a:blip r:embed="rId3"/>
          <a:stretch>
            <a:fillRect/>
          </a:stretch>
        </p:blipFill>
        <p:spPr>
          <a:xfrm>
            <a:off x="533196" y="2057400"/>
            <a:ext cx="8077608" cy="4057502"/>
          </a:xfrm>
          <a:prstGeom prst="rect">
            <a:avLst/>
          </a:prstGeom>
        </p:spPr>
      </p:pic>
      <p:sp>
        <p:nvSpPr>
          <p:cNvPr id="5" name="Slide Number Placeholder 4"/>
          <p:cNvSpPr>
            <a:spLocks noGrp="1"/>
          </p:cNvSpPr>
          <p:nvPr>
            <p:ph type="sldNum" sz="quarter" idx="12"/>
          </p:nvPr>
        </p:nvSpPr>
        <p:spPr/>
        <p:txBody>
          <a:bodyPr/>
          <a:lstStyle/>
          <a:p>
            <a:r>
              <a:rPr lang="en-US"/>
              <a:t>4-</a:t>
            </a:r>
            <a:fld id="{F38DF745-7D3F-47F4-83A3-874385CFAA69}" type="slidenum">
              <a:rPr lang="en-US" smtClean="0"/>
              <a:pPr/>
              <a:t>135</a:t>
            </a:fld>
            <a:endParaRPr lang="en-US" dirty="0"/>
          </a:p>
        </p:txBody>
      </p:sp>
    </p:spTree>
    <p:extLst>
      <p:ext uri="{BB962C8B-B14F-4D97-AF65-F5344CB8AC3E}">
        <p14:creationId xmlns:p14="http://schemas.microsoft.com/office/powerpoint/2010/main" val="188409762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Stem-and-Leaf Displays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An alternative to a frequency distribution and histogram</a:t>
            </a:r>
          </a:p>
          <a:p>
            <a:r>
              <a:rPr lang="en-US" dirty="0"/>
              <a:t>The advantages of the stem-and-leaf display</a:t>
            </a:r>
          </a:p>
          <a:p>
            <a:pPr lvl="1"/>
            <a:r>
              <a:rPr lang="en-US" sz="2600" dirty="0"/>
              <a:t>The identity of each observation is not lost</a:t>
            </a:r>
          </a:p>
          <a:p>
            <a:pPr lvl="1"/>
            <a:r>
              <a:rPr lang="en-US" sz="2600" dirty="0"/>
              <a:t>The digits themselves give a picture of the distribution</a:t>
            </a:r>
          </a:p>
          <a:p>
            <a:pPr lvl="1"/>
            <a:r>
              <a:rPr lang="en-US" sz="2600" dirty="0"/>
              <a:t>The cumulative frequencies are also shown</a:t>
            </a:r>
            <a:r>
              <a:rPr lang="en-US" dirty="0"/>
              <a:t>		</a:t>
            </a:r>
          </a:p>
        </p:txBody>
      </p:sp>
      <p:sp>
        <p:nvSpPr>
          <p:cNvPr id="5" name="TextBox 4"/>
          <p:cNvSpPr txBox="1"/>
          <p:nvPr/>
        </p:nvSpPr>
        <p:spPr>
          <a:xfrm>
            <a:off x="1143000" y="4267200"/>
            <a:ext cx="6858000" cy="1477328"/>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STEM-AND-LEAF DISPLAY</a:t>
            </a:r>
            <a:r>
              <a:rPr lang="en-US" dirty="0"/>
              <a:t>  A statistical technique to present a set of data. Each numerical value is divided into two parts. The leading digit becomes the stem and the trailing digit the leaf. The stems are located along the vertical axis, and the leaf values are stacked against each other along the horizontal axis.</a:t>
            </a:r>
          </a:p>
        </p:txBody>
      </p:sp>
      <p:sp>
        <p:nvSpPr>
          <p:cNvPr id="6" name="Slide Number Placeholder 5"/>
          <p:cNvSpPr>
            <a:spLocks noGrp="1"/>
          </p:cNvSpPr>
          <p:nvPr>
            <p:ph type="sldNum" sz="quarter" idx="12"/>
          </p:nvPr>
        </p:nvSpPr>
        <p:spPr/>
        <p:txBody>
          <a:bodyPr/>
          <a:lstStyle/>
          <a:p>
            <a:r>
              <a:rPr lang="en-US"/>
              <a:t>4-</a:t>
            </a:r>
            <a:fld id="{F38DF745-7D3F-47F4-83A3-874385CFAA69}" type="slidenum">
              <a:rPr lang="en-US" smtClean="0"/>
              <a:pPr/>
              <a:t>136</a:t>
            </a:fld>
            <a:endParaRPr lang="en-US" dirty="0"/>
          </a:p>
        </p:txBody>
      </p:sp>
    </p:spTree>
    <p:extLst>
      <p:ext uri="{BB962C8B-B14F-4D97-AF65-F5344CB8AC3E}">
        <p14:creationId xmlns:p14="http://schemas.microsoft.com/office/powerpoint/2010/main" val="151539319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Stem-and-Leaf Display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Slide Number Placeholder 3"/>
          <p:cNvSpPr>
            <a:spLocks noGrp="1"/>
          </p:cNvSpPr>
          <p:nvPr>
            <p:ph type="sldNum" sz="quarter" idx="12"/>
          </p:nvPr>
        </p:nvSpPr>
        <p:spPr/>
        <p:txBody>
          <a:bodyPr/>
          <a:lstStyle/>
          <a:p>
            <a:r>
              <a:rPr lang="en-US" dirty="0"/>
              <a:t>4-</a:t>
            </a:r>
            <a:fld id="{A68F1C3D-7991-4430-8FD2-6BE0AA8A1311}" type="slidenum">
              <a:rPr lang="en-US" smtClean="0"/>
              <a:t>137</a:t>
            </a:fld>
            <a:endParaRPr lang="en-US" dirty="0"/>
          </a:p>
        </p:txBody>
      </p:sp>
      <p:pic>
        <p:nvPicPr>
          <p:cNvPr id="7" name="Picture 6"/>
          <p:cNvPicPr>
            <a:picLocks noChangeAspect="1"/>
          </p:cNvPicPr>
          <p:nvPr/>
        </p:nvPicPr>
        <p:blipFill>
          <a:blip r:embed="rId3"/>
          <a:stretch>
            <a:fillRect/>
          </a:stretch>
        </p:blipFill>
        <p:spPr>
          <a:xfrm>
            <a:off x="2971800" y="3880111"/>
            <a:ext cx="2390476" cy="2085714"/>
          </a:xfrm>
          <a:prstGeom prst="rect">
            <a:avLst/>
          </a:prstGeom>
        </p:spPr>
      </p:pic>
      <p:pic>
        <p:nvPicPr>
          <p:cNvPr id="6" name="Picture 5"/>
          <p:cNvPicPr>
            <a:picLocks noChangeAspect="1"/>
          </p:cNvPicPr>
          <p:nvPr/>
        </p:nvPicPr>
        <p:blipFill>
          <a:blip r:embed="rId4"/>
          <a:stretch>
            <a:fillRect/>
          </a:stretch>
        </p:blipFill>
        <p:spPr>
          <a:xfrm>
            <a:off x="579991" y="1756036"/>
            <a:ext cx="7010400" cy="1733550"/>
          </a:xfrm>
          <a:prstGeom prst="rect">
            <a:avLst/>
          </a:prstGeom>
        </p:spPr>
      </p:pic>
    </p:spTree>
    <p:extLst>
      <p:ext uri="{BB962C8B-B14F-4D97-AF65-F5344CB8AC3E}">
        <p14:creationId xmlns:p14="http://schemas.microsoft.com/office/powerpoint/2010/main" val="124245149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 of Position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Measures of location also describes the shape of the distribution and can be expressed as percentiles</a:t>
            </a:r>
          </a:p>
          <a:p>
            <a:pPr marL="0" indent="0">
              <a:buNone/>
            </a:pPr>
            <a:endParaRPr lang="en-US" dirty="0"/>
          </a:p>
          <a:p>
            <a:endParaRPr lang="en-US" dirty="0"/>
          </a:p>
          <a:p>
            <a:r>
              <a:rPr lang="en-US" dirty="0"/>
              <a:t>Quartiles divide a set of observations into four equal parts</a:t>
            </a:r>
          </a:p>
          <a:p>
            <a:pPr lvl="1"/>
            <a:r>
              <a:rPr lang="en-US" sz="2600" dirty="0"/>
              <a:t>The interquartile range is the difference between the third quartile and the first quartile</a:t>
            </a:r>
          </a:p>
          <a:p>
            <a:r>
              <a:rPr lang="en-US" dirty="0"/>
              <a:t>Deciles divide a set of observations into 10 equal parts</a:t>
            </a:r>
          </a:p>
          <a:p>
            <a:r>
              <a:rPr lang="en-US" dirty="0"/>
              <a:t>Percentiles divide a set of observations into 100 equal parts</a:t>
            </a:r>
          </a:p>
          <a:p>
            <a:endParaRPr lang="en-US" dirty="0"/>
          </a:p>
          <a:p>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2550" y="2200275"/>
            <a:ext cx="6438900"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r>
              <a:rPr lang="en-US"/>
              <a:t>4-</a:t>
            </a:r>
            <a:fld id="{F38DF745-7D3F-47F4-83A3-874385CFAA69}" type="slidenum">
              <a:rPr lang="en-US" smtClean="0"/>
              <a:pPr/>
              <a:t>138</a:t>
            </a:fld>
            <a:endParaRPr lang="en-US" dirty="0"/>
          </a:p>
        </p:txBody>
      </p:sp>
    </p:spTree>
    <p:extLst>
      <p:ext uri="{BB962C8B-B14F-4D97-AF65-F5344CB8AC3E}">
        <p14:creationId xmlns:p14="http://schemas.microsoft.com/office/powerpoint/2010/main" val="191920371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 of Position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7" name="Content Placeholder 6"/>
          <p:cNvSpPr>
            <a:spLocks noGrp="1"/>
          </p:cNvSpPr>
          <p:nvPr>
            <p:ph sz="quarter" idx="1"/>
          </p:nvPr>
        </p:nvSpPr>
        <p:spPr/>
        <p:txBody>
          <a:bodyPr/>
          <a:lstStyle/>
          <a:p>
            <a:r>
              <a:rPr lang="en-US" dirty="0"/>
              <a:t>Morgan Stanley is an investment company with offices located throughout the United States. Listed below are the commissions earned last month by a sample of 15 brokers.</a:t>
            </a:r>
          </a:p>
          <a:p>
            <a:endParaRPr lang="en-US" dirty="0"/>
          </a:p>
          <a:p>
            <a:endParaRPr lang="en-US" dirty="0"/>
          </a:p>
          <a:p>
            <a:endParaRPr lang="en-US" dirty="0"/>
          </a:p>
          <a:p>
            <a:r>
              <a:rPr lang="en-US" dirty="0"/>
              <a:t>First, sort the data from smallest to largest</a:t>
            </a:r>
          </a:p>
          <a:p>
            <a:pPr marL="0" indent="0">
              <a:buNone/>
            </a:pPr>
            <a:endParaRPr lang="en-US" dirty="0"/>
          </a:p>
        </p:txBody>
      </p:sp>
      <p:graphicFrame>
        <p:nvGraphicFramePr>
          <p:cNvPr id="6" name="Table 5"/>
          <p:cNvGraphicFramePr>
            <a:graphicFrameLocks noGrp="1"/>
          </p:cNvGraphicFramePr>
          <p:nvPr/>
        </p:nvGraphicFramePr>
        <p:xfrm>
          <a:off x="685794" y="3124200"/>
          <a:ext cx="7981727" cy="741680"/>
        </p:xfrm>
        <a:graphic>
          <a:graphicData uri="http://schemas.openxmlformats.org/drawingml/2006/table">
            <a:tbl>
              <a:tblPr firstRow="1" bandRow="1">
                <a:tableStyleId>{5C22544A-7EE6-4342-B048-85BDC9FD1C3A}</a:tableStyleId>
              </a:tblPr>
              <a:tblGrid>
                <a:gridCol w="938183">
                  <a:extLst>
                    <a:ext uri="{9D8B030D-6E8A-4147-A177-3AD203B41FA5}">
                      <a16:colId xmlns:a16="http://schemas.microsoft.com/office/drawing/2014/main" val="20000"/>
                    </a:ext>
                  </a:extLst>
                </a:gridCol>
                <a:gridCol w="880443">
                  <a:extLst>
                    <a:ext uri="{9D8B030D-6E8A-4147-A177-3AD203B41FA5}">
                      <a16:colId xmlns:a16="http://schemas.microsoft.com/office/drawing/2014/main" val="20001"/>
                    </a:ext>
                  </a:extLst>
                </a:gridCol>
                <a:gridCol w="880443">
                  <a:extLst>
                    <a:ext uri="{9D8B030D-6E8A-4147-A177-3AD203B41FA5}">
                      <a16:colId xmlns:a16="http://schemas.microsoft.com/office/drawing/2014/main" val="20002"/>
                    </a:ext>
                  </a:extLst>
                </a:gridCol>
                <a:gridCol w="880443">
                  <a:extLst>
                    <a:ext uri="{9D8B030D-6E8A-4147-A177-3AD203B41FA5}">
                      <a16:colId xmlns:a16="http://schemas.microsoft.com/office/drawing/2014/main" val="20003"/>
                    </a:ext>
                  </a:extLst>
                </a:gridCol>
                <a:gridCol w="880443">
                  <a:extLst>
                    <a:ext uri="{9D8B030D-6E8A-4147-A177-3AD203B41FA5}">
                      <a16:colId xmlns:a16="http://schemas.microsoft.com/office/drawing/2014/main" val="20004"/>
                    </a:ext>
                  </a:extLst>
                </a:gridCol>
                <a:gridCol w="880443">
                  <a:extLst>
                    <a:ext uri="{9D8B030D-6E8A-4147-A177-3AD203B41FA5}">
                      <a16:colId xmlns:a16="http://schemas.microsoft.com/office/drawing/2014/main" val="20005"/>
                    </a:ext>
                  </a:extLst>
                </a:gridCol>
                <a:gridCol w="880443">
                  <a:extLst>
                    <a:ext uri="{9D8B030D-6E8A-4147-A177-3AD203B41FA5}">
                      <a16:colId xmlns:a16="http://schemas.microsoft.com/office/drawing/2014/main" val="20006"/>
                    </a:ext>
                  </a:extLst>
                </a:gridCol>
                <a:gridCol w="880443">
                  <a:extLst>
                    <a:ext uri="{9D8B030D-6E8A-4147-A177-3AD203B41FA5}">
                      <a16:colId xmlns:a16="http://schemas.microsoft.com/office/drawing/2014/main" val="20007"/>
                    </a:ext>
                  </a:extLst>
                </a:gridCol>
                <a:gridCol w="880443">
                  <a:extLst>
                    <a:ext uri="{9D8B030D-6E8A-4147-A177-3AD203B41FA5}">
                      <a16:colId xmlns:a16="http://schemas.microsoft.com/office/drawing/2014/main" val="20008"/>
                    </a:ext>
                  </a:extLst>
                </a:gridCol>
              </a:tblGrid>
              <a:tr h="370840">
                <a:tc>
                  <a:txBody>
                    <a:bodyPr/>
                    <a:lstStyle/>
                    <a:p>
                      <a:pPr algn="r"/>
                      <a:r>
                        <a:rPr lang="en-US" b="0" dirty="0">
                          <a:solidFill>
                            <a:schemeClr val="tx1"/>
                          </a:solidFill>
                        </a:rPr>
                        <a:t>$2,038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$1,758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$1,721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$1,637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$2,097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$2,047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$2,205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$1,787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$2,287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0"/>
                  </a:ext>
                </a:extLst>
              </a:tr>
              <a:tr h="370840">
                <a:tc>
                  <a:txBody>
                    <a:bodyPr/>
                    <a:lstStyle/>
                    <a:p>
                      <a:pPr algn="r"/>
                      <a:r>
                        <a:rPr lang="en-US" b="0" dirty="0">
                          <a:solidFill>
                            <a:schemeClr val="tx1"/>
                          </a:solidFill>
                        </a:rPr>
                        <a:t>1,940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2,311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2,054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2,406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1,471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1,460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endParaRPr lang="en-US" b="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endParaRPr lang="en-US" b="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endParaRPr lang="en-US" b="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8" name="Table 7"/>
          <p:cNvGraphicFramePr>
            <a:graphicFrameLocks noGrp="1"/>
          </p:cNvGraphicFramePr>
          <p:nvPr/>
        </p:nvGraphicFramePr>
        <p:xfrm>
          <a:off x="838200" y="5029200"/>
          <a:ext cx="7981727" cy="741680"/>
        </p:xfrm>
        <a:graphic>
          <a:graphicData uri="http://schemas.openxmlformats.org/drawingml/2006/table">
            <a:tbl>
              <a:tblPr firstRow="1" bandRow="1">
                <a:tableStyleId>{5C22544A-7EE6-4342-B048-85BDC9FD1C3A}</a:tableStyleId>
              </a:tblPr>
              <a:tblGrid>
                <a:gridCol w="938183">
                  <a:extLst>
                    <a:ext uri="{9D8B030D-6E8A-4147-A177-3AD203B41FA5}">
                      <a16:colId xmlns:a16="http://schemas.microsoft.com/office/drawing/2014/main" val="20000"/>
                    </a:ext>
                  </a:extLst>
                </a:gridCol>
                <a:gridCol w="880443">
                  <a:extLst>
                    <a:ext uri="{9D8B030D-6E8A-4147-A177-3AD203B41FA5}">
                      <a16:colId xmlns:a16="http://schemas.microsoft.com/office/drawing/2014/main" val="20001"/>
                    </a:ext>
                  </a:extLst>
                </a:gridCol>
                <a:gridCol w="880443">
                  <a:extLst>
                    <a:ext uri="{9D8B030D-6E8A-4147-A177-3AD203B41FA5}">
                      <a16:colId xmlns:a16="http://schemas.microsoft.com/office/drawing/2014/main" val="20002"/>
                    </a:ext>
                  </a:extLst>
                </a:gridCol>
                <a:gridCol w="880443">
                  <a:extLst>
                    <a:ext uri="{9D8B030D-6E8A-4147-A177-3AD203B41FA5}">
                      <a16:colId xmlns:a16="http://schemas.microsoft.com/office/drawing/2014/main" val="20003"/>
                    </a:ext>
                  </a:extLst>
                </a:gridCol>
                <a:gridCol w="880443">
                  <a:extLst>
                    <a:ext uri="{9D8B030D-6E8A-4147-A177-3AD203B41FA5}">
                      <a16:colId xmlns:a16="http://schemas.microsoft.com/office/drawing/2014/main" val="20004"/>
                    </a:ext>
                  </a:extLst>
                </a:gridCol>
                <a:gridCol w="880443">
                  <a:extLst>
                    <a:ext uri="{9D8B030D-6E8A-4147-A177-3AD203B41FA5}">
                      <a16:colId xmlns:a16="http://schemas.microsoft.com/office/drawing/2014/main" val="20005"/>
                    </a:ext>
                  </a:extLst>
                </a:gridCol>
                <a:gridCol w="880443">
                  <a:extLst>
                    <a:ext uri="{9D8B030D-6E8A-4147-A177-3AD203B41FA5}">
                      <a16:colId xmlns:a16="http://schemas.microsoft.com/office/drawing/2014/main" val="20006"/>
                    </a:ext>
                  </a:extLst>
                </a:gridCol>
                <a:gridCol w="880443">
                  <a:extLst>
                    <a:ext uri="{9D8B030D-6E8A-4147-A177-3AD203B41FA5}">
                      <a16:colId xmlns:a16="http://schemas.microsoft.com/office/drawing/2014/main" val="20007"/>
                    </a:ext>
                  </a:extLst>
                </a:gridCol>
                <a:gridCol w="880443">
                  <a:extLst>
                    <a:ext uri="{9D8B030D-6E8A-4147-A177-3AD203B41FA5}">
                      <a16:colId xmlns:a16="http://schemas.microsoft.com/office/drawing/2014/main" val="20008"/>
                    </a:ext>
                  </a:extLst>
                </a:gridCol>
              </a:tblGrid>
              <a:tr h="370840">
                <a:tc>
                  <a:txBody>
                    <a:bodyPr/>
                    <a:lstStyle/>
                    <a:p>
                      <a:pPr algn="r"/>
                      <a:r>
                        <a:rPr lang="en-US" b="0" dirty="0">
                          <a:solidFill>
                            <a:schemeClr val="tx1"/>
                          </a:solidFill>
                        </a:rPr>
                        <a:t>$1,460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$1,471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$1,637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$1,721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$1,758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$1,787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$1,940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$2,038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endParaRPr lang="en-US"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0"/>
                  </a:ext>
                </a:extLst>
              </a:tr>
              <a:tr h="370840">
                <a:tc>
                  <a:txBody>
                    <a:bodyPr/>
                    <a:lstStyle/>
                    <a:p>
                      <a:pPr algn="r"/>
                      <a:r>
                        <a:rPr lang="en-US" b="0" dirty="0">
                          <a:solidFill>
                            <a:schemeClr val="tx1"/>
                          </a:solidFill>
                        </a:rPr>
                        <a:t>2,047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2,054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2,097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2,205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2,287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2,311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r>
                        <a:rPr lang="en-US" b="0" dirty="0">
                          <a:solidFill>
                            <a:schemeClr val="tx1"/>
                          </a:solidFill>
                        </a:rPr>
                        <a:t>2,406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endParaRPr lang="en-US" b="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r"/>
                      <a:endParaRPr lang="en-US" b="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sp>
        <p:nvSpPr>
          <p:cNvPr id="4" name="Slide Number Placeholder 3"/>
          <p:cNvSpPr>
            <a:spLocks noGrp="1"/>
          </p:cNvSpPr>
          <p:nvPr>
            <p:ph type="sldNum" sz="quarter" idx="12"/>
          </p:nvPr>
        </p:nvSpPr>
        <p:spPr/>
        <p:txBody>
          <a:bodyPr/>
          <a:lstStyle/>
          <a:p>
            <a:r>
              <a:rPr lang="en-US"/>
              <a:t>4-</a:t>
            </a:r>
            <a:fld id="{F38DF745-7D3F-47F4-83A3-874385CFAA69}" type="slidenum">
              <a:rPr lang="en-US" smtClean="0"/>
              <a:pPr/>
              <a:t>139</a:t>
            </a:fld>
            <a:endParaRPr lang="en-US" dirty="0"/>
          </a:p>
        </p:txBody>
      </p:sp>
    </p:spTree>
    <p:extLst>
      <p:ext uri="{BB962C8B-B14F-4D97-AF65-F5344CB8AC3E}">
        <p14:creationId xmlns:p14="http://schemas.microsoft.com/office/powerpoint/2010/main" val="229516522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Measures of Position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7" name="Content Placeholder 6"/>
          <p:cNvSpPr>
            <a:spLocks noGrp="1"/>
          </p:cNvSpPr>
          <p:nvPr>
            <p:ph sz="quarter" idx="1"/>
          </p:nvPr>
        </p:nvSpPr>
        <p:spPr/>
        <p:txBody>
          <a:bodyPr/>
          <a:lstStyle/>
          <a:p>
            <a:r>
              <a:rPr lang="en-US" dirty="0"/>
              <a:t>Next, find the median</a:t>
            </a:r>
          </a:p>
          <a:p>
            <a:r>
              <a:rPr lang="en-US" dirty="0"/>
              <a:t>L</a:t>
            </a:r>
            <a:r>
              <a:rPr lang="en-US" baseline="-25000" dirty="0"/>
              <a:t>50 </a:t>
            </a:r>
            <a:r>
              <a:rPr lang="en-US" dirty="0"/>
              <a:t>= (15+1)*50/100 = 8</a:t>
            </a:r>
          </a:p>
          <a:p>
            <a:r>
              <a:rPr lang="en-US" dirty="0"/>
              <a:t>So the median is $2,038, the value at position 8</a:t>
            </a:r>
          </a:p>
          <a:p>
            <a:endParaRPr lang="en-US" dirty="0"/>
          </a:p>
        </p:txBody>
      </p:sp>
      <p:graphicFrame>
        <p:nvGraphicFramePr>
          <p:cNvPr id="8" name="Table 7"/>
          <p:cNvGraphicFramePr>
            <a:graphicFrameLocks noGrp="1"/>
          </p:cNvGraphicFramePr>
          <p:nvPr/>
        </p:nvGraphicFramePr>
        <p:xfrm>
          <a:off x="838200" y="5029200"/>
          <a:ext cx="7981727" cy="741680"/>
        </p:xfrm>
        <a:graphic>
          <a:graphicData uri="http://schemas.openxmlformats.org/drawingml/2006/table">
            <a:tbl>
              <a:tblPr firstRow="1" bandRow="1">
                <a:tableStyleId>{5C22544A-7EE6-4342-B048-85BDC9FD1C3A}</a:tableStyleId>
              </a:tblPr>
              <a:tblGrid>
                <a:gridCol w="938183">
                  <a:extLst>
                    <a:ext uri="{9D8B030D-6E8A-4147-A177-3AD203B41FA5}">
                      <a16:colId xmlns:a16="http://schemas.microsoft.com/office/drawing/2014/main" val="20000"/>
                    </a:ext>
                  </a:extLst>
                </a:gridCol>
                <a:gridCol w="880443">
                  <a:extLst>
                    <a:ext uri="{9D8B030D-6E8A-4147-A177-3AD203B41FA5}">
                      <a16:colId xmlns:a16="http://schemas.microsoft.com/office/drawing/2014/main" val="20001"/>
                    </a:ext>
                  </a:extLst>
                </a:gridCol>
                <a:gridCol w="880443">
                  <a:extLst>
                    <a:ext uri="{9D8B030D-6E8A-4147-A177-3AD203B41FA5}">
                      <a16:colId xmlns:a16="http://schemas.microsoft.com/office/drawing/2014/main" val="20002"/>
                    </a:ext>
                  </a:extLst>
                </a:gridCol>
                <a:gridCol w="880443">
                  <a:extLst>
                    <a:ext uri="{9D8B030D-6E8A-4147-A177-3AD203B41FA5}">
                      <a16:colId xmlns:a16="http://schemas.microsoft.com/office/drawing/2014/main" val="20003"/>
                    </a:ext>
                  </a:extLst>
                </a:gridCol>
                <a:gridCol w="880443">
                  <a:extLst>
                    <a:ext uri="{9D8B030D-6E8A-4147-A177-3AD203B41FA5}">
                      <a16:colId xmlns:a16="http://schemas.microsoft.com/office/drawing/2014/main" val="20004"/>
                    </a:ext>
                  </a:extLst>
                </a:gridCol>
                <a:gridCol w="880443">
                  <a:extLst>
                    <a:ext uri="{9D8B030D-6E8A-4147-A177-3AD203B41FA5}">
                      <a16:colId xmlns:a16="http://schemas.microsoft.com/office/drawing/2014/main" val="20005"/>
                    </a:ext>
                  </a:extLst>
                </a:gridCol>
                <a:gridCol w="880443">
                  <a:extLst>
                    <a:ext uri="{9D8B030D-6E8A-4147-A177-3AD203B41FA5}">
                      <a16:colId xmlns:a16="http://schemas.microsoft.com/office/drawing/2014/main" val="20006"/>
                    </a:ext>
                  </a:extLst>
                </a:gridCol>
                <a:gridCol w="880443">
                  <a:extLst>
                    <a:ext uri="{9D8B030D-6E8A-4147-A177-3AD203B41FA5}">
                      <a16:colId xmlns:a16="http://schemas.microsoft.com/office/drawing/2014/main" val="20007"/>
                    </a:ext>
                  </a:extLst>
                </a:gridCol>
                <a:gridCol w="880443">
                  <a:extLst>
                    <a:ext uri="{9D8B030D-6E8A-4147-A177-3AD203B41FA5}">
                      <a16:colId xmlns:a16="http://schemas.microsoft.com/office/drawing/2014/main" val="20008"/>
                    </a:ext>
                  </a:extLst>
                </a:gridCol>
              </a:tblGrid>
              <a:tr h="370840">
                <a:tc>
                  <a:txBody>
                    <a:bodyPr/>
                    <a:lstStyle/>
                    <a:p>
                      <a:pPr algn="r"/>
                      <a:r>
                        <a:rPr lang="en-US" b="0" dirty="0">
                          <a:solidFill>
                            <a:schemeClr val="tx1"/>
                          </a:solidFill>
                        </a:rPr>
                        <a:t>$1,460</a:t>
                      </a:r>
                    </a:p>
                  </a:txBody>
                  <a:tcPr>
                    <a:noFill/>
                  </a:tcPr>
                </a:tc>
                <a:tc>
                  <a:txBody>
                    <a:bodyPr/>
                    <a:lstStyle/>
                    <a:p>
                      <a:pPr algn="r"/>
                      <a:r>
                        <a:rPr lang="en-US" b="0" dirty="0">
                          <a:solidFill>
                            <a:schemeClr val="tx1"/>
                          </a:solidFill>
                        </a:rPr>
                        <a:t>$1,471</a:t>
                      </a:r>
                    </a:p>
                  </a:txBody>
                  <a:tcPr>
                    <a:noFill/>
                  </a:tcPr>
                </a:tc>
                <a:tc>
                  <a:txBody>
                    <a:bodyPr/>
                    <a:lstStyle/>
                    <a:p>
                      <a:pPr algn="r"/>
                      <a:r>
                        <a:rPr lang="en-US" b="0" dirty="0">
                          <a:solidFill>
                            <a:schemeClr val="tx1"/>
                          </a:solidFill>
                        </a:rPr>
                        <a:t>$1,637</a:t>
                      </a:r>
                    </a:p>
                  </a:txBody>
                  <a:tcPr>
                    <a:noFill/>
                  </a:tcPr>
                </a:tc>
                <a:tc>
                  <a:txBody>
                    <a:bodyPr/>
                    <a:lstStyle/>
                    <a:p>
                      <a:pPr algn="r"/>
                      <a:r>
                        <a:rPr lang="en-US" b="0" dirty="0">
                          <a:solidFill>
                            <a:schemeClr val="tx1"/>
                          </a:solidFill>
                        </a:rPr>
                        <a:t>$1,721</a:t>
                      </a:r>
                    </a:p>
                  </a:txBody>
                  <a:tcPr>
                    <a:noFill/>
                  </a:tcPr>
                </a:tc>
                <a:tc>
                  <a:txBody>
                    <a:bodyPr/>
                    <a:lstStyle/>
                    <a:p>
                      <a:pPr algn="r"/>
                      <a:r>
                        <a:rPr lang="en-US" b="0" dirty="0">
                          <a:solidFill>
                            <a:schemeClr val="tx1"/>
                          </a:solidFill>
                        </a:rPr>
                        <a:t>$1,758</a:t>
                      </a:r>
                    </a:p>
                  </a:txBody>
                  <a:tcPr>
                    <a:noFill/>
                  </a:tcPr>
                </a:tc>
                <a:tc>
                  <a:txBody>
                    <a:bodyPr/>
                    <a:lstStyle/>
                    <a:p>
                      <a:pPr algn="r"/>
                      <a:r>
                        <a:rPr lang="en-US" b="0" dirty="0">
                          <a:solidFill>
                            <a:schemeClr val="tx1"/>
                          </a:solidFill>
                        </a:rPr>
                        <a:t>$1,787</a:t>
                      </a:r>
                    </a:p>
                  </a:txBody>
                  <a:tcPr>
                    <a:noFill/>
                  </a:tcPr>
                </a:tc>
                <a:tc>
                  <a:txBody>
                    <a:bodyPr/>
                    <a:lstStyle/>
                    <a:p>
                      <a:pPr algn="r"/>
                      <a:r>
                        <a:rPr lang="en-US" b="0" dirty="0">
                          <a:solidFill>
                            <a:schemeClr val="tx1"/>
                          </a:solidFill>
                        </a:rPr>
                        <a:t>$1,940</a:t>
                      </a:r>
                    </a:p>
                  </a:txBody>
                  <a:tcPr>
                    <a:noFill/>
                  </a:tcPr>
                </a:tc>
                <a:tc>
                  <a:txBody>
                    <a:bodyPr/>
                    <a:lstStyle/>
                    <a:p>
                      <a:pPr algn="r"/>
                      <a:r>
                        <a:rPr lang="en-US" b="0" dirty="0">
                          <a:solidFill>
                            <a:schemeClr val="tx1"/>
                          </a:solidFill>
                        </a:rPr>
                        <a:t>$2,038</a:t>
                      </a:r>
                    </a:p>
                  </a:txBody>
                  <a:tcPr>
                    <a:noFill/>
                  </a:tcPr>
                </a:tc>
                <a:tc>
                  <a:txBody>
                    <a:bodyPr/>
                    <a:lstStyle/>
                    <a:p>
                      <a:pPr algn="r"/>
                      <a:endParaRPr lang="en-US" b="0" dirty="0">
                        <a:solidFill>
                          <a:schemeClr val="tx1"/>
                        </a:solidFill>
                      </a:endParaRPr>
                    </a:p>
                  </a:txBody>
                  <a:tcPr>
                    <a:noFill/>
                  </a:tcPr>
                </a:tc>
                <a:extLst>
                  <a:ext uri="{0D108BD9-81ED-4DB2-BD59-A6C34878D82A}">
                    <a16:rowId xmlns:a16="http://schemas.microsoft.com/office/drawing/2014/main" val="10000"/>
                  </a:ext>
                </a:extLst>
              </a:tr>
              <a:tr h="370840">
                <a:tc>
                  <a:txBody>
                    <a:bodyPr/>
                    <a:lstStyle/>
                    <a:p>
                      <a:pPr algn="r"/>
                      <a:r>
                        <a:rPr lang="en-US" b="0" dirty="0">
                          <a:solidFill>
                            <a:schemeClr val="tx1"/>
                          </a:solidFill>
                        </a:rPr>
                        <a:t>2,047</a:t>
                      </a:r>
                    </a:p>
                  </a:txBody>
                  <a:tcPr>
                    <a:noFill/>
                  </a:tcPr>
                </a:tc>
                <a:tc>
                  <a:txBody>
                    <a:bodyPr/>
                    <a:lstStyle/>
                    <a:p>
                      <a:pPr algn="r"/>
                      <a:r>
                        <a:rPr lang="en-US" b="0" dirty="0">
                          <a:solidFill>
                            <a:schemeClr val="tx1"/>
                          </a:solidFill>
                        </a:rPr>
                        <a:t>2,054</a:t>
                      </a:r>
                    </a:p>
                  </a:txBody>
                  <a:tcPr>
                    <a:noFill/>
                  </a:tcPr>
                </a:tc>
                <a:tc>
                  <a:txBody>
                    <a:bodyPr/>
                    <a:lstStyle/>
                    <a:p>
                      <a:pPr algn="r"/>
                      <a:r>
                        <a:rPr lang="en-US" b="0" dirty="0">
                          <a:solidFill>
                            <a:schemeClr val="tx1"/>
                          </a:solidFill>
                        </a:rPr>
                        <a:t>2,097</a:t>
                      </a:r>
                    </a:p>
                  </a:txBody>
                  <a:tcPr>
                    <a:noFill/>
                  </a:tcPr>
                </a:tc>
                <a:tc>
                  <a:txBody>
                    <a:bodyPr/>
                    <a:lstStyle/>
                    <a:p>
                      <a:pPr algn="r"/>
                      <a:r>
                        <a:rPr lang="en-US" b="0" dirty="0">
                          <a:solidFill>
                            <a:schemeClr val="tx1"/>
                          </a:solidFill>
                        </a:rPr>
                        <a:t>2,205</a:t>
                      </a:r>
                    </a:p>
                  </a:txBody>
                  <a:tcPr>
                    <a:noFill/>
                  </a:tcPr>
                </a:tc>
                <a:tc>
                  <a:txBody>
                    <a:bodyPr/>
                    <a:lstStyle/>
                    <a:p>
                      <a:pPr algn="r"/>
                      <a:r>
                        <a:rPr lang="en-US" b="0" dirty="0">
                          <a:solidFill>
                            <a:schemeClr val="tx1"/>
                          </a:solidFill>
                        </a:rPr>
                        <a:t>2,287</a:t>
                      </a:r>
                    </a:p>
                  </a:txBody>
                  <a:tcPr>
                    <a:noFill/>
                  </a:tcPr>
                </a:tc>
                <a:tc>
                  <a:txBody>
                    <a:bodyPr/>
                    <a:lstStyle/>
                    <a:p>
                      <a:pPr algn="r"/>
                      <a:r>
                        <a:rPr lang="en-US" b="0" dirty="0">
                          <a:solidFill>
                            <a:schemeClr val="tx1"/>
                          </a:solidFill>
                        </a:rPr>
                        <a:t>2,311</a:t>
                      </a:r>
                    </a:p>
                  </a:txBody>
                  <a:tcPr>
                    <a:noFill/>
                  </a:tcPr>
                </a:tc>
                <a:tc>
                  <a:txBody>
                    <a:bodyPr/>
                    <a:lstStyle/>
                    <a:p>
                      <a:pPr algn="r"/>
                      <a:r>
                        <a:rPr lang="en-US" b="0" dirty="0">
                          <a:solidFill>
                            <a:schemeClr val="tx1"/>
                          </a:solidFill>
                        </a:rPr>
                        <a:t>2,406</a:t>
                      </a:r>
                    </a:p>
                  </a:txBody>
                  <a:tcPr>
                    <a:noFill/>
                  </a:tcPr>
                </a:tc>
                <a:tc>
                  <a:txBody>
                    <a:bodyPr/>
                    <a:lstStyle/>
                    <a:p>
                      <a:pPr algn="r"/>
                      <a:endParaRPr lang="en-US" b="0" dirty="0">
                        <a:solidFill>
                          <a:schemeClr val="tx1"/>
                        </a:solidFill>
                      </a:endParaRPr>
                    </a:p>
                  </a:txBody>
                  <a:tcPr>
                    <a:noFill/>
                  </a:tcPr>
                </a:tc>
                <a:tc>
                  <a:txBody>
                    <a:bodyPr/>
                    <a:lstStyle/>
                    <a:p>
                      <a:pPr algn="r"/>
                      <a:endParaRPr lang="en-US" b="0" dirty="0">
                        <a:solidFill>
                          <a:schemeClr val="tx1"/>
                        </a:solidFill>
                      </a:endParaRPr>
                    </a:p>
                  </a:txBody>
                  <a:tcPr>
                    <a:noFill/>
                  </a:tcPr>
                </a:tc>
                <a:extLst>
                  <a:ext uri="{0D108BD9-81ED-4DB2-BD59-A6C34878D82A}">
                    <a16:rowId xmlns:a16="http://schemas.microsoft.com/office/drawing/2014/main" val="10001"/>
                  </a:ext>
                </a:extLst>
              </a:tr>
            </a:tbl>
          </a:graphicData>
        </a:graphic>
      </p:graphicFrame>
      <p:graphicFrame>
        <p:nvGraphicFramePr>
          <p:cNvPr id="4" name="Object 3"/>
          <p:cNvGraphicFramePr>
            <a:graphicFrameLocks noChangeAspect="1"/>
          </p:cNvGraphicFramePr>
          <p:nvPr/>
        </p:nvGraphicFramePr>
        <p:xfrm>
          <a:off x="1312863" y="3048000"/>
          <a:ext cx="6351587" cy="1273175"/>
        </p:xfrm>
        <a:graphic>
          <a:graphicData uri="http://schemas.openxmlformats.org/presentationml/2006/ole">
            <mc:AlternateContent xmlns:mc="http://schemas.openxmlformats.org/markup-compatibility/2006">
              <mc:Choice xmlns:v="urn:schemas-microsoft-com:vml" Requires="v">
                <p:oleObj spid="_x0000_s5122" name="Equation" r:id="rId4" imgW="5558760" imgH="1106280" progId="Equation.3">
                  <p:embed/>
                </p:oleObj>
              </mc:Choice>
              <mc:Fallback>
                <p:oleObj name="Equation" r:id="rId4" imgW="5558760" imgH="1106280" progId="Equation.3">
                  <p:embed/>
                  <p:pic>
                    <p:nvPicPr>
                      <p:cNvPr id="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2863" y="3048000"/>
                        <a:ext cx="6351587" cy="1273175"/>
                      </a:xfrm>
                      <a:prstGeom prst="rect">
                        <a:avLst/>
                      </a:prstGeom>
                      <a:solidFill>
                        <a:schemeClr val="accent2">
                          <a:lumMod val="20000"/>
                          <a:lumOff val="80000"/>
                        </a:schemeClr>
                      </a:solidFill>
                      <a:ln w="9525">
                        <a:solidFill>
                          <a:schemeClr val="tx1"/>
                        </a:solidFill>
                        <a:miter lim="800000"/>
                        <a:headEnd/>
                        <a:tailEnd/>
                      </a:ln>
                    </p:spPr>
                  </p:pic>
                </p:oleObj>
              </mc:Fallback>
            </mc:AlternateContent>
          </a:graphicData>
        </a:graphic>
      </p:graphicFrame>
      <p:sp>
        <p:nvSpPr>
          <p:cNvPr id="5" name="Slide Number Placeholder 4"/>
          <p:cNvSpPr>
            <a:spLocks noGrp="1"/>
          </p:cNvSpPr>
          <p:nvPr>
            <p:ph type="sldNum" sz="quarter" idx="12"/>
          </p:nvPr>
        </p:nvSpPr>
        <p:spPr/>
        <p:txBody>
          <a:bodyPr/>
          <a:lstStyle/>
          <a:p>
            <a:r>
              <a:rPr lang="en-US"/>
              <a:t>4-</a:t>
            </a:r>
            <a:fld id="{F38DF745-7D3F-47F4-83A3-874385CFAA69}" type="slidenum">
              <a:rPr lang="en-US" smtClean="0"/>
              <a:pPr/>
              <a:t>140</a:t>
            </a:fld>
            <a:endParaRPr lang="en-US" dirty="0"/>
          </a:p>
        </p:txBody>
      </p:sp>
    </p:spTree>
    <p:extLst>
      <p:ext uri="{BB962C8B-B14F-4D97-AF65-F5344CB8AC3E}">
        <p14:creationId xmlns:p14="http://schemas.microsoft.com/office/powerpoint/2010/main" val="423162572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Box Plots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 A box plot is a graphical display using quartiles</a:t>
            </a:r>
          </a:p>
          <a:p>
            <a:r>
              <a:rPr lang="en-US" dirty="0"/>
              <a:t>A box plot is based on five statistics: </a:t>
            </a:r>
          </a:p>
          <a:p>
            <a:pPr lvl="1"/>
            <a:r>
              <a:rPr lang="en-US" sz="2600" dirty="0"/>
              <a:t>Minimum value</a:t>
            </a:r>
          </a:p>
          <a:p>
            <a:pPr lvl="1"/>
            <a:r>
              <a:rPr lang="en-US" sz="2600" dirty="0"/>
              <a:t>1</a:t>
            </a:r>
            <a:r>
              <a:rPr lang="en-US" sz="2600" baseline="30000" dirty="0"/>
              <a:t>st</a:t>
            </a:r>
            <a:r>
              <a:rPr lang="en-US" sz="2600" dirty="0"/>
              <a:t> quartile</a:t>
            </a:r>
          </a:p>
          <a:p>
            <a:pPr lvl="1"/>
            <a:r>
              <a:rPr lang="en-US" sz="2600" dirty="0"/>
              <a:t>Median</a:t>
            </a:r>
          </a:p>
          <a:p>
            <a:pPr lvl="1"/>
            <a:r>
              <a:rPr lang="en-US" sz="2600" dirty="0"/>
              <a:t>3</a:t>
            </a:r>
            <a:r>
              <a:rPr lang="en-US" sz="2600" baseline="30000" dirty="0"/>
              <a:t>rd</a:t>
            </a:r>
            <a:r>
              <a:rPr lang="en-US" sz="2600" dirty="0"/>
              <a:t> quartile</a:t>
            </a:r>
          </a:p>
          <a:p>
            <a:pPr lvl="1"/>
            <a:r>
              <a:rPr lang="en-US" sz="2600" dirty="0"/>
              <a:t>Maximum value</a:t>
            </a:r>
          </a:p>
          <a:p>
            <a:r>
              <a:rPr lang="en-US" dirty="0"/>
              <a:t>The interquartile range is Q3 – Q1</a:t>
            </a:r>
          </a:p>
          <a:p>
            <a:r>
              <a:rPr lang="en-US" dirty="0"/>
              <a:t>Outliers are values that are inconsistent with the rest of the data and are identified with asterisks in box plots</a:t>
            </a:r>
          </a:p>
        </p:txBody>
      </p:sp>
      <p:sp>
        <p:nvSpPr>
          <p:cNvPr id="5" name="Slide Number Placeholder 4"/>
          <p:cNvSpPr>
            <a:spLocks noGrp="1"/>
          </p:cNvSpPr>
          <p:nvPr>
            <p:ph type="sldNum" sz="quarter" idx="12"/>
          </p:nvPr>
        </p:nvSpPr>
        <p:spPr/>
        <p:txBody>
          <a:bodyPr/>
          <a:lstStyle/>
          <a:p>
            <a:r>
              <a:rPr lang="en-US"/>
              <a:t>4-</a:t>
            </a:r>
            <a:fld id="{F38DF745-7D3F-47F4-83A3-874385CFAA69}" type="slidenum">
              <a:rPr lang="en-US" smtClean="0"/>
              <a:pPr/>
              <a:t>141</a:t>
            </a:fld>
            <a:endParaRPr lang="en-US" dirty="0"/>
          </a:p>
        </p:txBody>
      </p:sp>
    </p:spTree>
    <p:extLst>
      <p:ext uri="{BB962C8B-B14F-4D97-AF65-F5344CB8AC3E}">
        <p14:creationId xmlns:p14="http://schemas.microsoft.com/office/powerpoint/2010/main" val="277866077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Box Plot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 Alexander’s Pizza offers free delivery of its pizza within 15 miles. How long does a typical delivery take? Within what range will most deliveries be completed?</a:t>
            </a:r>
          </a:p>
          <a:p>
            <a:r>
              <a:rPr lang="en-US" dirty="0"/>
              <a:t>Using a sample of 20 deliveries, Alexander determined the following:</a:t>
            </a:r>
          </a:p>
          <a:p>
            <a:pPr lvl="1"/>
            <a:r>
              <a:rPr lang="en-US" sz="2600" dirty="0"/>
              <a:t>Minimum value = 13 minutes</a:t>
            </a:r>
          </a:p>
          <a:p>
            <a:pPr lvl="1"/>
            <a:r>
              <a:rPr lang="en-US" sz="2600" dirty="0"/>
              <a:t>Q1 = 15 minutes</a:t>
            </a:r>
          </a:p>
          <a:p>
            <a:pPr lvl="1"/>
            <a:r>
              <a:rPr lang="en-US" sz="2600" dirty="0"/>
              <a:t>Median = 18 minutes</a:t>
            </a:r>
          </a:p>
          <a:p>
            <a:pPr lvl="1"/>
            <a:r>
              <a:rPr lang="en-US" sz="2600" dirty="0"/>
              <a:t>Q3 = 22 minutes</a:t>
            </a:r>
          </a:p>
          <a:p>
            <a:pPr lvl="1"/>
            <a:r>
              <a:rPr lang="en-US" sz="2600" dirty="0"/>
              <a:t>Maximum value = 30 minutes</a:t>
            </a:r>
          </a:p>
          <a:p>
            <a:r>
              <a:rPr lang="en-US" dirty="0"/>
              <a:t>Develop a box plot for delivery times</a:t>
            </a:r>
          </a:p>
        </p:txBody>
      </p:sp>
      <p:sp>
        <p:nvSpPr>
          <p:cNvPr id="5" name="Slide Number Placeholder 4"/>
          <p:cNvSpPr>
            <a:spLocks noGrp="1"/>
          </p:cNvSpPr>
          <p:nvPr>
            <p:ph type="sldNum" sz="quarter" idx="12"/>
          </p:nvPr>
        </p:nvSpPr>
        <p:spPr/>
        <p:txBody>
          <a:bodyPr/>
          <a:lstStyle/>
          <a:p>
            <a:r>
              <a:rPr lang="en-US"/>
              <a:t>4-</a:t>
            </a:r>
            <a:fld id="{F38DF745-7D3F-47F4-83A3-874385CFAA69}" type="slidenum">
              <a:rPr lang="en-US" smtClean="0"/>
              <a:pPr/>
              <a:t>142</a:t>
            </a:fld>
            <a:endParaRPr lang="en-US" dirty="0"/>
          </a:p>
        </p:txBody>
      </p:sp>
    </p:spTree>
    <p:extLst>
      <p:ext uri="{BB962C8B-B14F-4D97-AF65-F5344CB8AC3E}">
        <p14:creationId xmlns:p14="http://schemas.microsoft.com/office/powerpoint/2010/main" val="75867743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Box Plot Example Continued</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Begin by drawing a number line using an appropriate scale</a:t>
            </a:r>
          </a:p>
          <a:p>
            <a:r>
              <a:rPr lang="en-US" dirty="0"/>
              <a:t>Next, draw a box that begins at Q1 (15 minutes) and ends at Q3 (22 minutes)</a:t>
            </a:r>
          </a:p>
          <a:p>
            <a:r>
              <a:rPr lang="en-US" dirty="0"/>
              <a:t>Draw a vertical line at the median (18 minutes)</a:t>
            </a:r>
          </a:p>
          <a:p>
            <a:r>
              <a:rPr lang="en-US" dirty="0"/>
              <a:t>Extend a horizontal line out from Q3 to the maximum value (30 minutes) and out from Q1 to the minimum value (13 minutes)</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351818"/>
            <a:ext cx="5757771" cy="1972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r>
              <a:rPr lang="en-US"/>
              <a:t>4-</a:t>
            </a:r>
            <a:fld id="{F38DF745-7D3F-47F4-83A3-874385CFAA69}" type="slidenum">
              <a:rPr lang="en-US" smtClean="0"/>
              <a:pPr/>
              <a:t>143</a:t>
            </a:fld>
            <a:endParaRPr lang="en-US" dirty="0"/>
          </a:p>
        </p:txBody>
      </p:sp>
    </p:spTree>
    <p:extLst>
      <p:ext uri="{BB962C8B-B14F-4D97-AF65-F5344CB8AC3E}">
        <p14:creationId xmlns:p14="http://schemas.microsoft.com/office/powerpoint/2010/main" val="15334456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228ADC0-5AD4-43C1-9916-E3A79730FDC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6ECC8864-D0A3-4CD2-BA54-42247C0015FA}"/>
              </a:ext>
            </a:extLst>
          </p:cNvPr>
          <p:cNvSpPr>
            <a:spLocks noGrp="1"/>
          </p:cNvSpPr>
          <p:nvPr>
            <p:ph type="sldNum" sz="quarter" idx="12"/>
          </p:nvPr>
        </p:nvSpPr>
        <p:spPr/>
        <p:txBody>
          <a:bodyPr/>
          <a:lstStyle/>
          <a:p>
            <a:r>
              <a:rPr lang="en-US"/>
              <a:t>4-</a:t>
            </a:r>
            <a:fld id="{A68F1C3D-7991-4430-8FD2-6BE0AA8A1311}" type="slidenum">
              <a:rPr lang="en-US" smtClean="0"/>
              <a:pPr/>
              <a:t>144</a:t>
            </a:fld>
            <a:endParaRPr lang="en-US" dirty="0"/>
          </a:p>
        </p:txBody>
      </p:sp>
      <p:sp>
        <p:nvSpPr>
          <p:cNvPr id="4" name="Rectangle 1">
            <a:extLst>
              <a:ext uri="{FF2B5EF4-FFF2-40B4-BE49-F238E27FC236}">
                <a16:creationId xmlns:a16="http://schemas.microsoft.com/office/drawing/2014/main" id="{D1719D0E-ED4B-4A2C-95D6-BE8F2C7FCDE6}"/>
              </a:ext>
            </a:extLst>
          </p:cNvPr>
          <p:cNvSpPr>
            <a:spLocks noChangeArrowheads="1"/>
          </p:cNvSpPr>
          <p:nvPr/>
        </p:nvSpPr>
        <p:spPr bwMode="auto">
          <a:xfrm>
            <a:off x="178370" y="381000"/>
            <a:ext cx="108594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0000"/>
                </a:solidFill>
                <a:effectLst/>
                <a:latin typeface="latoregular"/>
              </a:rPr>
              <a:t>The normal curve and the area under the curve between σ units.</a:t>
            </a:r>
            <a:r>
              <a:rPr kumimoji="0" lang="en-US" altLang="en-US" sz="2400" b="0" i="0" u="none" strike="noStrike" cap="none" normalizeH="0" baseline="0" dirty="0">
                <a:ln>
                  <a:noFill/>
                </a:ln>
                <a:solidFill>
                  <a:schemeClr val="tx1"/>
                </a:solidFill>
                <a:effectLst/>
                <a:latin typeface="Arial" panose="020B0604020202020204" pitchFamily="34" charset="0"/>
              </a:rPr>
              <a:t>  </a:t>
            </a:r>
            <a:br>
              <a:rPr kumimoji="0" lang="en-US" altLang="en-US" sz="2400" b="0" i="0" u="none" strike="noStrike" cap="none" normalizeH="0" baseline="0" dirty="0">
                <a:ln>
                  <a:noFill/>
                </a:ln>
                <a:solidFill>
                  <a:schemeClr val="tx1"/>
                </a:solidFill>
                <a:effectLst/>
                <a:latin typeface="Arial" panose="020B0604020202020204" pitchFamily="34" charset="0"/>
              </a:rPr>
            </a:b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pic>
        <p:nvPicPr>
          <p:cNvPr id="4098" name="Picture 2" descr="figure">
            <a:extLst>
              <a:ext uri="{FF2B5EF4-FFF2-40B4-BE49-F238E27FC236}">
                <a16:creationId xmlns:a16="http://schemas.microsoft.com/office/drawing/2014/main" id="{C0784D4D-C6C3-4910-9581-A55DE6AE8B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57" y="2415886"/>
            <a:ext cx="864228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58832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228ADC0-5AD4-43C1-9916-E3A79730FDC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6ECC8864-D0A3-4CD2-BA54-42247C0015FA}"/>
              </a:ext>
            </a:extLst>
          </p:cNvPr>
          <p:cNvSpPr>
            <a:spLocks noGrp="1"/>
          </p:cNvSpPr>
          <p:nvPr>
            <p:ph type="sldNum" sz="quarter" idx="12"/>
          </p:nvPr>
        </p:nvSpPr>
        <p:spPr/>
        <p:txBody>
          <a:bodyPr/>
          <a:lstStyle/>
          <a:p>
            <a:r>
              <a:rPr lang="en-US"/>
              <a:t>4-</a:t>
            </a:r>
            <a:fld id="{A68F1C3D-7991-4430-8FD2-6BE0AA8A1311}" type="slidenum">
              <a:rPr lang="en-US" smtClean="0"/>
              <a:pPr/>
              <a:t>145</a:t>
            </a:fld>
            <a:endParaRPr lang="en-US" dirty="0"/>
          </a:p>
        </p:txBody>
      </p:sp>
      <p:sp>
        <p:nvSpPr>
          <p:cNvPr id="4" name="Rectangle 1">
            <a:extLst>
              <a:ext uri="{FF2B5EF4-FFF2-40B4-BE49-F238E27FC236}">
                <a16:creationId xmlns:a16="http://schemas.microsoft.com/office/drawing/2014/main" id="{D1719D0E-ED4B-4A2C-95D6-BE8F2C7FCDE6}"/>
              </a:ext>
            </a:extLst>
          </p:cNvPr>
          <p:cNvSpPr>
            <a:spLocks noChangeArrowheads="1"/>
          </p:cNvSpPr>
          <p:nvPr/>
        </p:nvSpPr>
        <p:spPr bwMode="auto">
          <a:xfrm>
            <a:off x="152400" y="920619"/>
            <a:ext cx="85090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2000" b="0" i="0" u="none" strike="noStrike" cap="none" normalizeH="0" baseline="0" dirty="0">
                <a:ln>
                  <a:noFill/>
                </a:ln>
                <a:solidFill>
                  <a:srgbClr val="000000"/>
                </a:solidFill>
                <a:effectLst/>
                <a:latin typeface="latoregular"/>
              </a:rPr>
              <a:t>For example, 0.3413 of the curve falls between the mean and one</a:t>
            </a:r>
          </a:p>
          <a:p>
            <a:pPr marR="0" lvl="0" algn="l" defTabSz="914400" rtl="0" eaLnBrk="0" fontAlgn="base" latinLnBrk="0" hangingPunct="0">
              <a:lnSpc>
                <a:spcPct val="100000"/>
              </a:lnSpc>
              <a:spcBef>
                <a:spcPct val="0"/>
              </a:spcBef>
              <a:spcAft>
                <a:spcPct val="0"/>
              </a:spcAft>
              <a:buClrTx/>
              <a:buSzTx/>
              <a:tabLst/>
            </a:pPr>
            <a:r>
              <a:rPr lang="en-US" altLang="en-US" sz="2000" dirty="0">
                <a:solidFill>
                  <a:srgbClr val="000000"/>
                </a:solidFill>
                <a:latin typeface="latoregular"/>
              </a:rPr>
              <a:t>     </a:t>
            </a:r>
            <a:r>
              <a:rPr kumimoji="0" lang="en-US" altLang="en-US" sz="2000" b="0" i="0" u="none" strike="noStrike" cap="none" normalizeH="0" baseline="0" dirty="0">
                <a:ln>
                  <a:noFill/>
                </a:ln>
                <a:solidFill>
                  <a:srgbClr val="000000"/>
                </a:solidFill>
                <a:effectLst/>
                <a:latin typeface="latoregular"/>
              </a:rPr>
              <a:t>standard deviation above the mean, which means that about 34   </a:t>
            </a:r>
          </a:p>
          <a:p>
            <a:pPr marR="0" lvl="0" algn="l" defTabSz="914400" rtl="0" eaLnBrk="0" fontAlgn="base" latinLnBrk="0" hangingPunct="0">
              <a:lnSpc>
                <a:spcPct val="100000"/>
              </a:lnSpc>
              <a:spcBef>
                <a:spcPct val="0"/>
              </a:spcBef>
              <a:spcAft>
                <a:spcPct val="0"/>
              </a:spcAft>
              <a:buClrTx/>
              <a:buSzTx/>
              <a:tabLst/>
            </a:pPr>
            <a:r>
              <a:rPr lang="en-US" altLang="en-US" sz="2000" dirty="0">
                <a:solidFill>
                  <a:srgbClr val="000000"/>
                </a:solidFill>
                <a:latin typeface="latoregular"/>
              </a:rPr>
              <a:t>     </a:t>
            </a:r>
            <a:r>
              <a:rPr kumimoji="0" lang="en-US" altLang="en-US" sz="2000" b="0" i="0" u="none" strike="noStrike" cap="none" normalizeH="0" baseline="0" dirty="0">
                <a:ln>
                  <a:noFill/>
                </a:ln>
                <a:solidFill>
                  <a:srgbClr val="000000"/>
                </a:solidFill>
                <a:effectLst/>
                <a:latin typeface="latoregular"/>
              </a:rPr>
              <a:t>percent of all the values of a normally distributed variable are</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2000" b="0" i="0" u="none" strike="noStrike" cap="none" normalizeH="0" baseline="0" dirty="0">
                <a:ln>
                  <a:noFill/>
                </a:ln>
                <a:solidFill>
                  <a:srgbClr val="000000"/>
                </a:solidFill>
                <a:effectLst/>
                <a:latin typeface="latoregular"/>
              </a:rPr>
              <a:t> between the mean and one standard deviation above it.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2000" b="0" i="0" u="none" strike="noStrike" cap="none" normalizeH="0" baseline="0" dirty="0">
                <a:ln>
                  <a:noFill/>
                </a:ln>
                <a:solidFill>
                  <a:srgbClr val="000000"/>
                </a:solidFill>
                <a:effectLst/>
                <a:latin typeface="latoregular"/>
              </a:rPr>
              <a:t>It also means that there is a 0.3413 chance that a value drawn at random from the distribution will lie between these two points.</a:t>
            </a:r>
            <a:endParaRPr kumimoji="0" lang="en-US" altLang="en-US" sz="2000" b="0" i="0" u="none" strike="noStrike" cap="none" normalizeH="0" baseline="0" dirty="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2000" b="0" i="0" u="none" strike="noStrike" cap="none" normalizeH="0" baseline="0" dirty="0">
                <a:ln>
                  <a:noFill/>
                </a:ln>
                <a:solidFill>
                  <a:srgbClr val="000000"/>
                </a:solidFill>
                <a:effectLst/>
                <a:latin typeface="latoregular"/>
              </a:rPr>
              <a:t>Sections of the curve above and below the mean may be added together to find the probability of obtaining a value within (plus or minus) a given number of standard deviations of the mean.</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2000" b="0" i="0" u="none" strike="noStrike" cap="none" normalizeH="0" baseline="0" dirty="0">
                <a:ln>
                  <a:noFill/>
                </a:ln>
                <a:solidFill>
                  <a:srgbClr val="000000"/>
                </a:solidFill>
                <a:effectLst/>
                <a:latin typeface="latoregular"/>
              </a:rPr>
              <a:t>For example, the amount of curve area between one standard deviation above the mean and one standard deviation below is 0.3413 + 0.3413 = 0.6826, which means that approximately 68.26 percent of the values lie in that range. </a:t>
            </a: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US" altLang="en-US" sz="2000" b="0" i="0" u="none" strike="noStrike" cap="none" normalizeH="0" baseline="0" dirty="0">
                <a:ln>
                  <a:noFill/>
                </a:ln>
                <a:solidFill>
                  <a:srgbClr val="000000"/>
                </a:solidFill>
                <a:effectLst/>
                <a:latin typeface="latoregular"/>
              </a:rPr>
              <a:t>Similarly, about 95 percent of the values lie within two standard deviations of the mean, and 99.7 percent of the values lie within three standard deviations.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8159241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B1BC95D-02EE-4F63-89C1-FD3915355B0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0C51BDD2-F582-4FB0-82B7-87D827B9492E}"/>
              </a:ext>
            </a:extLst>
          </p:cNvPr>
          <p:cNvSpPr>
            <a:spLocks noGrp="1"/>
          </p:cNvSpPr>
          <p:nvPr>
            <p:ph type="sldNum" sz="quarter" idx="12"/>
          </p:nvPr>
        </p:nvSpPr>
        <p:spPr/>
        <p:txBody>
          <a:bodyPr/>
          <a:lstStyle/>
          <a:p>
            <a:r>
              <a:rPr lang="en-US"/>
              <a:t>4-</a:t>
            </a:r>
            <a:fld id="{A68F1C3D-7991-4430-8FD2-6BE0AA8A1311}" type="slidenum">
              <a:rPr lang="en-US" smtClean="0"/>
              <a:pPr/>
              <a:t>146</a:t>
            </a:fld>
            <a:endParaRPr lang="en-US" dirty="0"/>
          </a:p>
        </p:txBody>
      </p:sp>
      <p:pic>
        <p:nvPicPr>
          <p:cNvPr id="5" name="Picture 4">
            <a:extLst>
              <a:ext uri="{FF2B5EF4-FFF2-40B4-BE49-F238E27FC236}">
                <a16:creationId xmlns:a16="http://schemas.microsoft.com/office/drawing/2014/main" id="{A4EC236B-E1EE-4312-A083-D8FF33907CE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6200" y="228600"/>
            <a:ext cx="8915400" cy="6493510"/>
          </a:xfrm>
          <a:prstGeom prst="rect">
            <a:avLst/>
          </a:prstGeom>
          <a:noFill/>
          <a:ln>
            <a:noFill/>
          </a:ln>
        </p:spPr>
      </p:pic>
    </p:spTree>
    <p:extLst>
      <p:ext uri="{BB962C8B-B14F-4D97-AF65-F5344CB8AC3E}">
        <p14:creationId xmlns:p14="http://schemas.microsoft.com/office/powerpoint/2010/main" val="265646545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40C2DB3-D142-4DE8-B54C-02C57861993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C023F8B2-A7E2-456D-9E6E-45AC99BDC6D5}"/>
              </a:ext>
            </a:extLst>
          </p:cNvPr>
          <p:cNvSpPr>
            <a:spLocks noGrp="1"/>
          </p:cNvSpPr>
          <p:nvPr>
            <p:ph type="sldNum" sz="quarter" idx="12"/>
          </p:nvPr>
        </p:nvSpPr>
        <p:spPr/>
        <p:txBody>
          <a:bodyPr/>
          <a:lstStyle/>
          <a:p>
            <a:r>
              <a:rPr lang="en-US"/>
              <a:t>4-</a:t>
            </a:r>
            <a:fld id="{A68F1C3D-7991-4430-8FD2-6BE0AA8A1311}" type="slidenum">
              <a:rPr lang="en-US" smtClean="0"/>
              <a:pPr/>
              <a:t>147</a:t>
            </a:fld>
            <a:endParaRPr lang="en-US" dirty="0"/>
          </a:p>
        </p:txBody>
      </p:sp>
      <p:pic>
        <p:nvPicPr>
          <p:cNvPr id="4" name="Picture 3">
            <a:extLst>
              <a:ext uri="{FF2B5EF4-FFF2-40B4-BE49-F238E27FC236}">
                <a16:creationId xmlns:a16="http://schemas.microsoft.com/office/drawing/2014/main" id="{5686FBA4-57B4-4E88-A4B1-012C5A4E287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81000" y="685800"/>
            <a:ext cx="8458200" cy="5486400"/>
          </a:xfrm>
          <a:prstGeom prst="rect">
            <a:avLst/>
          </a:prstGeom>
          <a:noFill/>
          <a:ln>
            <a:noFill/>
          </a:ln>
        </p:spPr>
      </p:pic>
    </p:spTree>
    <p:extLst>
      <p:ext uri="{BB962C8B-B14F-4D97-AF65-F5344CB8AC3E}">
        <p14:creationId xmlns:p14="http://schemas.microsoft.com/office/powerpoint/2010/main" val="52439350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Skewness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The coefficient of skewness is a measure of the symmetry of a distribution</a:t>
            </a:r>
          </a:p>
          <a:p>
            <a:r>
              <a:rPr lang="en-US" dirty="0"/>
              <a:t>Two formulas for coefficient of skewness</a:t>
            </a:r>
          </a:p>
          <a:p>
            <a:pPr marL="0" indent="0">
              <a:buNone/>
            </a:pPr>
            <a:endParaRPr lang="en-US" dirty="0"/>
          </a:p>
          <a:p>
            <a:pPr marL="0" indent="0">
              <a:buNone/>
            </a:pPr>
            <a:endParaRPr lang="en-US" dirty="0"/>
          </a:p>
          <a:p>
            <a:pPr marL="0" indent="0">
              <a:buNone/>
            </a:pPr>
            <a:endParaRPr lang="en-US" dirty="0"/>
          </a:p>
          <a:p>
            <a:r>
              <a:rPr lang="en-US" dirty="0"/>
              <a:t>The coefficient of skewness can range from -3 to +3</a:t>
            </a:r>
          </a:p>
          <a:p>
            <a:r>
              <a:rPr lang="en-US" dirty="0"/>
              <a:t>A value near -3 indicates considerable negative skewness</a:t>
            </a:r>
          </a:p>
          <a:p>
            <a:r>
              <a:rPr lang="en-US" dirty="0"/>
              <a:t>A value of 1.63 indicates moderate positive skewness</a:t>
            </a:r>
          </a:p>
          <a:p>
            <a:r>
              <a:rPr lang="en-US" dirty="0"/>
              <a:t>A value of 0 means the distribution is symmetrical</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415" y="2819400"/>
            <a:ext cx="7489171" cy="8457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r>
              <a:rPr lang="en-US"/>
              <a:t>4-</a:t>
            </a:r>
            <a:fld id="{F38DF745-7D3F-47F4-83A3-874385CFAA69}" type="slidenum">
              <a:rPr lang="en-US" smtClean="0"/>
              <a:pPr/>
              <a:t>148</a:t>
            </a:fld>
            <a:endParaRPr lang="en-US" dirty="0"/>
          </a:p>
        </p:txBody>
      </p:sp>
    </p:spTree>
    <p:extLst>
      <p:ext uri="{BB962C8B-B14F-4D97-AF65-F5344CB8AC3E}">
        <p14:creationId xmlns:p14="http://schemas.microsoft.com/office/powerpoint/2010/main" val="158567906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Shapes of Data</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408" y="2133600"/>
            <a:ext cx="7891185" cy="3397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r>
              <a:rPr lang="en-US" dirty="0"/>
              <a:t>4-</a:t>
            </a:r>
            <a:fld id="{A68F1C3D-7991-4430-8FD2-6BE0AA8A1311}" type="slidenum">
              <a:rPr lang="en-US" smtClean="0"/>
              <a:t>149</a:t>
            </a:fld>
            <a:endParaRPr lang="en-US" dirty="0"/>
          </a:p>
        </p:txBody>
      </p:sp>
    </p:spTree>
    <p:extLst>
      <p:ext uri="{BB962C8B-B14F-4D97-AF65-F5344CB8AC3E}">
        <p14:creationId xmlns:p14="http://schemas.microsoft.com/office/powerpoint/2010/main" val="275184109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Skewness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pPr>
              <a:lnSpc>
                <a:spcPct val="80000"/>
              </a:lnSpc>
            </a:pPr>
            <a:r>
              <a:rPr lang="en-US" sz="2800" dirty="0"/>
              <a:t>Following are the earnings per share for a sample of 15 software companies for the year 2016. The earnings per share are arranged from smallest to largest.</a:t>
            </a:r>
          </a:p>
          <a:p>
            <a:pPr>
              <a:lnSpc>
                <a:spcPct val="80000"/>
              </a:lnSpc>
            </a:pPr>
            <a:endParaRPr lang="en-US" sz="2800" dirty="0"/>
          </a:p>
          <a:p>
            <a:pPr>
              <a:lnSpc>
                <a:spcPct val="80000"/>
              </a:lnSpc>
            </a:pPr>
            <a:endParaRPr lang="en-US" sz="2800" dirty="0"/>
          </a:p>
          <a:p>
            <a:pPr marL="0" indent="0">
              <a:lnSpc>
                <a:spcPct val="80000"/>
              </a:lnSpc>
              <a:buNone/>
            </a:pPr>
            <a:endParaRPr lang="en-US" sz="2800" dirty="0"/>
          </a:p>
          <a:p>
            <a:pPr>
              <a:lnSpc>
                <a:spcPct val="80000"/>
              </a:lnSpc>
            </a:pPr>
            <a:r>
              <a:rPr lang="en-US" sz="2800" dirty="0"/>
              <a:t>Begin by finding the mean, median, and standard deviation. Find the coefficient of skewness.</a:t>
            </a:r>
          </a:p>
          <a:p>
            <a:pPr marL="0" indent="0">
              <a:lnSpc>
                <a:spcPct val="80000"/>
              </a:lnSpc>
              <a:buNone/>
            </a:pPr>
            <a:endParaRPr lang="en-US" sz="2800" dirty="0"/>
          </a:p>
          <a:p>
            <a:pPr>
              <a:lnSpc>
                <a:spcPct val="80000"/>
              </a:lnSpc>
            </a:pPr>
            <a:r>
              <a:rPr lang="en-US" sz="2800" dirty="0"/>
              <a:t>What do you conclude about the shape of the distribution?</a:t>
            </a:r>
          </a:p>
        </p:txBody>
      </p:sp>
      <p:pic>
        <p:nvPicPr>
          <p:cNvPr id="5" name="Picture 5"/>
          <p:cNvPicPr>
            <a:picLocks noChangeAspect="1" noChangeArrowheads="1"/>
          </p:cNvPicPr>
          <p:nvPr/>
        </p:nvPicPr>
        <p:blipFill>
          <a:blip r:embed="rId3"/>
          <a:srcRect/>
          <a:stretch>
            <a:fillRect/>
          </a:stretch>
        </p:blipFill>
        <p:spPr bwMode="auto">
          <a:xfrm>
            <a:off x="1214438" y="2895600"/>
            <a:ext cx="6715125" cy="771525"/>
          </a:xfrm>
          <a:prstGeom prst="rect">
            <a:avLst/>
          </a:prstGeom>
          <a:solidFill>
            <a:schemeClr val="accent2"/>
          </a:solidFill>
          <a:ln w="9525">
            <a:noFill/>
            <a:miter lim="800000"/>
            <a:headEnd/>
            <a:tailEnd/>
          </a:ln>
        </p:spPr>
      </p:pic>
      <p:sp>
        <p:nvSpPr>
          <p:cNvPr id="6" name="Slide Number Placeholder 5"/>
          <p:cNvSpPr>
            <a:spLocks noGrp="1"/>
          </p:cNvSpPr>
          <p:nvPr>
            <p:ph type="sldNum" sz="quarter" idx="12"/>
          </p:nvPr>
        </p:nvSpPr>
        <p:spPr/>
        <p:txBody>
          <a:bodyPr/>
          <a:lstStyle/>
          <a:p>
            <a:r>
              <a:rPr lang="en-US"/>
              <a:t>4-</a:t>
            </a:r>
            <a:fld id="{F38DF745-7D3F-47F4-83A3-874385CFAA69}" type="slidenum">
              <a:rPr lang="en-US" smtClean="0"/>
              <a:pPr/>
              <a:t>150</a:t>
            </a:fld>
            <a:endParaRPr lang="en-US" dirty="0"/>
          </a:p>
        </p:txBody>
      </p:sp>
    </p:spTree>
    <p:extLst>
      <p:ext uri="{BB962C8B-B14F-4D97-AF65-F5344CB8AC3E}">
        <p14:creationId xmlns:p14="http://schemas.microsoft.com/office/powerpoint/2010/main" val="241723880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Skewness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lnSpcReduction="10000"/>
          </a:bodyPr>
          <a:lstStyle/>
          <a:p>
            <a:pPr marL="0" indent="0">
              <a:lnSpc>
                <a:spcPct val="80000"/>
              </a:lnSpc>
              <a:buNone/>
            </a:pPr>
            <a:endParaRPr lang="en-US" sz="2800" dirty="0"/>
          </a:p>
          <a:p>
            <a:pPr>
              <a:lnSpc>
                <a:spcPct val="80000"/>
              </a:lnSpc>
            </a:pPr>
            <a:endParaRPr lang="en-US" sz="2800" dirty="0"/>
          </a:p>
          <a:p>
            <a:pPr marL="0" indent="0">
              <a:lnSpc>
                <a:spcPct val="80000"/>
              </a:lnSpc>
              <a:buNone/>
            </a:pPr>
            <a:endParaRPr lang="en-US" sz="2800" dirty="0"/>
          </a:p>
          <a:p>
            <a:pPr marL="0" indent="0">
              <a:lnSpc>
                <a:spcPct val="80000"/>
              </a:lnSpc>
              <a:buNone/>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endParaRPr lang="en-US" sz="2800" dirty="0"/>
          </a:p>
          <a:p>
            <a:pPr>
              <a:lnSpc>
                <a:spcPct val="80000"/>
              </a:lnSpc>
            </a:pPr>
            <a:r>
              <a:rPr lang="en-US" sz="2800" dirty="0"/>
              <a:t>What do you conclude about the shape of the distribution?</a:t>
            </a:r>
          </a:p>
        </p:txBody>
      </p:sp>
      <p:graphicFrame>
        <p:nvGraphicFramePr>
          <p:cNvPr id="6" name="Object 5"/>
          <p:cNvGraphicFramePr>
            <a:graphicFrameLocks noGrp="1"/>
          </p:cNvGraphicFramePr>
          <p:nvPr/>
        </p:nvGraphicFramePr>
        <p:xfrm>
          <a:off x="548640" y="1219200"/>
          <a:ext cx="8046720" cy="3962400"/>
        </p:xfrm>
        <a:graphic>
          <a:graphicData uri="http://schemas.openxmlformats.org/presentationml/2006/ole">
            <mc:AlternateContent xmlns:mc="http://schemas.openxmlformats.org/markup-compatibility/2006">
              <mc:Choice xmlns:v="urn:schemas-microsoft-com:vml" Requires="v">
                <p:oleObj spid="_x0000_s6146" name="Equation" r:id="rId4" imgW="6044190" imgH="3212250" progId="Equation.3">
                  <p:embed/>
                </p:oleObj>
              </mc:Choice>
              <mc:Fallback>
                <p:oleObj name="Equation" r:id="rId4" imgW="6044190" imgH="3212250" progId="Equation.3">
                  <p:embed/>
                  <p:pic>
                    <p:nvPicPr>
                      <p:cNvPr id="6" name="Object 5"/>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 y="1219200"/>
                        <a:ext cx="8046720" cy="3962400"/>
                      </a:xfrm>
                      <a:prstGeom prst="rect">
                        <a:avLst/>
                      </a:prstGeom>
                      <a:solidFill>
                        <a:schemeClr val="accent2">
                          <a:lumMod val="20000"/>
                          <a:lumOff val="80000"/>
                        </a:schemeClr>
                      </a:solidFill>
                      <a:ln>
                        <a:noFill/>
                      </a:ln>
                      <a:effectLst/>
                    </p:spPr>
                  </p:pic>
                </p:oleObj>
              </mc:Fallback>
            </mc:AlternateContent>
          </a:graphicData>
        </a:graphic>
      </p:graphicFrame>
      <p:sp>
        <p:nvSpPr>
          <p:cNvPr id="5" name="Slide Number Placeholder 4"/>
          <p:cNvSpPr>
            <a:spLocks noGrp="1"/>
          </p:cNvSpPr>
          <p:nvPr>
            <p:ph type="sldNum" sz="quarter" idx="12"/>
          </p:nvPr>
        </p:nvSpPr>
        <p:spPr/>
        <p:txBody>
          <a:bodyPr/>
          <a:lstStyle/>
          <a:p>
            <a:r>
              <a:rPr lang="en-US"/>
              <a:t>4-</a:t>
            </a:r>
            <a:fld id="{F38DF745-7D3F-47F4-83A3-874385CFAA69}" type="slidenum">
              <a:rPr lang="en-US" smtClean="0"/>
              <a:pPr/>
              <a:t>151</a:t>
            </a:fld>
            <a:endParaRPr lang="en-US" dirty="0"/>
          </a:p>
        </p:txBody>
      </p:sp>
    </p:spTree>
    <p:extLst>
      <p:ext uri="{BB962C8B-B14F-4D97-AF65-F5344CB8AC3E}">
        <p14:creationId xmlns:p14="http://schemas.microsoft.com/office/powerpoint/2010/main" val="340400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Contingency Tables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A contingency table is used to classify nominal scale observations according to two characteristics</a:t>
            </a:r>
          </a:p>
          <a:p>
            <a:endParaRPr lang="en-US" dirty="0"/>
          </a:p>
          <a:p>
            <a:endParaRPr lang="en-US" dirty="0"/>
          </a:p>
          <a:p>
            <a:endParaRPr lang="en-US" dirty="0"/>
          </a:p>
          <a:p>
            <a:r>
              <a:rPr lang="en-US" dirty="0"/>
              <a:t>It is a cross-tabulation that simultaneously summarizes two variables of interest</a:t>
            </a:r>
          </a:p>
          <a:p>
            <a:r>
              <a:rPr lang="en-US" dirty="0"/>
              <a:t>Both variables need only be nominal or ordinal</a:t>
            </a:r>
          </a:p>
        </p:txBody>
      </p:sp>
      <p:sp>
        <p:nvSpPr>
          <p:cNvPr id="5" name="TextBox 4"/>
          <p:cNvSpPr txBox="1"/>
          <p:nvPr/>
        </p:nvSpPr>
        <p:spPr>
          <a:xfrm>
            <a:off x="1143000" y="2477869"/>
            <a:ext cx="68580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CONTINGENCY TABLE</a:t>
            </a:r>
            <a:r>
              <a:rPr lang="en-US" dirty="0"/>
              <a:t>  A table used to classify observations according to two identifiable characteristics.</a:t>
            </a:r>
          </a:p>
        </p:txBody>
      </p:sp>
      <p:sp>
        <p:nvSpPr>
          <p:cNvPr id="6" name="Slide Number Placeholder 5"/>
          <p:cNvSpPr>
            <a:spLocks noGrp="1"/>
          </p:cNvSpPr>
          <p:nvPr>
            <p:ph type="sldNum" sz="quarter" idx="12"/>
          </p:nvPr>
        </p:nvSpPr>
        <p:spPr/>
        <p:txBody>
          <a:bodyPr/>
          <a:lstStyle/>
          <a:p>
            <a:r>
              <a:rPr lang="en-US"/>
              <a:t>4-</a:t>
            </a:r>
            <a:fld id="{F38DF745-7D3F-47F4-83A3-874385CFAA69}" type="slidenum">
              <a:rPr lang="en-US" smtClean="0"/>
              <a:pPr/>
              <a:t>152</a:t>
            </a:fld>
            <a:endParaRPr lang="en-US" dirty="0"/>
          </a:p>
        </p:txBody>
      </p:sp>
    </p:spTree>
    <p:extLst>
      <p:ext uri="{BB962C8B-B14F-4D97-AF65-F5344CB8AC3E}">
        <p14:creationId xmlns:p14="http://schemas.microsoft.com/office/powerpoint/2010/main" val="379831861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CC57A-FFC8-40CF-A15E-A01633832D4E}"/>
              </a:ext>
            </a:extLst>
          </p:cNvPr>
          <p:cNvSpPr>
            <a:spLocks noGrp="1"/>
          </p:cNvSpPr>
          <p:nvPr>
            <p:ph type="title"/>
          </p:nvPr>
        </p:nvSpPr>
        <p:spPr>
          <a:xfrm>
            <a:off x="304800" y="708605"/>
            <a:ext cx="8229600" cy="990600"/>
          </a:xfrm>
        </p:spPr>
        <p:txBody>
          <a:bodyPr>
            <a:noAutofit/>
          </a:bodyPr>
          <a:lstStyle/>
          <a:p>
            <a:r>
              <a:rPr lang="en-US" altLang="en-US" sz="2000" dirty="0">
                <a:solidFill>
                  <a:srgbClr val="333333"/>
                </a:solidFill>
                <a:latin typeface="proximanova"/>
              </a:rPr>
              <a:t>The Director of Planning for Devine Dining Inc. wishes to study the relationship between the gender of a guest and whether the guest orders dessert. To investigate the relationship, the manager collected the following information on 200 recent customers.</a:t>
            </a:r>
            <a:br>
              <a:rPr lang="en-US" altLang="en-US" sz="2000" dirty="0">
                <a:solidFill>
                  <a:schemeClr val="tx1"/>
                </a:solidFill>
              </a:rPr>
            </a:br>
            <a:endParaRPr lang="en-US" sz="2000" dirty="0"/>
          </a:p>
        </p:txBody>
      </p:sp>
      <p:sp>
        <p:nvSpPr>
          <p:cNvPr id="3" name="Footer Placeholder 2">
            <a:extLst>
              <a:ext uri="{FF2B5EF4-FFF2-40B4-BE49-F238E27FC236}">
                <a16:creationId xmlns:a16="http://schemas.microsoft.com/office/drawing/2014/main" id="{9C9BF278-81E1-46B9-AAFD-550462BC240B}"/>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84BCCEB5-F6DF-4476-9BC3-6A53C9647782}"/>
              </a:ext>
            </a:extLst>
          </p:cNvPr>
          <p:cNvSpPr>
            <a:spLocks noGrp="1"/>
          </p:cNvSpPr>
          <p:nvPr>
            <p:ph type="sldNum" sz="quarter" idx="12"/>
          </p:nvPr>
        </p:nvSpPr>
        <p:spPr/>
        <p:txBody>
          <a:bodyPr/>
          <a:lstStyle/>
          <a:p>
            <a:r>
              <a:rPr lang="en-US"/>
              <a:t>4-</a:t>
            </a:r>
            <a:fld id="{F38DF745-7D3F-47F4-83A3-874385CFAA69}" type="slidenum">
              <a:rPr lang="en-US" smtClean="0"/>
              <a:pPr/>
              <a:t>153</a:t>
            </a:fld>
            <a:endParaRPr lang="en-US" dirty="0"/>
          </a:p>
        </p:txBody>
      </p:sp>
      <p:graphicFrame>
        <p:nvGraphicFramePr>
          <p:cNvPr id="6" name="Content Placeholder 5">
            <a:extLst>
              <a:ext uri="{FF2B5EF4-FFF2-40B4-BE49-F238E27FC236}">
                <a16:creationId xmlns:a16="http://schemas.microsoft.com/office/drawing/2014/main" id="{9FD44D08-4066-4D20-AE71-4BA96435348F}"/>
              </a:ext>
            </a:extLst>
          </p:cNvPr>
          <p:cNvGraphicFramePr>
            <a:graphicFrameLocks noGrp="1"/>
          </p:cNvGraphicFramePr>
          <p:nvPr>
            <p:ph sz="quarter" idx="1"/>
          </p:nvPr>
        </p:nvGraphicFramePr>
        <p:xfrm>
          <a:off x="457200" y="1905000"/>
          <a:ext cx="8229600" cy="1866900"/>
        </p:xfrm>
        <a:graphic>
          <a:graphicData uri="http://schemas.openxmlformats.org/drawingml/2006/table">
            <a:tbl>
              <a:tblPr/>
              <a:tblGrid>
                <a:gridCol w="2420471">
                  <a:extLst>
                    <a:ext uri="{9D8B030D-6E8A-4147-A177-3AD203B41FA5}">
                      <a16:colId xmlns:a16="http://schemas.microsoft.com/office/drawing/2014/main" val="4130363257"/>
                    </a:ext>
                  </a:extLst>
                </a:gridCol>
                <a:gridCol w="1694329">
                  <a:extLst>
                    <a:ext uri="{9D8B030D-6E8A-4147-A177-3AD203B41FA5}">
                      <a16:colId xmlns:a16="http://schemas.microsoft.com/office/drawing/2014/main" val="78431823"/>
                    </a:ext>
                  </a:extLst>
                </a:gridCol>
                <a:gridCol w="1694329">
                  <a:extLst>
                    <a:ext uri="{9D8B030D-6E8A-4147-A177-3AD203B41FA5}">
                      <a16:colId xmlns:a16="http://schemas.microsoft.com/office/drawing/2014/main" val="631799078"/>
                    </a:ext>
                  </a:extLst>
                </a:gridCol>
                <a:gridCol w="2420471">
                  <a:extLst>
                    <a:ext uri="{9D8B030D-6E8A-4147-A177-3AD203B41FA5}">
                      <a16:colId xmlns:a16="http://schemas.microsoft.com/office/drawing/2014/main" val="471338455"/>
                    </a:ext>
                  </a:extLst>
                </a:gridCol>
              </a:tblGrid>
              <a:tr h="0">
                <a:tc>
                  <a:txBody>
                    <a:bodyPr/>
                    <a:lstStyle/>
                    <a:p>
                      <a:pPr fontAlgn="base"/>
                      <a:endParaRPr lang="en-US" b="0">
                        <a:solidFill>
                          <a:srgbClr val="333333"/>
                        </a:solidFill>
                        <a:effectLst/>
                        <a:latin typeface="inherit"/>
                      </a:endParaRPr>
                    </a:p>
                  </a:txBody>
                  <a:tcPr marL="152400" marR="76200" marT="76200" marB="22860" anchor="ctr">
                    <a:lnL>
                      <a:noFill/>
                    </a:lnL>
                    <a:lnR>
                      <a:noFill/>
                    </a:lnR>
                    <a:lnT>
                      <a:noFill/>
                    </a:lnT>
                    <a:lnB>
                      <a:noFill/>
                    </a:lnB>
                    <a:solidFill>
                      <a:srgbClr val="FFF6DC"/>
                    </a:solidFill>
                  </a:tcPr>
                </a:tc>
                <a:tc gridSpan="2">
                  <a:txBody>
                    <a:bodyPr/>
                    <a:lstStyle/>
                    <a:p>
                      <a:pPr algn="ctr" fontAlgn="base"/>
                      <a:r>
                        <a:rPr lang="en-US" b="1">
                          <a:solidFill>
                            <a:srgbClr val="333333"/>
                          </a:solidFill>
                          <a:effectLst/>
                          <a:latin typeface="inherit"/>
                        </a:rPr>
                        <a:t>Gender</a:t>
                      </a:r>
                      <a:endParaRPr lang="en-US" b="0">
                        <a:solidFill>
                          <a:srgbClr val="333333"/>
                        </a:solidFill>
                        <a:effectLst/>
                        <a:latin typeface="inherit"/>
                      </a:endParaRPr>
                    </a:p>
                  </a:txBody>
                  <a:tcPr marL="762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hMerge="1">
                  <a:txBody>
                    <a:bodyPr/>
                    <a:lstStyle/>
                    <a:p>
                      <a:endParaRPr lang="en-US"/>
                    </a:p>
                  </a:txBody>
                  <a:tcPr/>
                </a:tc>
                <a:tc>
                  <a:txBody>
                    <a:bodyPr/>
                    <a:lstStyle/>
                    <a:p>
                      <a:pPr fontAlgn="base"/>
                      <a:endParaRPr lang="en-US" b="0">
                        <a:solidFill>
                          <a:srgbClr val="333333"/>
                        </a:solidFill>
                        <a:effectLst/>
                        <a:latin typeface="inherit"/>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977118030"/>
                  </a:ext>
                </a:extLst>
              </a:tr>
              <a:tr h="0">
                <a:tc>
                  <a:txBody>
                    <a:bodyPr/>
                    <a:lstStyle/>
                    <a:p>
                      <a:pPr algn="ctr" fontAlgn="base"/>
                      <a:r>
                        <a:rPr lang="en-US" b="1" dirty="0">
                          <a:solidFill>
                            <a:srgbClr val="333333"/>
                          </a:solidFill>
                          <a:effectLst/>
                          <a:latin typeface="inherit"/>
                        </a:rPr>
                        <a:t>Dessert Ordered</a:t>
                      </a:r>
                      <a:endParaRPr lang="en-US" b="0" dirty="0">
                        <a:solidFill>
                          <a:srgbClr val="333333"/>
                        </a:solidFill>
                        <a:effectLst/>
                        <a:latin typeface="inherit"/>
                      </a:endParaRPr>
                    </a:p>
                  </a:txBody>
                  <a:tcPr marL="1524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a:solidFill>
                            <a:srgbClr val="333333"/>
                          </a:solidFill>
                          <a:effectLst/>
                          <a:latin typeface="inherit"/>
                        </a:rPr>
                        <a:t>Male</a:t>
                      </a:r>
                      <a:endParaRPr lang="en-US" b="0">
                        <a:solidFill>
                          <a:srgbClr val="333333"/>
                        </a:solidFill>
                        <a:effectLst/>
                        <a:latin typeface="inherit"/>
                      </a:endParaRPr>
                    </a:p>
                  </a:txBody>
                  <a:tcPr marL="76200" marR="76200" marT="76200" marB="22860" anchor="ctr">
                    <a:lnL>
                      <a:noFill/>
                    </a:lnL>
                    <a:lnR>
                      <a:noFill/>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a:solidFill>
                            <a:srgbClr val="333333"/>
                          </a:solidFill>
                          <a:effectLst/>
                          <a:latin typeface="inherit"/>
                        </a:rPr>
                        <a:t>Female</a:t>
                      </a:r>
                      <a:endParaRPr lang="en-US" b="0">
                        <a:solidFill>
                          <a:srgbClr val="333333"/>
                        </a:solidFill>
                        <a:effectLst/>
                        <a:latin typeface="inherit"/>
                      </a:endParaRPr>
                    </a:p>
                  </a:txBody>
                  <a:tcPr marL="76200" marR="76200" marT="76200" marB="22860" anchor="ctr">
                    <a:lnL>
                      <a:noFill/>
                    </a:lnL>
                    <a:lnR>
                      <a:noFill/>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a:solidFill>
                            <a:srgbClr val="333333"/>
                          </a:solidFill>
                          <a:effectLst/>
                          <a:latin typeface="inherit"/>
                        </a:rPr>
                        <a:t>Total</a:t>
                      </a:r>
                      <a:endParaRPr lang="en-US" b="0">
                        <a:solidFill>
                          <a:srgbClr val="333333"/>
                        </a:solidFill>
                        <a:effectLst/>
                        <a:latin typeface="inherit"/>
                      </a:endParaRPr>
                    </a:p>
                  </a:txBody>
                  <a:tcPr marL="76200" marR="1524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extLst>
                  <a:ext uri="{0D108BD9-81ED-4DB2-BD59-A6C34878D82A}">
                    <a16:rowId xmlns:a16="http://schemas.microsoft.com/office/drawing/2014/main" val="3069650496"/>
                  </a:ext>
                </a:extLst>
              </a:tr>
              <a:tr h="0">
                <a:tc>
                  <a:txBody>
                    <a:bodyPr/>
                    <a:lstStyle/>
                    <a:p>
                      <a:pPr algn="ctr" fontAlgn="base"/>
                      <a:r>
                        <a:rPr lang="en-US" b="0">
                          <a:solidFill>
                            <a:srgbClr val="333333"/>
                          </a:solidFill>
                          <a:effectLst/>
                          <a:latin typeface="inherit"/>
                        </a:rPr>
                        <a:t>Yes    </a:t>
                      </a:r>
                    </a:p>
                  </a:txBody>
                  <a:tcPr marL="1524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b="0">
                          <a:solidFill>
                            <a:srgbClr val="333333"/>
                          </a:solidFill>
                          <a:effectLst/>
                          <a:latin typeface="inherit"/>
                        </a:rPr>
                        <a:t>  32</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b="0">
                          <a:solidFill>
                            <a:srgbClr val="333333"/>
                          </a:solidFill>
                          <a:effectLst/>
                          <a:latin typeface="inherit"/>
                        </a:rPr>
                        <a:t>  15</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b="0">
                          <a:solidFill>
                            <a:srgbClr val="333333"/>
                          </a:solidFill>
                          <a:effectLst/>
                          <a:latin typeface="inherit"/>
                        </a:rPr>
                        <a:t>  47</a:t>
                      </a:r>
                    </a:p>
                  </a:txBody>
                  <a:tcPr marL="76200" marR="1524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extLst>
                  <a:ext uri="{0D108BD9-81ED-4DB2-BD59-A6C34878D82A}">
                    <a16:rowId xmlns:a16="http://schemas.microsoft.com/office/drawing/2014/main" val="515020736"/>
                  </a:ext>
                </a:extLst>
              </a:tr>
              <a:tr h="0">
                <a:tc>
                  <a:txBody>
                    <a:bodyPr/>
                    <a:lstStyle/>
                    <a:p>
                      <a:pPr algn="ctr" fontAlgn="base"/>
                      <a:r>
                        <a:rPr lang="en-US" b="0">
                          <a:solidFill>
                            <a:srgbClr val="333333"/>
                          </a:solidFill>
                          <a:effectLst/>
                          <a:latin typeface="inherit"/>
                        </a:rPr>
                        <a:t>No    </a:t>
                      </a:r>
                    </a:p>
                  </a:txBody>
                  <a:tcPr marL="152400" marR="76200" marT="76200" marB="22860" anchor="ctr">
                    <a:lnL>
                      <a:noFill/>
                    </a:lnL>
                    <a:lnR>
                      <a:noFill/>
                    </a:lnR>
                    <a:lnT>
                      <a:noFill/>
                    </a:lnT>
                    <a:lnB>
                      <a:noFill/>
                    </a:lnB>
                    <a:solidFill>
                      <a:srgbClr val="FFF6DC"/>
                    </a:solidFill>
                  </a:tcPr>
                </a:tc>
                <a:tc>
                  <a:txBody>
                    <a:bodyPr/>
                    <a:lstStyle/>
                    <a:p>
                      <a:pPr algn="ctr" fontAlgn="base"/>
                      <a:r>
                        <a:rPr lang="en-US" b="0" u="sng">
                          <a:solidFill>
                            <a:srgbClr val="333333"/>
                          </a:solidFill>
                          <a:effectLst/>
                          <a:latin typeface="inherit"/>
                        </a:rPr>
                        <a:t>  68</a:t>
                      </a:r>
                      <a:endParaRPr lang="en-US" b="0">
                        <a:solidFill>
                          <a:srgbClr val="333333"/>
                        </a:solidFill>
                        <a:effectLst/>
                        <a:latin typeface="inherit"/>
                      </a:endParaRPr>
                    </a:p>
                  </a:txBody>
                  <a:tcPr marL="76200" marR="76200" marT="76200" marB="22860" anchor="ctr">
                    <a:lnL>
                      <a:noFill/>
                    </a:lnL>
                    <a:lnR>
                      <a:noFill/>
                    </a:lnR>
                    <a:lnT>
                      <a:noFill/>
                    </a:lnT>
                    <a:lnB>
                      <a:noFill/>
                    </a:lnB>
                    <a:solidFill>
                      <a:srgbClr val="FFF6DC"/>
                    </a:solidFill>
                  </a:tcPr>
                </a:tc>
                <a:tc>
                  <a:txBody>
                    <a:bodyPr/>
                    <a:lstStyle/>
                    <a:p>
                      <a:pPr algn="ctr" fontAlgn="base"/>
                      <a:r>
                        <a:rPr lang="en-US" b="0" u="sng">
                          <a:solidFill>
                            <a:srgbClr val="333333"/>
                          </a:solidFill>
                          <a:effectLst/>
                          <a:latin typeface="inherit"/>
                        </a:rPr>
                        <a:t>  85</a:t>
                      </a:r>
                      <a:endParaRPr lang="en-US" b="0">
                        <a:solidFill>
                          <a:srgbClr val="333333"/>
                        </a:solidFill>
                        <a:effectLst/>
                        <a:latin typeface="inherit"/>
                      </a:endParaRPr>
                    </a:p>
                  </a:txBody>
                  <a:tcPr marL="76200" marR="76200" marT="76200" marB="22860" anchor="ctr">
                    <a:lnL>
                      <a:noFill/>
                    </a:lnL>
                    <a:lnR>
                      <a:noFill/>
                    </a:lnR>
                    <a:lnT>
                      <a:noFill/>
                    </a:lnT>
                    <a:lnB>
                      <a:noFill/>
                    </a:lnB>
                    <a:solidFill>
                      <a:srgbClr val="FFF6DC"/>
                    </a:solidFill>
                  </a:tcPr>
                </a:tc>
                <a:tc>
                  <a:txBody>
                    <a:bodyPr/>
                    <a:lstStyle/>
                    <a:p>
                      <a:pPr algn="ctr" fontAlgn="base"/>
                      <a:r>
                        <a:rPr lang="en-US" b="0" u="sng">
                          <a:solidFill>
                            <a:srgbClr val="333333"/>
                          </a:solidFill>
                          <a:effectLst/>
                          <a:latin typeface="inherit"/>
                        </a:rPr>
                        <a:t>153</a:t>
                      </a:r>
                      <a:endParaRPr lang="en-US" b="0">
                        <a:solidFill>
                          <a:srgbClr val="333333"/>
                        </a:solidFill>
                        <a:effectLst/>
                        <a:latin typeface="inherit"/>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469115842"/>
                  </a:ext>
                </a:extLst>
              </a:tr>
              <a:tr h="0">
                <a:tc>
                  <a:txBody>
                    <a:bodyPr/>
                    <a:lstStyle/>
                    <a:p>
                      <a:pPr algn="ctr" fontAlgn="base"/>
                      <a:r>
                        <a:rPr lang="en-US" b="0">
                          <a:solidFill>
                            <a:srgbClr val="333333"/>
                          </a:solidFill>
                          <a:effectLst/>
                          <a:latin typeface="inherit"/>
                        </a:rPr>
                        <a:t>     Total</a:t>
                      </a:r>
                    </a:p>
                  </a:txBody>
                  <a:tcPr marL="152400" marR="76200" marT="76200" marB="22860" anchor="ctr">
                    <a:lnL>
                      <a:noFill/>
                    </a:lnL>
                    <a:lnR>
                      <a:noFill/>
                    </a:lnR>
                    <a:lnT>
                      <a:noFill/>
                    </a:lnT>
                    <a:lnB>
                      <a:noFill/>
                    </a:lnB>
                    <a:solidFill>
                      <a:srgbClr val="FFF6DC"/>
                    </a:solidFill>
                  </a:tcPr>
                </a:tc>
                <a:tc>
                  <a:txBody>
                    <a:bodyPr/>
                    <a:lstStyle/>
                    <a:p>
                      <a:pPr algn="ctr" fontAlgn="base"/>
                      <a:r>
                        <a:rPr lang="en-US" b="0">
                          <a:solidFill>
                            <a:srgbClr val="333333"/>
                          </a:solidFill>
                          <a:effectLst/>
                          <a:latin typeface="inherit"/>
                        </a:rPr>
                        <a:t>100</a:t>
                      </a:r>
                    </a:p>
                  </a:txBody>
                  <a:tcPr marL="76200" marR="76200" marT="76200" marB="22860" anchor="ctr">
                    <a:lnL>
                      <a:noFill/>
                    </a:lnL>
                    <a:lnR>
                      <a:noFill/>
                    </a:lnR>
                    <a:lnT>
                      <a:noFill/>
                    </a:lnT>
                    <a:lnB>
                      <a:noFill/>
                    </a:lnB>
                    <a:solidFill>
                      <a:srgbClr val="FFF6DC"/>
                    </a:solidFill>
                  </a:tcPr>
                </a:tc>
                <a:tc>
                  <a:txBody>
                    <a:bodyPr/>
                    <a:lstStyle/>
                    <a:p>
                      <a:pPr algn="ctr" fontAlgn="base"/>
                      <a:r>
                        <a:rPr lang="en-US" b="0">
                          <a:solidFill>
                            <a:srgbClr val="333333"/>
                          </a:solidFill>
                          <a:effectLst/>
                          <a:latin typeface="inherit"/>
                        </a:rPr>
                        <a:t>100</a:t>
                      </a:r>
                    </a:p>
                  </a:txBody>
                  <a:tcPr marL="76200" marR="76200" marT="76200" marB="22860" anchor="ctr">
                    <a:lnL>
                      <a:noFill/>
                    </a:lnL>
                    <a:lnR>
                      <a:noFill/>
                    </a:lnR>
                    <a:lnT>
                      <a:noFill/>
                    </a:lnT>
                    <a:lnB>
                      <a:noFill/>
                    </a:lnB>
                    <a:solidFill>
                      <a:srgbClr val="FFF6DC"/>
                    </a:solidFill>
                  </a:tcPr>
                </a:tc>
                <a:tc>
                  <a:txBody>
                    <a:bodyPr/>
                    <a:lstStyle/>
                    <a:p>
                      <a:pPr algn="ctr" fontAlgn="base"/>
                      <a:r>
                        <a:rPr lang="en-US" b="0" dirty="0">
                          <a:solidFill>
                            <a:srgbClr val="333333"/>
                          </a:solidFill>
                          <a:effectLst/>
                          <a:latin typeface="inherit"/>
                        </a:rPr>
                        <a:t>200</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372642559"/>
                  </a:ext>
                </a:extLst>
              </a:tr>
            </a:tbl>
          </a:graphicData>
        </a:graphic>
      </p:graphicFrame>
      <p:sp>
        <p:nvSpPr>
          <p:cNvPr id="7" name="Rectangle 1">
            <a:extLst>
              <a:ext uri="{FF2B5EF4-FFF2-40B4-BE49-F238E27FC236}">
                <a16:creationId xmlns:a16="http://schemas.microsoft.com/office/drawing/2014/main" id="{41CE49C6-E19E-4DBD-A64B-D5C46F4DF794}"/>
              </a:ext>
            </a:extLst>
          </p:cNvPr>
          <p:cNvSpPr>
            <a:spLocks noChangeArrowheads="1"/>
          </p:cNvSpPr>
          <p:nvPr/>
        </p:nvSpPr>
        <p:spPr bwMode="auto">
          <a:xfrm>
            <a:off x="457200" y="4114800"/>
            <a:ext cx="8077200" cy="150810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317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000" b="0" i="0" u="none" strike="noStrike" cap="none" normalizeH="0" baseline="0" dirty="0">
                <a:ln>
                  <a:noFill/>
                </a:ln>
                <a:solidFill>
                  <a:srgbClr val="333333"/>
                </a:solidFill>
                <a:effectLst/>
                <a:latin typeface="proximanova"/>
              </a:rPr>
              <a:t>What is the level of measurement of the two variables?</a:t>
            </a:r>
            <a:r>
              <a:rPr kumimoji="0" lang="en-US" altLang="en-US" sz="2000" b="1" i="0" u="none" strike="noStrike" cap="none" normalizeH="0" baseline="0" dirty="0">
                <a:ln>
                  <a:noFill/>
                </a:ln>
                <a:solidFill>
                  <a:srgbClr val="0066CC"/>
                </a:solidFill>
                <a:effectLst/>
                <a:latin typeface="inherit"/>
                <a:hlinkClick r:id="rId2"/>
              </a:rPr>
              <a:t> </a:t>
            </a:r>
            <a:endParaRPr kumimoji="0" lang="en-US" altLang="en-US" sz="2000" b="1" i="0" u="none" strike="noStrike" cap="none" normalizeH="0" baseline="0" dirty="0">
              <a:ln>
                <a:noFill/>
              </a:ln>
              <a:solidFill>
                <a:srgbClr val="333333"/>
              </a:solidFill>
              <a:effectLst/>
              <a:latin typeface="proximanova"/>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000" b="0" i="0" u="none" strike="noStrike" cap="none" normalizeH="0" baseline="0" dirty="0">
                <a:ln>
                  <a:noFill/>
                </a:ln>
                <a:solidFill>
                  <a:srgbClr val="333333"/>
                </a:solidFill>
                <a:effectLst/>
                <a:latin typeface="proximanova"/>
              </a:rPr>
              <a:t>What is the above table called?</a:t>
            </a:r>
            <a:r>
              <a:rPr kumimoji="0" lang="en-US" altLang="en-US" sz="2000" b="1" i="0" u="none" strike="noStrike" cap="none" normalizeH="0" baseline="0" dirty="0">
                <a:ln>
                  <a:noFill/>
                </a:ln>
                <a:solidFill>
                  <a:srgbClr val="0066CC"/>
                </a:solidFill>
                <a:effectLst/>
                <a:latin typeface="inherit"/>
                <a:hlinkClick r:id="rId3"/>
              </a:rPr>
              <a:t> </a:t>
            </a:r>
            <a:endParaRPr kumimoji="0" lang="en-US" altLang="en-US" sz="2000" b="1" i="0" u="none" strike="noStrike" cap="none" normalizeH="0" baseline="0" dirty="0">
              <a:ln>
                <a:noFill/>
              </a:ln>
              <a:solidFill>
                <a:srgbClr val="333333"/>
              </a:solidFill>
              <a:effectLst/>
              <a:latin typeface="proximanova"/>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2000" b="0" i="0" u="none" strike="noStrike" cap="none" normalizeH="0" baseline="0" dirty="0">
                <a:ln>
                  <a:noFill/>
                </a:ln>
                <a:solidFill>
                  <a:srgbClr val="333333"/>
                </a:solidFill>
                <a:effectLst/>
                <a:latin typeface="proximanova"/>
              </a:rPr>
              <a:t>Does the evidence in the table suggest men are more likely to order dessert than women? Explain why.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0464234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5EC24-4399-4A40-8765-09DF0FEC7214}"/>
              </a:ext>
            </a:extLst>
          </p:cNvPr>
          <p:cNvSpPr>
            <a:spLocks noGrp="1"/>
          </p:cNvSpPr>
          <p:nvPr>
            <p:ph type="title"/>
          </p:nvPr>
        </p:nvSpPr>
        <p:spPr/>
        <p:txBody>
          <a:bodyPr/>
          <a:lstStyle/>
          <a:p>
            <a:r>
              <a:rPr lang="en-US" dirty="0"/>
              <a:t>Answers</a:t>
            </a:r>
          </a:p>
        </p:txBody>
      </p:sp>
      <p:sp>
        <p:nvSpPr>
          <p:cNvPr id="3" name="Footer Placeholder 2">
            <a:extLst>
              <a:ext uri="{FF2B5EF4-FFF2-40B4-BE49-F238E27FC236}">
                <a16:creationId xmlns:a16="http://schemas.microsoft.com/office/drawing/2014/main" id="{357A6F79-E53B-45B0-AA55-014A7F5C879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2D8F3DE7-BE32-4E38-AF29-A9A58274F239}"/>
              </a:ext>
            </a:extLst>
          </p:cNvPr>
          <p:cNvSpPr>
            <a:spLocks noGrp="1"/>
          </p:cNvSpPr>
          <p:nvPr>
            <p:ph type="sldNum" sz="quarter" idx="12"/>
          </p:nvPr>
        </p:nvSpPr>
        <p:spPr/>
        <p:txBody>
          <a:bodyPr/>
          <a:lstStyle/>
          <a:p>
            <a:r>
              <a:rPr lang="en-US"/>
              <a:t>4-</a:t>
            </a:r>
            <a:fld id="{F38DF745-7D3F-47F4-83A3-874385CFAA69}" type="slidenum">
              <a:rPr lang="en-US" smtClean="0"/>
              <a:pPr/>
              <a:t>154</a:t>
            </a:fld>
            <a:endParaRPr lang="en-US" dirty="0"/>
          </a:p>
        </p:txBody>
      </p:sp>
      <p:sp>
        <p:nvSpPr>
          <p:cNvPr id="5" name="Content Placeholder 4">
            <a:extLst>
              <a:ext uri="{FF2B5EF4-FFF2-40B4-BE49-F238E27FC236}">
                <a16:creationId xmlns:a16="http://schemas.microsoft.com/office/drawing/2014/main" id="{C50D5797-B895-409D-8C4D-74E41F128B6B}"/>
              </a:ext>
            </a:extLst>
          </p:cNvPr>
          <p:cNvSpPr>
            <a:spLocks noGrp="1"/>
          </p:cNvSpPr>
          <p:nvPr>
            <p:ph sz="quarter" idx="1"/>
          </p:nvPr>
        </p:nvSpPr>
        <p:spPr/>
        <p:txBody>
          <a:bodyPr/>
          <a:lstStyle/>
          <a:p>
            <a:r>
              <a:rPr lang="en-US" dirty="0"/>
              <a:t>A. Both variables are nominal scale.</a:t>
            </a:r>
          </a:p>
          <a:p>
            <a:r>
              <a:rPr lang="en-US" dirty="0"/>
              <a:t>Contingency Table</a:t>
            </a:r>
          </a:p>
          <a:p>
            <a:r>
              <a:rPr lang="en-US" dirty="0"/>
              <a:t>Men are about twice as likely to order dessert from the table. 32 percent did while only 15 percent of women did.  </a:t>
            </a:r>
          </a:p>
        </p:txBody>
      </p:sp>
    </p:spTree>
    <p:extLst>
      <p:ext uri="{BB962C8B-B14F-4D97-AF65-F5344CB8AC3E}">
        <p14:creationId xmlns:p14="http://schemas.microsoft.com/office/powerpoint/2010/main" val="16367928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3D80A82-B52D-42B8-ADE6-3A1945627277}"/>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3" name="Slide Number Placeholder 2">
            <a:extLst>
              <a:ext uri="{FF2B5EF4-FFF2-40B4-BE49-F238E27FC236}">
                <a16:creationId xmlns:a16="http://schemas.microsoft.com/office/drawing/2014/main" id="{53145DE0-EF5B-4DC9-B554-92F196C0BD6B}"/>
              </a:ext>
            </a:extLst>
          </p:cNvPr>
          <p:cNvSpPr>
            <a:spLocks noGrp="1"/>
          </p:cNvSpPr>
          <p:nvPr>
            <p:ph type="sldNum" sz="quarter" idx="12"/>
          </p:nvPr>
        </p:nvSpPr>
        <p:spPr/>
        <p:txBody>
          <a:bodyPr/>
          <a:lstStyle/>
          <a:p>
            <a:r>
              <a:rPr lang="en-US"/>
              <a:t>4-</a:t>
            </a:r>
            <a:fld id="{A68F1C3D-7991-4430-8FD2-6BE0AA8A1311}" type="slidenum">
              <a:rPr lang="en-US" smtClean="0"/>
              <a:pPr/>
              <a:t>155</a:t>
            </a:fld>
            <a:endParaRPr lang="en-US" dirty="0"/>
          </a:p>
        </p:txBody>
      </p:sp>
    </p:spTree>
    <p:extLst>
      <p:ext uri="{BB962C8B-B14F-4D97-AF65-F5344CB8AC3E}">
        <p14:creationId xmlns:p14="http://schemas.microsoft.com/office/powerpoint/2010/main" val="81910398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Contingency Table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5" name="Content Placeholder 4"/>
          <p:cNvSpPr>
            <a:spLocks noGrp="1"/>
          </p:cNvSpPr>
          <p:nvPr>
            <p:ph sz="quarter" idx="1"/>
          </p:nvPr>
        </p:nvSpPr>
        <p:spPr/>
        <p:txBody>
          <a:bodyPr>
            <a:normAutofit/>
          </a:bodyPr>
          <a:lstStyle/>
          <a:p>
            <a:r>
              <a:rPr lang="en-US" dirty="0"/>
              <a:t>Applewood Auto Group’s profit comparison</a:t>
            </a:r>
          </a:p>
          <a:p>
            <a:endParaRPr lang="en-US" dirty="0"/>
          </a:p>
          <a:p>
            <a:endParaRPr lang="en-US" dirty="0"/>
          </a:p>
          <a:p>
            <a:endParaRPr lang="en-US" dirty="0"/>
          </a:p>
          <a:p>
            <a:endParaRPr lang="en-US" dirty="0"/>
          </a:p>
          <a:p>
            <a:endParaRPr lang="en-US" dirty="0"/>
          </a:p>
          <a:p>
            <a:r>
              <a:rPr lang="en-US" dirty="0"/>
              <a:t>90 of the 180 cars sold had a profit above the median and half below. This meets the definition of median.</a:t>
            </a:r>
          </a:p>
          <a:p>
            <a:r>
              <a:rPr lang="en-US" dirty="0"/>
              <a:t>The percentage of profits above the median are Kane 48%, Olean 50%, Sheffield 42% , and Tionesta 60%.</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2057400"/>
            <a:ext cx="5759753" cy="1758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r>
              <a:rPr lang="en-US"/>
              <a:t>4-</a:t>
            </a:r>
            <a:fld id="{F38DF745-7D3F-47F4-83A3-874385CFAA69}" type="slidenum">
              <a:rPr lang="en-US" smtClean="0"/>
              <a:pPr/>
              <a:t>156</a:t>
            </a:fld>
            <a:endParaRPr lang="en-US" dirty="0"/>
          </a:p>
        </p:txBody>
      </p:sp>
    </p:spTree>
    <p:extLst>
      <p:ext uri="{BB962C8B-B14F-4D97-AF65-F5344CB8AC3E}">
        <p14:creationId xmlns:p14="http://schemas.microsoft.com/office/powerpoint/2010/main" val="348646885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Describing the Relationship Between Two Variables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A scatter diagram is a graphical tool to portray the relationship between two variables or bivariate data</a:t>
            </a:r>
          </a:p>
          <a:p>
            <a:r>
              <a:rPr lang="en-US" dirty="0"/>
              <a:t>Both variables are measured with interval or ratio level scale</a:t>
            </a:r>
          </a:p>
          <a:p>
            <a:r>
              <a:rPr lang="en-US" dirty="0"/>
              <a:t>If the scatter of points moves from the lower left to the upper right, the variables under consideration are directly or positively related</a:t>
            </a:r>
          </a:p>
          <a:p>
            <a:r>
              <a:rPr lang="en-US" dirty="0"/>
              <a:t>If the scatter of points moves from the upper left to the lower right, the variables are inversely or negatively related</a:t>
            </a:r>
          </a:p>
          <a:p>
            <a:endParaRPr lang="en-US" dirty="0"/>
          </a:p>
          <a:p>
            <a:endParaRPr lang="en-US" dirty="0"/>
          </a:p>
        </p:txBody>
      </p:sp>
      <p:sp>
        <p:nvSpPr>
          <p:cNvPr id="5" name="Slide Number Placeholder 4"/>
          <p:cNvSpPr>
            <a:spLocks noGrp="1"/>
          </p:cNvSpPr>
          <p:nvPr>
            <p:ph type="sldNum" sz="quarter" idx="12"/>
          </p:nvPr>
        </p:nvSpPr>
        <p:spPr/>
        <p:txBody>
          <a:bodyPr/>
          <a:lstStyle/>
          <a:p>
            <a:r>
              <a:rPr lang="en-US"/>
              <a:t>4-</a:t>
            </a:r>
            <a:fld id="{F38DF745-7D3F-47F4-83A3-874385CFAA69}" type="slidenum">
              <a:rPr lang="en-US" smtClean="0"/>
              <a:pPr/>
              <a:t>157</a:t>
            </a:fld>
            <a:endParaRPr lang="en-US" dirty="0"/>
          </a:p>
        </p:txBody>
      </p:sp>
    </p:spTree>
    <p:extLst>
      <p:ext uri="{BB962C8B-B14F-4D97-AF65-F5344CB8AC3E}">
        <p14:creationId xmlns:p14="http://schemas.microsoft.com/office/powerpoint/2010/main" val="355788025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Scatter Diagrams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pic>
        <p:nvPicPr>
          <p:cNvPr id="4" name="Picture 2"/>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156" y="2409825"/>
            <a:ext cx="8513689" cy="2377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r>
              <a:rPr lang="en-US" dirty="0"/>
              <a:t>4-</a:t>
            </a:r>
            <a:fld id="{A68F1C3D-7991-4430-8FD2-6BE0AA8A1311}" type="slidenum">
              <a:rPr lang="en-US" smtClean="0"/>
              <a:t>158</a:t>
            </a:fld>
            <a:endParaRPr lang="en-US" dirty="0"/>
          </a:p>
        </p:txBody>
      </p:sp>
    </p:spTree>
    <p:extLst>
      <p:ext uri="{BB962C8B-B14F-4D97-AF65-F5344CB8AC3E}">
        <p14:creationId xmlns:p14="http://schemas.microsoft.com/office/powerpoint/2010/main" val="396595533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Survey of Probability Concepts</a:t>
            </a:r>
          </a:p>
        </p:txBody>
      </p:sp>
      <p:sp>
        <p:nvSpPr>
          <p:cNvPr id="3" name="Subtitle 2"/>
          <p:cNvSpPr>
            <a:spLocks noGrp="1"/>
          </p:cNvSpPr>
          <p:nvPr>
            <p:ph type="subTitle" idx="1"/>
          </p:nvPr>
        </p:nvSpPr>
        <p:spPr/>
        <p:txBody>
          <a:bodyPr/>
          <a:lstStyle/>
          <a:p>
            <a:r>
              <a:rPr lang="en-US" dirty="0"/>
              <a:t>Chapter 5</a:t>
            </a:r>
          </a:p>
        </p:txBody>
      </p:sp>
      <p:sp>
        <p:nvSpPr>
          <p:cNvPr id="5" name="Footer Placeholder 4"/>
          <p:cNvSpPr>
            <a:spLocks noGrp="1"/>
          </p:cNvSpPr>
          <p:nvPr>
            <p:ph type="ftr" sz="quarter" idx="11"/>
          </p:nvPr>
        </p:nvSpPr>
        <p:spPr/>
        <p:txBody>
          <a:bodyPr/>
          <a:lstStyle/>
          <a:p>
            <a:r>
              <a:rPr lang="en-US" dirty="0"/>
              <a:t>Copyright  2018 by McGraw-Hill Education.  All rights reserved.</a:t>
            </a:r>
          </a:p>
        </p:txBody>
      </p:sp>
      <p:sp>
        <p:nvSpPr>
          <p:cNvPr id="6" name="Slide Number Placeholder 5"/>
          <p:cNvSpPr>
            <a:spLocks noGrp="1"/>
          </p:cNvSpPr>
          <p:nvPr>
            <p:ph type="sldNum" sz="quarter" idx="12"/>
          </p:nvPr>
        </p:nvSpPr>
        <p:spPr/>
        <p:txBody>
          <a:bodyPr/>
          <a:lstStyle/>
          <a:p>
            <a:r>
              <a:rPr lang="en-US" dirty="0"/>
              <a:t>5-</a:t>
            </a:r>
            <a:fld id="{A68F1C3D-7991-4430-8FD2-6BE0AA8A1311}" type="slidenum">
              <a:rPr lang="en-US" smtClean="0"/>
              <a:pPr/>
              <a:t>159</a:t>
            </a:fld>
            <a:endParaRPr lang="en-US" dirty="0"/>
          </a:p>
        </p:txBody>
      </p:sp>
    </p:spTree>
    <p:extLst>
      <p:ext uri="{BB962C8B-B14F-4D97-AF65-F5344CB8AC3E}">
        <p14:creationId xmlns:p14="http://schemas.microsoft.com/office/powerpoint/2010/main" val="110914110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4" name="Footer Placeholder 3"/>
          <p:cNvSpPr>
            <a:spLocks noGrp="1"/>
          </p:cNvSpPr>
          <p:nvPr>
            <p:ph type="ftr" sz="quarter" idx="11"/>
          </p:nvPr>
        </p:nvSpPr>
        <p:spPr/>
        <p:txBody>
          <a:bodyPr/>
          <a:lstStyle/>
          <a:p>
            <a:r>
              <a:rPr lang="en-US" dirty="0"/>
              <a:t>Copyright  2018 by McGraw-Hill Education.  All rights reserved.</a:t>
            </a:r>
          </a:p>
        </p:txBody>
      </p:sp>
      <p:sp>
        <p:nvSpPr>
          <p:cNvPr id="3" name="Content Placeholder 2"/>
          <p:cNvSpPr>
            <a:spLocks noGrp="1"/>
          </p:cNvSpPr>
          <p:nvPr>
            <p:ph sz="quarter" idx="1"/>
          </p:nvPr>
        </p:nvSpPr>
        <p:spPr/>
        <p:txBody>
          <a:bodyPr>
            <a:normAutofit fontScale="92500" lnSpcReduction="10000"/>
          </a:bodyPr>
          <a:lstStyle/>
          <a:p>
            <a:pPr marL="514350" indent="-514350" defTabSz="1143000">
              <a:buFont typeface="+mj-lt"/>
              <a:buAutoNum type="arabicPeriod"/>
            </a:pPr>
            <a:r>
              <a:rPr lang="en-US" dirty="0"/>
              <a:t>Define the terms probability, experiment, outcome, sample space and event.</a:t>
            </a:r>
          </a:p>
          <a:p>
            <a:pPr marL="514350" indent="-514350" defTabSz="1143000">
              <a:buFont typeface="+mj-lt"/>
              <a:buAutoNum type="arabicPeriod"/>
            </a:pPr>
            <a:r>
              <a:rPr lang="en-US" dirty="0"/>
              <a:t>Types of Probabilities:</a:t>
            </a:r>
          </a:p>
          <a:p>
            <a:pPr marL="788670" lvl="1" indent="-514350" defTabSz="1143000">
              <a:buFont typeface="+mj-lt"/>
              <a:buAutoNum type="arabicPeriod"/>
            </a:pPr>
            <a:r>
              <a:rPr lang="en-US" dirty="0"/>
              <a:t>Classical</a:t>
            </a:r>
          </a:p>
          <a:p>
            <a:pPr marL="788670" lvl="1" indent="-514350" defTabSz="1143000">
              <a:buFont typeface="+mj-lt"/>
              <a:buAutoNum type="arabicPeriod"/>
            </a:pPr>
            <a:r>
              <a:rPr lang="en-US" dirty="0"/>
              <a:t>Empirical</a:t>
            </a:r>
          </a:p>
          <a:p>
            <a:pPr marL="788670" lvl="1" indent="-514350" defTabSz="1143000">
              <a:buFont typeface="+mj-lt"/>
              <a:buAutoNum type="arabicPeriod"/>
            </a:pPr>
            <a:r>
              <a:rPr lang="en-US" dirty="0"/>
              <a:t>Subjective</a:t>
            </a:r>
          </a:p>
          <a:p>
            <a:pPr marL="514350" indent="-514350" defTabSz="1143000">
              <a:buFont typeface="+mj-lt"/>
              <a:buAutoNum type="arabicPeriod"/>
            </a:pPr>
            <a:r>
              <a:rPr lang="en-US" dirty="0"/>
              <a:t>Calculate probabilities using the rules of addition</a:t>
            </a:r>
          </a:p>
          <a:p>
            <a:pPr marL="514350" indent="-514350" defTabSz="1143000">
              <a:buFont typeface="+mj-lt"/>
              <a:buAutoNum type="arabicPeriod"/>
            </a:pPr>
            <a:r>
              <a:rPr lang="en-US" dirty="0"/>
              <a:t>Calculate probabilities using the rules of multiplication</a:t>
            </a:r>
          </a:p>
          <a:p>
            <a:pPr marL="514350" indent="-514350" defTabSz="1143000">
              <a:buFont typeface="+mj-lt"/>
              <a:buAutoNum type="arabicPeriod"/>
            </a:pPr>
            <a:r>
              <a:rPr lang="en-US" dirty="0"/>
              <a:t>Compute probabilities using a contingency table</a:t>
            </a:r>
          </a:p>
          <a:p>
            <a:pPr marL="514350" indent="-514350" defTabSz="1143000">
              <a:buFont typeface="+mj-lt"/>
              <a:buAutoNum type="arabicPeriod"/>
            </a:pPr>
            <a:r>
              <a:rPr lang="en-US" dirty="0"/>
              <a:t>Calculate probabilities using Bayes’ theorem</a:t>
            </a:r>
          </a:p>
          <a:p>
            <a:pPr marL="514350" indent="-514350" defTabSz="1143000">
              <a:buFont typeface="+mj-lt"/>
              <a:buAutoNum type="arabicPeriod"/>
            </a:pPr>
            <a:r>
              <a:rPr lang="en-US" dirty="0"/>
              <a:t>Determine the number of outcomes using principles of counting</a:t>
            </a:r>
          </a:p>
          <a:p>
            <a:pPr marL="0" indent="0" defTabSz="1143000">
              <a:buNone/>
            </a:pPr>
            <a:endParaRPr lang="en-US" dirty="0"/>
          </a:p>
        </p:txBody>
      </p:sp>
      <p:sp>
        <p:nvSpPr>
          <p:cNvPr id="6" name="Slide Number Placeholder 5"/>
          <p:cNvSpPr>
            <a:spLocks noGrp="1"/>
          </p:cNvSpPr>
          <p:nvPr>
            <p:ph type="sldNum" sz="quarter" idx="12"/>
          </p:nvPr>
        </p:nvSpPr>
        <p:spPr/>
        <p:txBody>
          <a:bodyPr/>
          <a:lstStyle/>
          <a:p>
            <a:r>
              <a:rPr lang="en-US" dirty="0"/>
              <a:t>5-</a:t>
            </a:r>
            <a:fld id="{F38DF745-7D3F-47F4-83A3-874385CFAA69}" type="slidenum">
              <a:rPr lang="en-US" smtClean="0"/>
              <a:pPr/>
              <a:t>160</a:t>
            </a:fld>
            <a:endParaRPr lang="en-US" dirty="0"/>
          </a:p>
        </p:txBody>
      </p:sp>
    </p:spTree>
    <p:extLst>
      <p:ext uri="{BB962C8B-B14F-4D97-AF65-F5344CB8AC3E}">
        <p14:creationId xmlns:p14="http://schemas.microsoft.com/office/powerpoint/2010/main" val="234595989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Probability</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7" name="Slide Number Placeholder 6"/>
          <p:cNvSpPr>
            <a:spLocks noGrp="1"/>
          </p:cNvSpPr>
          <p:nvPr>
            <p:ph type="sldNum" sz="quarter" idx="12"/>
          </p:nvPr>
        </p:nvSpPr>
        <p:spPr/>
        <p:txBody>
          <a:bodyPr/>
          <a:lstStyle/>
          <a:p>
            <a:r>
              <a:rPr lang="en-US" dirty="0"/>
              <a:t>5-</a:t>
            </a:r>
            <a:fld id="{A68F1C3D-7991-4430-8FD2-6BE0AA8A1311}" type="slidenum">
              <a:rPr lang="en-US" smtClean="0"/>
              <a:pPr/>
              <a:t>161</a:t>
            </a:fld>
            <a:endParaRPr lang="en-US" dirty="0"/>
          </a:p>
        </p:txBody>
      </p:sp>
      <p:sp>
        <p:nvSpPr>
          <p:cNvPr id="4" name="Rectangle 3">
            <a:extLst>
              <a:ext uri="{FF2B5EF4-FFF2-40B4-BE49-F238E27FC236}">
                <a16:creationId xmlns:a16="http://schemas.microsoft.com/office/drawing/2014/main" id="{DFE807DA-034A-432B-99FB-6656345BA1D6}"/>
              </a:ext>
            </a:extLst>
          </p:cNvPr>
          <p:cNvSpPr/>
          <p:nvPr/>
        </p:nvSpPr>
        <p:spPr>
          <a:xfrm>
            <a:off x="762000" y="1305184"/>
            <a:ext cx="7620000" cy="1384995"/>
          </a:xfrm>
          <a:prstGeom prst="rect">
            <a:avLst/>
          </a:prstGeom>
        </p:spPr>
        <p:txBody>
          <a:bodyPr wrap="square">
            <a:spAutoFit/>
          </a:bodyPr>
          <a:lstStyle/>
          <a:p>
            <a:r>
              <a:rPr lang="en-US" sz="2800" b="1" dirty="0">
                <a:solidFill>
                  <a:srgbClr val="1C6328"/>
                </a:solidFill>
                <a:highlight>
                  <a:srgbClr val="F4F3D8"/>
                </a:highlight>
                <a:latin typeface="proximanova"/>
              </a:rPr>
              <a:t>PROBABILITY</a:t>
            </a:r>
            <a:r>
              <a:rPr lang="en-US" sz="2800" dirty="0">
                <a:solidFill>
                  <a:srgbClr val="333333"/>
                </a:solidFill>
                <a:highlight>
                  <a:srgbClr val="F4F3D8"/>
                </a:highlight>
                <a:latin typeface="proximanova"/>
              </a:rPr>
              <a:t> A value between zero and one, inclusive, describing the relative possibility (chance or likelihood) an event will occur.</a:t>
            </a:r>
            <a:endParaRPr lang="en-US" sz="2800" dirty="0">
              <a:highlight>
                <a:srgbClr val="F4F3D8"/>
              </a:highlight>
            </a:endParaRPr>
          </a:p>
        </p:txBody>
      </p:sp>
      <p:sp>
        <p:nvSpPr>
          <p:cNvPr id="8" name="Rectangle 7">
            <a:extLst>
              <a:ext uri="{FF2B5EF4-FFF2-40B4-BE49-F238E27FC236}">
                <a16:creationId xmlns:a16="http://schemas.microsoft.com/office/drawing/2014/main" id="{66C31611-5E02-44B8-A56D-1CE0F205BB5A}"/>
              </a:ext>
            </a:extLst>
          </p:cNvPr>
          <p:cNvSpPr/>
          <p:nvPr/>
        </p:nvSpPr>
        <p:spPr>
          <a:xfrm>
            <a:off x="266700" y="2787044"/>
            <a:ext cx="8610600" cy="3416320"/>
          </a:xfrm>
          <a:prstGeom prst="rect">
            <a:avLst/>
          </a:prstGeom>
        </p:spPr>
        <p:txBody>
          <a:bodyPr wrap="square">
            <a:spAutoFit/>
          </a:bodyPr>
          <a:lstStyle/>
          <a:p>
            <a:pPr marL="285750" indent="-285750">
              <a:buFont typeface="Arial" panose="020B0604020202020204" pitchFamily="34" charset="0"/>
              <a:buChar char="•"/>
            </a:pPr>
            <a:r>
              <a:rPr lang="en-US" sz="2400" dirty="0">
                <a:solidFill>
                  <a:srgbClr val="333333"/>
                </a:solidFill>
                <a:latin typeface="stix"/>
              </a:rPr>
              <a:t>A probability is frequently expressed as a decimal, such as .70, .27, or .50, or a percent such as 70%, 27% or 50%. </a:t>
            </a:r>
          </a:p>
          <a:p>
            <a:pPr marL="285750" indent="-285750">
              <a:buFont typeface="Arial" panose="020B0604020202020204" pitchFamily="34" charset="0"/>
              <a:buChar char="•"/>
            </a:pPr>
            <a:endParaRPr lang="en-US" sz="2400" dirty="0">
              <a:solidFill>
                <a:srgbClr val="333333"/>
              </a:solidFill>
              <a:latin typeface="stix"/>
            </a:endParaRPr>
          </a:p>
          <a:p>
            <a:pPr marL="285750" indent="-285750">
              <a:buFont typeface="Arial" panose="020B0604020202020204" pitchFamily="34" charset="0"/>
              <a:buChar char="•"/>
            </a:pPr>
            <a:r>
              <a:rPr lang="en-US" sz="2400" dirty="0">
                <a:solidFill>
                  <a:srgbClr val="333333"/>
                </a:solidFill>
                <a:latin typeface="stix"/>
              </a:rPr>
              <a:t>It also may be reported as a fraction such as 7/10, 27/100, or 1/2.</a:t>
            </a:r>
          </a:p>
          <a:p>
            <a:pPr marL="285750" indent="-285750">
              <a:buFont typeface="Arial" panose="020B0604020202020204" pitchFamily="34" charset="0"/>
              <a:buChar char="•"/>
            </a:pPr>
            <a:endParaRPr lang="en-US" sz="2400" dirty="0">
              <a:solidFill>
                <a:srgbClr val="333333"/>
              </a:solidFill>
              <a:latin typeface="stix"/>
            </a:endParaRPr>
          </a:p>
          <a:p>
            <a:pPr marL="285750" indent="-285750">
              <a:buFont typeface="Arial" panose="020B0604020202020204" pitchFamily="34" charset="0"/>
              <a:buChar char="•"/>
            </a:pPr>
            <a:r>
              <a:rPr lang="en-US" sz="2400" dirty="0">
                <a:solidFill>
                  <a:srgbClr val="333333"/>
                </a:solidFill>
                <a:latin typeface="stix"/>
              </a:rPr>
              <a:t>It can assume any number from 0 to 1, inclusive. </a:t>
            </a:r>
          </a:p>
          <a:p>
            <a:pPr marL="285750" indent="-285750">
              <a:buFont typeface="Arial" panose="020B0604020202020204" pitchFamily="34" charset="0"/>
              <a:buChar char="•"/>
            </a:pPr>
            <a:endParaRPr lang="en-US" sz="2400" dirty="0">
              <a:solidFill>
                <a:srgbClr val="333333"/>
              </a:solidFill>
              <a:latin typeface="stix"/>
            </a:endParaRPr>
          </a:p>
          <a:p>
            <a:pPr marL="285750" indent="-285750">
              <a:buFont typeface="Arial" panose="020B0604020202020204" pitchFamily="34" charset="0"/>
              <a:buChar char="•"/>
            </a:pPr>
            <a:r>
              <a:rPr lang="en-US" sz="2400" dirty="0">
                <a:solidFill>
                  <a:srgbClr val="333333"/>
                </a:solidFill>
                <a:latin typeface="stix"/>
              </a:rPr>
              <a:t>Expressed as a percentage, the range is between 0% and 100%, inclusive. </a:t>
            </a:r>
            <a:endParaRPr lang="en-US" sz="2400" dirty="0"/>
          </a:p>
        </p:txBody>
      </p:sp>
    </p:spTree>
    <p:extLst>
      <p:ext uri="{BB962C8B-B14F-4D97-AF65-F5344CB8AC3E}">
        <p14:creationId xmlns:p14="http://schemas.microsoft.com/office/powerpoint/2010/main" val="163756295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D42F011-417A-411E-8F7C-F3D6DA55EE4C}"/>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780E0833-DC71-4999-8E14-0E6E8E792952}"/>
              </a:ext>
            </a:extLst>
          </p:cNvPr>
          <p:cNvSpPr>
            <a:spLocks noGrp="1"/>
          </p:cNvSpPr>
          <p:nvPr>
            <p:ph type="sldNum" sz="quarter" idx="12"/>
          </p:nvPr>
        </p:nvSpPr>
        <p:spPr/>
        <p:txBody>
          <a:bodyPr/>
          <a:lstStyle/>
          <a:p>
            <a:r>
              <a:rPr lang="en-US" dirty="0"/>
              <a:t>5-</a:t>
            </a:r>
            <a:fld id="{A68F1C3D-7991-4430-8FD2-6BE0AA8A1311}" type="slidenum">
              <a:rPr lang="en-US" smtClean="0"/>
              <a:pPr/>
              <a:t>162</a:t>
            </a:fld>
            <a:endParaRPr lang="en-US" dirty="0"/>
          </a:p>
        </p:txBody>
      </p:sp>
      <p:sp>
        <p:nvSpPr>
          <p:cNvPr id="4" name="Rectangle 3">
            <a:extLst>
              <a:ext uri="{FF2B5EF4-FFF2-40B4-BE49-F238E27FC236}">
                <a16:creationId xmlns:a16="http://schemas.microsoft.com/office/drawing/2014/main" id="{1A5C862B-FFCC-4D73-979E-F02AF51729DE}"/>
              </a:ext>
            </a:extLst>
          </p:cNvPr>
          <p:cNvSpPr/>
          <p:nvPr/>
        </p:nvSpPr>
        <p:spPr>
          <a:xfrm>
            <a:off x="304800" y="609600"/>
            <a:ext cx="8305800" cy="4832092"/>
          </a:xfrm>
          <a:prstGeom prst="rect">
            <a:avLst/>
          </a:prstGeom>
        </p:spPr>
        <p:txBody>
          <a:bodyPr wrap="square">
            <a:spAutoFit/>
          </a:bodyPr>
          <a:lstStyle/>
          <a:p>
            <a:pPr marL="457200" indent="-457200">
              <a:buFont typeface="Arial" panose="020B0604020202020204" pitchFamily="34" charset="0"/>
              <a:buChar char="•"/>
            </a:pPr>
            <a:r>
              <a:rPr lang="en-US" sz="2800" dirty="0">
                <a:solidFill>
                  <a:srgbClr val="333333"/>
                </a:solidFill>
                <a:latin typeface="stix"/>
              </a:rPr>
              <a:t>Sometimes, the likelihood of an event is expressed using the term </a:t>
            </a:r>
            <a:r>
              <a:rPr lang="en-US" sz="2800" i="1" dirty="0">
                <a:solidFill>
                  <a:srgbClr val="333333"/>
                </a:solidFill>
                <a:latin typeface="stix"/>
              </a:rPr>
              <a:t>odds</a:t>
            </a:r>
            <a:r>
              <a:rPr lang="en-US" sz="2800" dirty="0">
                <a:solidFill>
                  <a:srgbClr val="333333"/>
                </a:solidFill>
                <a:latin typeface="stix"/>
              </a:rPr>
              <a:t>.</a:t>
            </a:r>
          </a:p>
          <a:p>
            <a:pPr marL="457200" indent="-457200">
              <a:buFont typeface="Arial" panose="020B0604020202020204" pitchFamily="34" charset="0"/>
              <a:buChar char="•"/>
            </a:pPr>
            <a:r>
              <a:rPr lang="en-US" sz="2800" dirty="0">
                <a:solidFill>
                  <a:srgbClr val="333333"/>
                </a:solidFill>
                <a:latin typeface="stix"/>
              </a:rPr>
              <a:t>To explain, someone says the odds are “five to two” that an event will occur. This means that in a total of seven trials (5 + 2), the event will occur five times and not occur two times. </a:t>
            </a:r>
          </a:p>
          <a:p>
            <a:pPr marL="457200" indent="-457200">
              <a:buFont typeface="Arial" panose="020B0604020202020204" pitchFamily="34" charset="0"/>
              <a:buChar char="•"/>
            </a:pPr>
            <a:r>
              <a:rPr lang="en-US" sz="2800" dirty="0">
                <a:solidFill>
                  <a:srgbClr val="333333"/>
                </a:solidFill>
                <a:latin typeface="stix"/>
              </a:rPr>
              <a:t>Using odds, we can compute the probability that the event occurs as 5/(5 + 2) or 5/7. </a:t>
            </a:r>
          </a:p>
          <a:p>
            <a:r>
              <a:rPr lang="en-US" sz="2800" b="1" u="sng" dirty="0">
                <a:solidFill>
                  <a:srgbClr val="333333"/>
                </a:solidFill>
                <a:latin typeface="stix"/>
              </a:rPr>
              <a:t>Mathematically:</a:t>
            </a:r>
          </a:p>
          <a:p>
            <a:pPr marL="457200" indent="-457200">
              <a:buFont typeface="Arial" panose="020B0604020202020204" pitchFamily="34" charset="0"/>
              <a:buChar char="•"/>
            </a:pPr>
            <a:r>
              <a:rPr lang="en-US" sz="2800" dirty="0">
                <a:solidFill>
                  <a:srgbClr val="333333"/>
                </a:solidFill>
                <a:latin typeface="stix"/>
              </a:rPr>
              <a:t>If the odds in favor of an event are </a:t>
            </a:r>
            <a:r>
              <a:rPr lang="en-US" sz="2800" i="1" dirty="0">
                <a:solidFill>
                  <a:srgbClr val="333333"/>
                </a:solidFill>
                <a:latin typeface="stix"/>
              </a:rPr>
              <a:t>x</a:t>
            </a:r>
            <a:r>
              <a:rPr lang="en-US" sz="2800" dirty="0">
                <a:solidFill>
                  <a:srgbClr val="333333"/>
                </a:solidFill>
                <a:latin typeface="stix"/>
              </a:rPr>
              <a:t> to </a:t>
            </a:r>
            <a:r>
              <a:rPr lang="en-US" sz="2800" i="1" dirty="0">
                <a:solidFill>
                  <a:srgbClr val="333333"/>
                </a:solidFill>
                <a:latin typeface="stix"/>
              </a:rPr>
              <a:t>y</a:t>
            </a:r>
            <a:r>
              <a:rPr lang="en-US" sz="2800" dirty="0">
                <a:solidFill>
                  <a:srgbClr val="333333"/>
                </a:solidFill>
                <a:latin typeface="stix"/>
              </a:rPr>
              <a:t>, the probability of the event is </a:t>
            </a:r>
            <a:r>
              <a:rPr lang="en-US" sz="2800" i="1" dirty="0">
                <a:solidFill>
                  <a:srgbClr val="333333"/>
                </a:solidFill>
                <a:latin typeface="stix"/>
              </a:rPr>
              <a:t>x</a:t>
            </a:r>
            <a:r>
              <a:rPr lang="en-US" sz="2800" dirty="0">
                <a:solidFill>
                  <a:srgbClr val="333333"/>
                </a:solidFill>
                <a:latin typeface="stix"/>
              </a:rPr>
              <a:t>/(</a:t>
            </a:r>
            <a:r>
              <a:rPr lang="en-US" sz="2800" i="1" dirty="0">
                <a:solidFill>
                  <a:srgbClr val="333333"/>
                </a:solidFill>
                <a:latin typeface="stix"/>
              </a:rPr>
              <a:t>x</a:t>
            </a:r>
            <a:r>
              <a:rPr lang="en-US" sz="2800" dirty="0">
                <a:solidFill>
                  <a:srgbClr val="333333"/>
                </a:solidFill>
                <a:latin typeface="stix"/>
              </a:rPr>
              <a:t> + </a:t>
            </a:r>
            <a:r>
              <a:rPr lang="en-US" sz="2800" i="1" dirty="0">
                <a:solidFill>
                  <a:srgbClr val="333333"/>
                </a:solidFill>
                <a:latin typeface="stix"/>
              </a:rPr>
              <a:t>y</a:t>
            </a:r>
            <a:r>
              <a:rPr lang="en-US" sz="2800" dirty="0">
                <a:solidFill>
                  <a:srgbClr val="333333"/>
                </a:solidFill>
                <a:latin typeface="stix"/>
              </a:rPr>
              <a:t>).</a:t>
            </a:r>
            <a:endParaRPr lang="en-US" sz="2800" dirty="0"/>
          </a:p>
        </p:txBody>
      </p:sp>
    </p:spTree>
    <p:extLst>
      <p:ext uri="{BB962C8B-B14F-4D97-AF65-F5344CB8AC3E}">
        <p14:creationId xmlns:p14="http://schemas.microsoft.com/office/powerpoint/2010/main" val="162110663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E42CF5B-3E3D-41A9-8393-64818552DD76}"/>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04310E24-E3D5-47F9-B8CA-22EB4B0DEB9A}"/>
              </a:ext>
            </a:extLst>
          </p:cNvPr>
          <p:cNvSpPr>
            <a:spLocks noGrp="1"/>
          </p:cNvSpPr>
          <p:nvPr>
            <p:ph type="sldNum" sz="quarter" idx="12"/>
          </p:nvPr>
        </p:nvSpPr>
        <p:spPr/>
        <p:txBody>
          <a:bodyPr/>
          <a:lstStyle/>
          <a:p>
            <a:r>
              <a:rPr lang="en-US" dirty="0"/>
              <a:t>5-</a:t>
            </a:r>
            <a:fld id="{A68F1C3D-7991-4430-8FD2-6BE0AA8A1311}" type="slidenum">
              <a:rPr lang="en-US" smtClean="0"/>
              <a:pPr/>
              <a:t>163</a:t>
            </a:fld>
            <a:endParaRPr lang="en-US" dirty="0"/>
          </a:p>
        </p:txBody>
      </p:sp>
      <p:sp>
        <p:nvSpPr>
          <p:cNvPr id="4" name="Rectangle 3">
            <a:extLst>
              <a:ext uri="{FF2B5EF4-FFF2-40B4-BE49-F238E27FC236}">
                <a16:creationId xmlns:a16="http://schemas.microsoft.com/office/drawing/2014/main" id="{EFBA7D57-05CC-461B-B1CB-452A0FB72304}"/>
              </a:ext>
            </a:extLst>
          </p:cNvPr>
          <p:cNvSpPr/>
          <p:nvPr/>
        </p:nvSpPr>
        <p:spPr>
          <a:xfrm>
            <a:off x="307848" y="316135"/>
            <a:ext cx="8378952" cy="1200329"/>
          </a:xfrm>
          <a:prstGeom prst="rect">
            <a:avLst/>
          </a:prstGeom>
        </p:spPr>
        <p:txBody>
          <a:bodyPr wrap="square">
            <a:spAutoFit/>
          </a:bodyPr>
          <a:lstStyle/>
          <a:p>
            <a:r>
              <a:rPr lang="en-US" sz="2400" dirty="0">
                <a:solidFill>
                  <a:srgbClr val="333333"/>
                </a:solidFill>
                <a:latin typeface="stix"/>
              </a:rPr>
              <a:t>The closer a probability is to 0, the more improbable it is the event will happen. The closer the probability is to 1, the more likely it will happen. </a:t>
            </a:r>
            <a:endParaRPr lang="en-US" sz="2400" dirty="0"/>
          </a:p>
        </p:txBody>
      </p:sp>
      <p:graphicFrame>
        <p:nvGraphicFramePr>
          <p:cNvPr id="5" name="Table 4">
            <a:extLst>
              <a:ext uri="{FF2B5EF4-FFF2-40B4-BE49-F238E27FC236}">
                <a16:creationId xmlns:a16="http://schemas.microsoft.com/office/drawing/2014/main" id="{E78BAA80-BDFE-40DC-AC8A-6A9EB72E9005}"/>
              </a:ext>
            </a:extLst>
          </p:cNvPr>
          <p:cNvGraphicFramePr>
            <a:graphicFrameLocks noGrp="1"/>
          </p:cNvGraphicFramePr>
          <p:nvPr/>
        </p:nvGraphicFramePr>
        <p:xfrm>
          <a:off x="307848" y="1802807"/>
          <a:ext cx="8607552" cy="4267200"/>
        </p:xfrm>
        <a:graphic>
          <a:graphicData uri="http://schemas.openxmlformats.org/drawingml/2006/table">
            <a:tbl>
              <a:tblPr/>
              <a:tblGrid>
                <a:gridCol w="2869184">
                  <a:extLst>
                    <a:ext uri="{9D8B030D-6E8A-4147-A177-3AD203B41FA5}">
                      <a16:colId xmlns:a16="http://schemas.microsoft.com/office/drawing/2014/main" val="1325884388"/>
                    </a:ext>
                  </a:extLst>
                </a:gridCol>
                <a:gridCol w="2869184">
                  <a:extLst>
                    <a:ext uri="{9D8B030D-6E8A-4147-A177-3AD203B41FA5}">
                      <a16:colId xmlns:a16="http://schemas.microsoft.com/office/drawing/2014/main" val="3751914438"/>
                    </a:ext>
                  </a:extLst>
                </a:gridCol>
                <a:gridCol w="2869184">
                  <a:extLst>
                    <a:ext uri="{9D8B030D-6E8A-4147-A177-3AD203B41FA5}">
                      <a16:colId xmlns:a16="http://schemas.microsoft.com/office/drawing/2014/main" val="1517069012"/>
                    </a:ext>
                  </a:extLst>
                </a:gridCol>
              </a:tblGrid>
              <a:tr h="487680">
                <a:tc>
                  <a:txBody>
                    <a:bodyPr/>
                    <a:lstStyle/>
                    <a:p>
                      <a:r>
                        <a:rPr lang="en-US" dirty="0">
                          <a:effectLst/>
                        </a:rPr>
                        <a:t>Certain</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100%</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Give or take 0%</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964979288"/>
                  </a:ext>
                </a:extLst>
              </a:tr>
              <a:tr h="853440">
                <a:tc>
                  <a:txBody>
                    <a:bodyPr/>
                    <a:lstStyle/>
                    <a:p>
                      <a:r>
                        <a:rPr lang="en-US" i="1" dirty="0">
                          <a:effectLst/>
                        </a:rPr>
                        <a:t>The General Area of Possibility</a:t>
                      </a:r>
                      <a:endParaRPr lang="en-US" dirty="0">
                        <a:effectLst/>
                      </a:endParaRP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endParaRPr lang="en-US" dirty="0">
                        <a:effectLst/>
                      </a:endParaRP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endParaRPr lang="en-US" dirty="0">
                        <a:effectLst/>
                      </a:endParaRP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829023629"/>
                  </a:ext>
                </a:extLst>
              </a:tr>
              <a:tr h="487680">
                <a:tc>
                  <a:txBody>
                    <a:bodyPr/>
                    <a:lstStyle/>
                    <a:p>
                      <a:r>
                        <a:rPr lang="en-US" dirty="0">
                          <a:effectLst/>
                        </a:rPr>
                        <a:t>Almost Certain</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93%</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Give or take about 6%</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136723428"/>
                  </a:ext>
                </a:extLst>
              </a:tr>
              <a:tr h="487680">
                <a:tc>
                  <a:txBody>
                    <a:bodyPr/>
                    <a:lstStyle/>
                    <a:p>
                      <a:r>
                        <a:rPr lang="en-US" dirty="0">
                          <a:effectLst/>
                        </a:rPr>
                        <a:t>Probable</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75%</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Give or take about 12%</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5162418"/>
                  </a:ext>
                </a:extLst>
              </a:tr>
              <a:tr h="487680">
                <a:tc>
                  <a:txBody>
                    <a:bodyPr/>
                    <a:lstStyle/>
                    <a:p>
                      <a:r>
                        <a:rPr lang="en-US" dirty="0">
                          <a:effectLst/>
                        </a:rPr>
                        <a:t>Chances About Even</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50%</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Give or take about 10%</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103361831"/>
                  </a:ext>
                </a:extLst>
              </a:tr>
              <a:tr h="487680">
                <a:tc>
                  <a:txBody>
                    <a:bodyPr/>
                    <a:lstStyle/>
                    <a:p>
                      <a:r>
                        <a:rPr lang="en-US" dirty="0">
                          <a:effectLst/>
                        </a:rPr>
                        <a:t>Probably Not</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30%</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Give or take about 10%</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766547876"/>
                  </a:ext>
                </a:extLst>
              </a:tr>
              <a:tr h="487680">
                <a:tc>
                  <a:txBody>
                    <a:bodyPr/>
                    <a:lstStyle/>
                    <a:p>
                      <a:r>
                        <a:rPr lang="en-US" dirty="0">
                          <a:effectLst/>
                        </a:rPr>
                        <a:t>Almost Certainly Not</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7%</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Give or take about 5%</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607938879"/>
                  </a:ext>
                </a:extLst>
              </a:tr>
              <a:tr h="487680">
                <a:tc>
                  <a:txBody>
                    <a:bodyPr/>
                    <a:lstStyle/>
                    <a:p>
                      <a:r>
                        <a:rPr lang="en-US" dirty="0">
                          <a:effectLst/>
                        </a:rPr>
                        <a:t>Impossible</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0</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tc>
                  <a:txBody>
                    <a:bodyPr/>
                    <a:lstStyle/>
                    <a:p>
                      <a:r>
                        <a:rPr lang="en-US" dirty="0">
                          <a:effectLst/>
                        </a:rPr>
                        <a:t>Give or take 0%</a:t>
                      </a:r>
                    </a:p>
                  </a:txBody>
                  <a:tcPr anchor="ctr">
                    <a:lnL w="7620" cap="flat" cmpd="sng" algn="ctr">
                      <a:solidFill>
                        <a:srgbClr val="A2A9B1"/>
                      </a:solidFill>
                      <a:prstDash val="solid"/>
                      <a:round/>
                      <a:headEnd type="none" w="med" len="med"/>
                      <a:tailEnd type="none" w="med" len="med"/>
                    </a:lnL>
                    <a:lnR w="7620" cap="flat" cmpd="sng" algn="ctr">
                      <a:solidFill>
                        <a:srgbClr val="A2A9B1"/>
                      </a:solidFill>
                      <a:prstDash val="solid"/>
                      <a:round/>
                      <a:headEnd type="none" w="med" len="med"/>
                      <a:tailEnd type="none" w="med" len="med"/>
                    </a:lnR>
                    <a:lnT w="7620" cap="flat" cmpd="sng" algn="ctr">
                      <a:solidFill>
                        <a:srgbClr val="A2A9B1"/>
                      </a:solidFill>
                      <a:prstDash val="solid"/>
                      <a:round/>
                      <a:headEnd type="none" w="med" len="med"/>
                      <a:tailEnd type="none" w="med" len="med"/>
                    </a:lnT>
                    <a:lnB w="7620"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4194158622"/>
                  </a:ext>
                </a:extLst>
              </a:tr>
            </a:tbl>
          </a:graphicData>
        </a:graphic>
      </p:graphicFrame>
    </p:spTree>
    <p:extLst>
      <p:ext uri="{BB962C8B-B14F-4D97-AF65-F5344CB8AC3E}">
        <p14:creationId xmlns:p14="http://schemas.microsoft.com/office/powerpoint/2010/main" val="135649924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6B69476-6BD1-438F-8DDB-2C78194D54C3}"/>
              </a:ext>
            </a:extLst>
          </p:cNvPr>
          <p:cNvSpPr>
            <a:spLocks noGrp="1"/>
          </p:cNvSpPr>
          <p:nvPr>
            <p:ph type="sldNum" sz="quarter" idx="12"/>
          </p:nvPr>
        </p:nvSpPr>
        <p:spPr/>
        <p:txBody>
          <a:bodyPr/>
          <a:lstStyle/>
          <a:p>
            <a:r>
              <a:rPr lang="en-US" dirty="0"/>
              <a:t>5-</a:t>
            </a:r>
            <a:fld id="{A68F1C3D-7991-4430-8FD2-6BE0AA8A1311}" type="slidenum">
              <a:rPr lang="en-US" smtClean="0"/>
              <a:pPr/>
              <a:t>164</a:t>
            </a:fld>
            <a:endParaRPr lang="en-US" dirty="0"/>
          </a:p>
        </p:txBody>
      </p:sp>
      <p:sp>
        <p:nvSpPr>
          <p:cNvPr id="4" name="Rectangle 3">
            <a:extLst>
              <a:ext uri="{FF2B5EF4-FFF2-40B4-BE49-F238E27FC236}">
                <a16:creationId xmlns:a16="http://schemas.microsoft.com/office/drawing/2014/main" id="{1E46F3F3-4DFB-4C29-9071-121988E6AFEE}"/>
              </a:ext>
            </a:extLst>
          </p:cNvPr>
          <p:cNvSpPr/>
          <p:nvPr/>
        </p:nvSpPr>
        <p:spPr>
          <a:xfrm>
            <a:off x="304800" y="1912968"/>
            <a:ext cx="8534400" cy="1231106"/>
          </a:xfrm>
          <a:prstGeom prst="rect">
            <a:avLst/>
          </a:prstGeom>
        </p:spPr>
        <p:txBody>
          <a:bodyPr wrap="square">
            <a:spAutoFit/>
          </a:bodyPr>
          <a:lstStyle/>
          <a:p>
            <a:r>
              <a:rPr lang="en-US" sz="2800" dirty="0">
                <a:solidFill>
                  <a:srgbClr val="333333"/>
                </a:solidFill>
                <a:latin typeface="stix"/>
              </a:rPr>
              <a:t>For example, the tossing of a coin is an experiment. You are unsure of the outcome. </a:t>
            </a:r>
          </a:p>
          <a:p>
            <a:pPr marL="342900" indent="-342900">
              <a:buFont typeface="Arial" panose="020B0604020202020204" pitchFamily="34" charset="0"/>
              <a:buChar char="•"/>
            </a:pPr>
            <a:endParaRPr lang="en-US" dirty="0">
              <a:solidFill>
                <a:srgbClr val="333333"/>
              </a:solidFill>
              <a:latin typeface="stix"/>
            </a:endParaRPr>
          </a:p>
        </p:txBody>
      </p:sp>
      <p:sp>
        <p:nvSpPr>
          <p:cNvPr id="5" name="TextBox 4">
            <a:extLst>
              <a:ext uri="{FF2B5EF4-FFF2-40B4-BE49-F238E27FC236}">
                <a16:creationId xmlns:a16="http://schemas.microsoft.com/office/drawing/2014/main" id="{EB1AE8AB-D71C-4AB3-9488-530C2C5FE6B4}"/>
              </a:ext>
            </a:extLst>
          </p:cNvPr>
          <p:cNvSpPr txBox="1"/>
          <p:nvPr/>
        </p:nvSpPr>
        <p:spPr>
          <a:xfrm>
            <a:off x="381000" y="787683"/>
            <a:ext cx="83820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EXPERIMENT  </a:t>
            </a:r>
            <a:r>
              <a:rPr lang="en-US" dirty="0"/>
              <a:t>A process that leads to the occurrence of one and only one of several possible results.</a:t>
            </a:r>
          </a:p>
        </p:txBody>
      </p:sp>
      <p:sp>
        <p:nvSpPr>
          <p:cNvPr id="2" name="Rectangle 1">
            <a:extLst>
              <a:ext uri="{FF2B5EF4-FFF2-40B4-BE49-F238E27FC236}">
                <a16:creationId xmlns:a16="http://schemas.microsoft.com/office/drawing/2014/main" id="{9A32F0B1-ED8F-40B5-B315-9CC8543564FE}"/>
              </a:ext>
            </a:extLst>
          </p:cNvPr>
          <p:cNvSpPr/>
          <p:nvPr/>
        </p:nvSpPr>
        <p:spPr>
          <a:xfrm>
            <a:off x="326571" y="3581400"/>
            <a:ext cx="7825154" cy="1384995"/>
          </a:xfrm>
          <a:prstGeom prst="rect">
            <a:avLst/>
          </a:prstGeom>
        </p:spPr>
        <p:txBody>
          <a:bodyPr wrap="square">
            <a:spAutoFit/>
          </a:bodyPr>
          <a:lstStyle/>
          <a:p>
            <a:r>
              <a:rPr lang="en-US" sz="2800" dirty="0">
                <a:solidFill>
                  <a:srgbClr val="333333"/>
                </a:solidFill>
                <a:latin typeface="stix"/>
              </a:rPr>
              <a:t>In reference to probability, an experiment has two or more possible results, and it is uncertain which will occur.</a:t>
            </a:r>
            <a:endParaRPr lang="en-US" sz="2800" dirty="0"/>
          </a:p>
        </p:txBody>
      </p:sp>
    </p:spTree>
    <p:extLst>
      <p:ext uri="{BB962C8B-B14F-4D97-AF65-F5344CB8AC3E}">
        <p14:creationId xmlns:p14="http://schemas.microsoft.com/office/powerpoint/2010/main" val="15411121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6B69476-6BD1-438F-8DDB-2C78194D54C3}"/>
              </a:ext>
            </a:extLst>
          </p:cNvPr>
          <p:cNvSpPr>
            <a:spLocks noGrp="1"/>
          </p:cNvSpPr>
          <p:nvPr>
            <p:ph type="sldNum" sz="quarter" idx="12"/>
          </p:nvPr>
        </p:nvSpPr>
        <p:spPr/>
        <p:txBody>
          <a:bodyPr/>
          <a:lstStyle/>
          <a:p>
            <a:r>
              <a:rPr lang="en-US" dirty="0"/>
              <a:t>5-</a:t>
            </a:r>
            <a:fld id="{A68F1C3D-7991-4430-8FD2-6BE0AA8A1311}" type="slidenum">
              <a:rPr lang="en-US" smtClean="0"/>
              <a:pPr/>
              <a:t>165</a:t>
            </a:fld>
            <a:endParaRPr lang="en-US" dirty="0"/>
          </a:p>
        </p:txBody>
      </p:sp>
      <p:sp>
        <p:nvSpPr>
          <p:cNvPr id="4" name="Rectangle 3">
            <a:extLst>
              <a:ext uri="{FF2B5EF4-FFF2-40B4-BE49-F238E27FC236}">
                <a16:creationId xmlns:a16="http://schemas.microsoft.com/office/drawing/2014/main" id="{1E46F3F3-4DFB-4C29-9071-121988E6AFEE}"/>
              </a:ext>
            </a:extLst>
          </p:cNvPr>
          <p:cNvSpPr/>
          <p:nvPr/>
        </p:nvSpPr>
        <p:spPr>
          <a:xfrm>
            <a:off x="304800" y="2057400"/>
            <a:ext cx="8534400" cy="3416320"/>
          </a:xfrm>
          <a:prstGeom prst="rect">
            <a:avLst/>
          </a:prstGeom>
        </p:spPr>
        <p:txBody>
          <a:bodyPr wrap="square">
            <a:spAutoFit/>
          </a:bodyPr>
          <a:lstStyle/>
          <a:p>
            <a:pPr marL="342900" indent="-342900">
              <a:buFont typeface="Arial" panose="020B0604020202020204" pitchFamily="34" charset="0"/>
              <a:buChar char="•"/>
            </a:pPr>
            <a:r>
              <a:rPr lang="en-US" dirty="0">
                <a:solidFill>
                  <a:srgbClr val="333333"/>
                </a:solidFill>
                <a:latin typeface="stix"/>
              </a:rPr>
              <a:t>For example, the tossing of a coin is an experiment. You are unsure of the outcome. </a:t>
            </a:r>
          </a:p>
          <a:p>
            <a:pPr marL="342900" indent="-342900">
              <a:buFont typeface="Arial" panose="020B0604020202020204" pitchFamily="34" charset="0"/>
              <a:buChar char="•"/>
            </a:pPr>
            <a:endParaRPr lang="en-US" dirty="0">
              <a:solidFill>
                <a:srgbClr val="333333"/>
              </a:solidFill>
              <a:latin typeface="stix"/>
            </a:endParaRPr>
          </a:p>
          <a:p>
            <a:pPr marL="342900" indent="-342900">
              <a:buFont typeface="Arial" panose="020B0604020202020204" pitchFamily="34" charset="0"/>
              <a:buChar char="•"/>
            </a:pPr>
            <a:r>
              <a:rPr lang="en-US" dirty="0">
                <a:solidFill>
                  <a:srgbClr val="333333"/>
                </a:solidFill>
                <a:latin typeface="stix"/>
              </a:rPr>
              <a:t>When a coin is tossed, one particular outcome is a “head.” The alternative outcome is a “tail.” </a:t>
            </a:r>
          </a:p>
          <a:p>
            <a:pPr marL="342900" indent="-342900">
              <a:buFont typeface="Arial" panose="020B0604020202020204" pitchFamily="34" charset="0"/>
              <a:buChar char="•"/>
            </a:pPr>
            <a:endParaRPr lang="en-US" dirty="0">
              <a:solidFill>
                <a:srgbClr val="333333"/>
              </a:solidFill>
              <a:latin typeface="stix"/>
            </a:endParaRPr>
          </a:p>
          <a:p>
            <a:pPr marL="342900" indent="-342900">
              <a:buFont typeface="Arial" panose="020B0604020202020204" pitchFamily="34" charset="0"/>
              <a:buChar char="•"/>
            </a:pPr>
            <a:r>
              <a:rPr lang="en-US" dirty="0"/>
              <a:t>How many possible outcomes are there if you toss a coin 3 times?</a:t>
            </a:r>
          </a:p>
          <a:p>
            <a:r>
              <a:rPr lang="en-US" dirty="0"/>
              <a:t>     </a:t>
            </a:r>
          </a:p>
          <a:p>
            <a:r>
              <a:rPr lang="en-US" dirty="0"/>
              <a:t>eight possible outcome</a:t>
            </a:r>
          </a:p>
          <a:p>
            <a:endParaRPr lang="en-US" dirty="0"/>
          </a:p>
          <a:p>
            <a:pPr marL="342900" indent="-342900">
              <a:buFont typeface="Arial" panose="020B0604020202020204" pitchFamily="34" charset="0"/>
              <a:buChar char="•"/>
            </a:pPr>
            <a:r>
              <a:rPr lang="en-US" dirty="0"/>
              <a:t>The number of different </a:t>
            </a:r>
            <a:r>
              <a:rPr lang="en-US" b="1" dirty="0"/>
              <a:t>outcomes when</a:t>
            </a:r>
            <a:r>
              <a:rPr lang="en-US" dirty="0"/>
              <a:t> three </a:t>
            </a:r>
            <a:r>
              <a:rPr lang="en-US" b="1" dirty="0"/>
              <a:t>coins</a:t>
            </a:r>
            <a:r>
              <a:rPr lang="en-US" dirty="0"/>
              <a:t> are </a:t>
            </a:r>
            <a:r>
              <a:rPr lang="en-US" b="1" dirty="0"/>
              <a:t>tossed</a:t>
            </a:r>
            <a:r>
              <a:rPr lang="en-US" dirty="0"/>
              <a:t> is 2 × 2 × 2 = 8. All eight </a:t>
            </a:r>
            <a:r>
              <a:rPr lang="en-US" b="1" dirty="0"/>
              <a:t>possible outcome</a:t>
            </a:r>
            <a:r>
              <a:rPr lang="en-US" dirty="0"/>
              <a:t> are HHH, HHT, HTH, HTT, THH, THT, TTH, and TTT. </a:t>
            </a:r>
          </a:p>
          <a:p>
            <a:pPr marL="342900" indent="-342900">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9D80F746-2916-4475-92DE-97A0B045A861}"/>
              </a:ext>
            </a:extLst>
          </p:cNvPr>
          <p:cNvSpPr txBox="1"/>
          <p:nvPr/>
        </p:nvSpPr>
        <p:spPr>
          <a:xfrm>
            <a:off x="304800" y="805438"/>
            <a:ext cx="8382000" cy="369332"/>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OUTCOME  </a:t>
            </a:r>
            <a:r>
              <a:rPr lang="en-US" dirty="0"/>
              <a:t>A particular result of an experiment.</a:t>
            </a:r>
          </a:p>
        </p:txBody>
      </p:sp>
    </p:spTree>
    <p:extLst>
      <p:ext uri="{BB962C8B-B14F-4D97-AF65-F5344CB8AC3E}">
        <p14:creationId xmlns:p14="http://schemas.microsoft.com/office/powerpoint/2010/main" val="348380867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6B69476-6BD1-438F-8DDB-2C78194D54C3}"/>
              </a:ext>
            </a:extLst>
          </p:cNvPr>
          <p:cNvSpPr>
            <a:spLocks noGrp="1"/>
          </p:cNvSpPr>
          <p:nvPr>
            <p:ph type="sldNum" sz="quarter" idx="12"/>
          </p:nvPr>
        </p:nvSpPr>
        <p:spPr/>
        <p:txBody>
          <a:bodyPr/>
          <a:lstStyle/>
          <a:p>
            <a:r>
              <a:rPr lang="en-US" dirty="0"/>
              <a:t>5-</a:t>
            </a:r>
            <a:fld id="{A68F1C3D-7991-4430-8FD2-6BE0AA8A1311}" type="slidenum">
              <a:rPr lang="en-US" smtClean="0"/>
              <a:pPr/>
              <a:t>166</a:t>
            </a:fld>
            <a:endParaRPr lang="en-US" dirty="0"/>
          </a:p>
        </p:txBody>
      </p:sp>
      <p:sp>
        <p:nvSpPr>
          <p:cNvPr id="4" name="Rectangle 3">
            <a:extLst>
              <a:ext uri="{FF2B5EF4-FFF2-40B4-BE49-F238E27FC236}">
                <a16:creationId xmlns:a16="http://schemas.microsoft.com/office/drawing/2014/main" id="{1E46F3F3-4DFB-4C29-9071-121988E6AFEE}"/>
              </a:ext>
            </a:extLst>
          </p:cNvPr>
          <p:cNvSpPr/>
          <p:nvPr/>
        </p:nvSpPr>
        <p:spPr>
          <a:xfrm>
            <a:off x="228600" y="1619793"/>
            <a:ext cx="8839200" cy="4062651"/>
          </a:xfrm>
          <a:prstGeom prst="rect">
            <a:avLst/>
          </a:prstGeom>
        </p:spPr>
        <p:txBody>
          <a:bodyPr wrap="square">
            <a:spAutoFit/>
          </a:bodyPr>
          <a:lstStyle/>
          <a:p>
            <a:pPr marL="342900" indent="-342900">
              <a:buFont typeface="Arial" panose="020B0604020202020204" pitchFamily="34" charset="0"/>
              <a:buChar char="•"/>
            </a:pPr>
            <a:endParaRPr lang="en-US" dirty="0">
              <a:solidFill>
                <a:srgbClr val="333333"/>
              </a:solidFill>
              <a:latin typeface="stix"/>
            </a:endParaRPr>
          </a:p>
          <a:p>
            <a:pPr marL="342900" indent="-342900">
              <a:buFont typeface="Arial" panose="020B0604020202020204" pitchFamily="34" charset="0"/>
              <a:buChar char="•"/>
            </a:pPr>
            <a:r>
              <a:rPr lang="en-US" sz="2400" dirty="0"/>
              <a:t>How many possible outcomes are there if you toss a coin 3 times?</a:t>
            </a:r>
          </a:p>
          <a:p>
            <a:r>
              <a:rPr lang="en-US" sz="2400" dirty="0"/>
              <a:t>     eight possible outcome</a:t>
            </a:r>
          </a:p>
          <a:p>
            <a:pPr marL="342900" indent="-342900">
              <a:buFont typeface="Arial" panose="020B0604020202020204" pitchFamily="34" charset="0"/>
              <a:buChar char="•"/>
            </a:pPr>
            <a:r>
              <a:rPr lang="en-US" sz="2400" dirty="0"/>
              <a:t>The number of different </a:t>
            </a:r>
            <a:r>
              <a:rPr lang="en-US" sz="2400" b="1" dirty="0"/>
              <a:t>outcomes when</a:t>
            </a:r>
            <a:r>
              <a:rPr lang="en-US" sz="2400" dirty="0"/>
              <a:t> three </a:t>
            </a:r>
            <a:r>
              <a:rPr lang="en-US" sz="2400" b="1" dirty="0"/>
              <a:t>coins</a:t>
            </a:r>
            <a:r>
              <a:rPr lang="en-US" sz="2400" dirty="0"/>
              <a:t> are </a:t>
            </a:r>
            <a:r>
              <a:rPr lang="en-US" sz="2400" b="1" dirty="0"/>
              <a:t>tossed</a:t>
            </a:r>
            <a:r>
              <a:rPr lang="en-US" sz="2400" dirty="0"/>
              <a:t> is 2 × 2 × 2 = 8.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All eight </a:t>
            </a:r>
            <a:r>
              <a:rPr lang="en-US" sz="2400" b="1" dirty="0"/>
              <a:t>possible outcome</a:t>
            </a:r>
            <a:r>
              <a:rPr lang="en-US" sz="2400" dirty="0"/>
              <a:t> are HHH, HHT, HTH, HTT, THH, THT, TTH, and TTT.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Step 2. </a:t>
            </a:r>
            <a:r>
              <a:rPr lang="en-US" sz="2400" b="1" dirty="0"/>
              <a:t>There</a:t>
            </a:r>
            <a:r>
              <a:rPr lang="en-US" sz="2400" dirty="0"/>
              <a:t> are four </a:t>
            </a:r>
            <a:r>
              <a:rPr lang="en-US" sz="2400" b="1" dirty="0"/>
              <a:t>possible</a:t>
            </a:r>
            <a:r>
              <a:rPr lang="en-US" sz="2400" dirty="0"/>
              <a:t> events: 0 heads, 1 head, 2 heads, and </a:t>
            </a:r>
            <a:r>
              <a:rPr lang="en-US" sz="2400" b="1" dirty="0"/>
              <a:t>3</a:t>
            </a:r>
            <a:r>
              <a:rPr lang="en-US" sz="2400" dirty="0"/>
              <a:t> heads.</a:t>
            </a:r>
          </a:p>
        </p:txBody>
      </p:sp>
      <p:sp>
        <p:nvSpPr>
          <p:cNvPr id="7" name="TextBox 6">
            <a:extLst>
              <a:ext uri="{FF2B5EF4-FFF2-40B4-BE49-F238E27FC236}">
                <a16:creationId xmlns:a16="http://schemas.microsoft.com/office/drawing/2014/main" id="{7F91997D-DE48-474A-B320-A3B1125E75D6}"/>
              </a:ext>
            </a:extLst>
          </p:cNvPr>
          <p:cNvSpPr txBox="1"/>
          <p:nvPr/>
        </p:nvSpPr>
        <p:spPr>
          <a:xfrm>
            <a:off x="381000" y="576555"/>
            <a:ext cx="8382000" cy="369332"/>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EVENT  </a:t>
            </a:r>
            <a:r>
              <a:rPr lang="en-US" dirty="0"/>
              <a:t>A collection of one or more outcomes of an experiment.</a:t>
            </a:r>
          </a:p>
        </p:txBody>
      </p:sp>
    </p:spTree>
    <p:extLst>
      <p:ext uri="{BB962C8B-B14F-4D97-AF65-F5344CB8AC3E}">
        <p14:creationId xmlns:p14="http://schemas.microsoft.com/office/powerpoint/2010/main" val="99195141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36021"/>
            <a:ext cx="8229600" cy="914400"/>
          </a:xfrm>
        </p:spPr>
        <p:txBody>
          <a:bodyPr/>
          <a:lstStyle/>
          <a:p>
            <a:r>
              <a:rPr lang="en-US" dirty="0"/>
              <a:t>Probability</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1113"/>
            <a:ext cx="8915400" cy="5706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r>
              <a:rPr lang="en-US" dirty="0"/>
              <a:t>5-</a:t>
            </a:r>
            <a:fld id="{A68F1C3D-7991-4430-8FD2-6BE0AA8A1311}" type="slidenum">
              <a:rPr lang="en-US" smtClean="0"/>
              <a:pPr/>
              <a:t>167</a:t>
            </a:fld>
            <a:endParaRPr lang="en-US" dirty="0"/>
          </a:p>
        </p:txBody>
      </p:sp>
    </p:spTree>
    <p:extLst>
      <p:ext uri="{BB962C8B-B14F-4D97-AF65-F5344CB8AC3E}">
        <p14:creationId xmlns:p14="http://schemas.microsoft.com/office/powerpoint/2010/main" val="222167934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CFC0A22-DA3A-463B-A2BF-D7F34A5BA05A}"/>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029C445E-B630-40DD-BACC-5795240254AF}"/>
              </a:ext>
            </a:extLst>
          </p:cNvPr>
          <p:cNvSpPr>
            <a:spLocks noGrp="1"/>
          </p:cNvSpPr>
          <p:nvPr>
            <p:ph type="sldNum" sz="quarter" idx="12"/>
          </p:nvPr>
        </p:nvSpPr>
        <p:spPr/>
        <p:txBody>
          <a:bodyPr/>
          <a:lstStyle/>
          <a:p>
            <a:r>
              <a:rPr lang="en-US" dirty="0"/>
              <a:t>5-</a:t>
            </a:r>
            <a:fld id="{A68F1C3D-7991-4430-8FD2-6BE0AA8A1311}" type="slidenum">
              <a:rPr lang="en-US" smtClean="0"/>
              <a:pPr/>
              <a:t>168</a:t>
            </a:fld>
            <a:endParaRPr lang="en-US" dirty="0"/>
          </a:p>
        </p:txBody>
      </p:sp>
      <p:sp>
        <p:nvSpPr>
          <p:cNvPr id="4" name="Rectangle 3">
            <a:extLst>
              <a:ext uri="{FF2B5EF4-FFF2-40B4-BE49-F238E27FC236}">
                <a16:creationId xmlns:a16="http://schemas.microsoft.com/office/drawing/2014/main" id="{D640CB70-01EA-43E0-A394-153D4872182A}"/>
              </a:ext>
            </a:extLst>
          </p:cNvPr>
          <p:cNvSpPr/>
          <p:nvPr/>
        </p:nvSpPr>
        <p:spPr>
          <a:xfrm>
            <a:off x="342900" y="381000"/>
            <a:ext cx="8458200" cy="4832092"/>
          </a:xfrm>
          <a:prstGeom prst="rect">
            <a:avLst/>
          </a:prstGeom>
        </p:spPr>
        <p:txBody>
          <a:bodyPr wrap="square">
            <a:spAutoFit/>
          </a:bodyPr>
          <a:lstStyle/>
          <a:p>
            <a:pPr fontAlgn="base"/>
            <a:r>
              <a:rPr lang="en-US" sz="2800" dirty="0">
                <a:solidFill>
                  <a:srgbClr val="333333"/>
                </a:solidFill>
                <a:latin typeface="proximanova"/>
              </a:rPr>
              <a:t>Example: Video Games Inc. recently developed a new video game. Its playability is to be tested by 80 veteran game players.</a:t>
            </a:r>
          </a:p>
          <a:p>
            <a:pPr fontAlgn="base"/>
            <a:endParaRPr lang="en-US" sz="2800" dirty="0">
              <a:solidFill>
                <a:srgbClr val="333333"/>
              </a:solidFill>
              <a:latin typeface="proximanova"/>
            </a:endParaRPr>
          </a:p>
          <a:p>
            <a:pPr marL="342900" indent="-342900" fontAlgn="base">
              <a:buFont typeface="+mj-lt"/>
              <a:buAutoNum type="alphaLcParenR"/>
            </a:pPr>
            <a:r>
              <a:rPr lang="en-US" sz="2800" dirty="0">
                <a:solidFill>
                  <a:srgbClr val="333333"/>
                </a:solidFill>
                <a:latin typeface="proximanova"/>
              </a:rPr>
              <a:t>What is the experiment?</a:t>
            </a:r>
            <a:r>
              <a:rPr lang="en-US" sz="2800" b="1" dirty="0">
                <a:solidFill>
                  <a:srgbClr val="0066CC"/>
                </a:solidFill>
                <a:latin typeface="inherit"/>
                <a:hlinkClick r:id="rId2"/>
              </a:rPr>
              <a:t> </a:t>
            </a:r>
            <a:endParaRPr lang="en-US" sz="2800" b="1" dirty="0">
              <a:solidFill>
                <a:srgbClr val="333333"/>
              </a:solidFill>
              <a:latin typeface="proximanova"/>
            </a:endParaRPr>
          </a:p>
          <a:p>
            <a:pPr marL="342900" indent="-342900" fontAlgn="base">
              <a:buFont typeface="+mj-lt"/>
              <a:buAutoNum type="alphaLcParenR"/>
            </a:pPr>
            <a:r>
              <a:rPr lang="en-US" sz="2800" dirty="0">
                <a:solidFill>
                  <a:srgbClr val="333333"/>
                </a:solidFill>
                <a:latin typeface="proximanova"/>
              </a:rPr>
              <a:t>What is one possible outcome?</a:t>
            </a:r>
            <a:r>
              <a:rPr lang="en-US" sz="2800" b="1" dirty="0">
                <a:solidFill>
                  <a:srgbClr val="0066CC"/>
                </a:solidFill>
                <a:latin typeface="inherit"/>
                <a:hlinkClick r:id="rId3"/>
              </a:rPr>
              <a:t> </a:t>
            </a:r>
            <a:endParaRPr lang="en-US" sz="2800" dirty="0">
              <a:solidFill>
                <a:srgbClr val="333333"/>
              </a:solidFill>
              <a:latin typeface="proximanova"/>
            </a:endParaRPr>
          </a:p>
          <a:p>
            <a:pPr marL="342900" indent="-342900" fontAlgn="base">
              <a:buFont typeface="+mj-lt"/>
              <a:buAutoNum type="alphaLcParenR"/>
            </a:pPr>
            <a:r>
              <a:rPr lang="en-US" sz="2800" dirty="0">
                <a:solidFill>
                  <a:srgbClr val="333333"/>
                </a:solidFill>
                <a:latin typeface="proximanova"/>
              </a:rPr>
              <a:t>Suppose 65 of the 80 players testing the new game said they liked it. Is 65 a probability?</a:t>
            </a:r>
            <a:r>
              <a:rPr lang="en-US" sz="2800" b="1" dirty="0">
                <a:solidFill>
                  <a:srgbClr val="0066CC"/>
                </a:solidFill>
                <a:latin typeface="inherit"/>
                <a:hlinkClick r:id="rId4"/>
              </a:rPr>
              <a:t> </a:t>
            </a:r>
            <a:endParaRPr lang="en-US" sz="2800" dirty="0">
              <a:solidFill>
                <a:srgbClr val="333333"/>
              </a:solidFill>
              <a:latin typeface="proximanova"/>
            </a:endParaRPr>
          </a:p>
          <a:p>
            <a:pPr marL="342900" indent="-342900" fontAlgn="base">
              <a:buFont typeface="+mj-lt"/>
              <a:buAutoNum type="alphaLcParenR"/>
            </a:pPr>
            <a:r>
              <a:rPr lang="en-US" sz="2800" dirty="0">
                <a:solidFill>
                  <a:srgbClr val="333333"/>
                </a:solidFill>
                <a:latin typeface="proximanova"/>
              </a:rPr>
              <a:t>The probability that the new game will be a success is computed to be −1.0. Comment.</a:t>
            </a:r>
            <a:r>
              <a:rPr lang="en-US" sz="2800" b="1" dirty="0">
                <a:solidFill>
                  <a:srgbClr val="0066CC"/>
                </a:solidFill>
                <a:latin typeface="inherit"/>
                <a:hlinkClick r:id="rId5"/>
              </a:rPr>
              <a:t> </a:t>
            </a:r>
            <a:endParaRPr lang="en-US" sz="2800" dirty="0">
              <a:solidFill>
                <a:srgbClr val="333333"/>
              </a:solidFill>
              <a:latin typeface="proximanova"/>
            </a:endParaRPr>
          </a:p>
          <a:p>
            <a:pPr marL="342900" indent="-342900" fontAlgn="base">
              <a:buFont typeface="+mj-lt"/>
              <a:buAutoNum type="alphaLcParenR"/>
            </a:pPr>
            <a:r>
              <a:rPr lang="en-US" sz="2800" dirty="0">
                <a:solidFill>
                  <a:srgbClr val="333333"/>
                </a:solidFill>
                <a:latin typeface="proximanova"/>
              </a:rPr>
              <a:t>Specify one possible event.</a:t>
            </a:r>
            <a:r>
              <a:rPr lang="en-US" sz="2800" b="1" dirty="0">
                <a:solidFill>
                  <a:srgbClr val="0066CC"/>
                </a:solidFill>
                <a:latin typeface="inherit"/>
                <a:hlinkClick r:id="rId6"/>
              </a:rPr>
              <a:t> </a:t>
            </a:r>
            <a:endParaRPr lang="en-US" sz="2800" b="0" i="0" dirty="0">
              <a:solidFill>
                <a:srgbClr val="333333"/>
              </a:solidFill>
              <a:effectLst/>
              <a:latin typeface="proximanova"/>
            </a:endParaRPr>
          </a:p>
        </p:txBody>
      </p:sp>
    </p:spTree>
    <p:extLst>
      <p:ext uri="{BB962C8B-B14F-4D97-AF65-F5344CB8AC3E}">
        <p14:creationId xmlns:p14="http://schemas.microsoft.com/office/powerpoint/2010/main" val="5759770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5CCAFE-356D-406D-90FA-572BFB0E2A4B}"/>
              </a:ext>
            </a:extLst>
          </p:cNvPr>
          <p:cNvSpPr/>
          <p:nvPr/>
        </p:nvSpPr>
        <p:spPr>
          <a:xfrm>
            <a:off x="152400" y="304800"/>
            <a:ext cx="8915400" cy="6124754"/>
          </a:xfrm>
          <a:prstGeom prst="rect">
            <a:avLst/>
          </a:prstGeom>
        </p:spPr>
        <p:txBody>
          <a:bodyPr wrap="square">
            <a:spAutoFit/>
          </a:bodyPr>
          <a:lstStyle/>
          <a:p>
            <a:pPr fontAlgn="base"/>
            <a:r>
              <a:rPr lang="en-US" sz="2800" dirty="0">
                <a:solidFill>
                  <a:srgbClr val="333333"/>
                </a:solidFill>
                <a:latin typeface="proximanova"/>
              </a:rPr>
              <a:t>Answers:</a:t>
            </a:r>
          </a:p>
          <a:p>
            <a:pPr fontAlgn="base"/>
            <a:r>
              <a:rPr lang="en-US" sz="2800" dirty="0">
                <a:solidFill>
                  <a:srgbClr val="333333"/>
                </a:solidFill>
                <a:latin typeface="proximanova"/>
              </a:rPr>
              <a:t>Experiment: Count the number of players who think the game is playable.</a:t>
            </a:r>
          </a:p>
          <a:p>
            <a:pPr fontAlgn="base"/>
            <a:endParaRPr lang="en-US" sz="2800" b="0" i="0" dirty="0">
              <a:solidFill>
                <a:srgbClr val="333333"/>
              </a:solidFill>
              <a:effectLst/>
              <a:latin typeface="proximanova"/>
            </a:endParaRPr>
          </a:p>
          <a:p>
            <a:pPr fontAlgn="base"/>
            <a:r>
              <a:rPr lang="en-US" sz="2800" dirty="0">
                <a:solidFill>
                  <a:srgbClr val="333333"/>
                </a:solidFill>
                <a:latin typeface="proximanova"/>
              </a:rPr>
              <a:t>Outcome (s): 70 players found the game player. There are several answers </a:t>
            </a:r>
          </a:p>
          <a:p>
            <a:pPr fontAlgn="base"/>
            <a:endParaRPr lang="en-US" sz="2800" b="0" i="0" dirty="0">
              <a:solidFill>
                <a:srgbClr val="333333"/>
              </a:solidFill>
              <a:effectLst/>
              <a:latin typeface="proximanova"/>
            </a:endParaRPr>
          </a:p>
          <a:p>
            <a:pPr fontAlgn="base"/>
            <a:r>
              <a:rPr lang="en-US" sz="2800" dirty="0">
                <a:solidFill>
                  <a:srgbClr val="333333"/>
                </a:solidFill>
                <a:latin typeface="proximanova"/>
              </a:rPr>
              <a:t>No because probability has to be within 0 and 1. so it is 65/80 = .8125</a:t>
            </a:r>
          </a:p>
          <a:p>
            <a:pPr fontAlgn="base"/>
            <a:endParaRPr lang="en-US" sz="2800" b="0" i="0" dirty="0">
              <a:solidFill>
                <a:srgbClr val="333333"/>
              </a:solidFill>
              <a:effectLst/>
              <a:latin typeface="proximanova"/>
            </a:endParaRPr>
          </a:p>
          <a:p>
            <a:pPr fontAlgn="base"/>
            <a:r>
              <a:rPr lang="en-US" sz="2800" dirty="0">
                <a:solidFill>
                  <a:srgbClr val="333333"/>
                </a:solidFill>
                <a:latin typeface="proximanova"/>
              </a:rPr>
              <a:t>Probability cannot be negative</a:t>
            </a:r>
          </a:p>
          <a:p>
            <a:pPr fontAlgn="base"/>
            <a:endParaRPr lang="en-US" sz="2800" b="0" i="0" dirty="0">
              <a:solidFill>
                <a:srgbClr val="333333"/>
              </a:solidFill>
              <a:effectLst/>
              <a:latin typeface="proximanova"/>
            </a:endParaRPr>
          </a:p>
          <a:p>
            <a:pPr fontAlgn="base"/>
            <a:r>
              <a:rPr lang="en-US" sz="2800" dirty="0">
                <a:solidFill>
                  <a:srgbClr val="333333"/>
                </a:solidFill>
                <a:latin typeface="proximanova"/>
              </a:rPr>
              <a:t>Event (s): More than half of players testing it liked it. Several answers are possible.</a:t>
            </a:r>
            <a:endParaRPr lang="en-US" sz="2800" b="0" i="0" dirty="0">
              <a:solidFill>
                <a:srgbClr val="333333"/>
              </a:solidFill>
              <a:effectLst/>
              <a:latin typeface="proximanova"/>
            </a:endParaRPr>
          </a:p>
        </p:txBody>
      </p:sp>
    </p:spTree>
    <p:extLst>
      <p:ext uri="{BB962C8B-B14F-4D97-AF65-F5344CB8AC3E}">
        <p14:creationId xmlns:p14="http://schemas.microsoft.com/office/powerpoint/2010/main" val="52511472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E219ED3-5212-4324-BE6F-1155C729BE61}"/>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3B19F6C3-8863-4FE8-AF64-C610A5783C13}"/>
              </a:ext>
            </a:extLst>
          </p:cNvPr>
          <p:cNvSpPr>
            <a:spLocks noGrp="1"/>
          </p:cNvSpPr>
          <p:nvPr>
            <p:ph type="sldNum" sz="quarter" idx="12"/>
          </p:nvPr>
        </p:nvSpPr>
        <p:spPr/>
        <p:txBody>
          <a:bodyPr/>
          <a:lstStyle/>
          <a:p>
            <a:r>
              <a:rPr lang="en-US" dirty="0"/>
              <a:t>5-</a:t>
            </a:r>
            <a:fld id="{A68F1C3D-7991-4430-8FD2-6BE0AA8A1311}" type="slidenum">
              <a:rPr lang="en-US" smtClean="0"/>
              <a:pPr/>
              <a:t>170</a:t>
            </a:fld>
            <a:endParaRPr lang="en-US" dirty="0"/>
          </a:p>
        </p:txBody>
      </p:sp>
      <p:sp>
        <p:nvSpPr>
          <p:cNvPr id="4" name="Rectangle 3">
            <a:extLst>
              <a:ext uri="{FF2B5EF4-FFF2-40B4-BE49-F238E27FC236}">
                <a16:creationId xmlns:a16="http://schemas.microsoft.com/office/drawing/2014/main" id="{F20A19D2-1903-4307-BBC7-A4F5EA4F5B3D}"/>
              </a:ext>
            </a:extLst>
          </p:cNvPr>
          <p:cNvSpPr/>
          <p:nvPr/>
        </p:nvSpPr>
        <p:spPr>
          <a:xfrm>
            <a:off x="152400" y="580803"/>
            <a:ext cx="8839200" cy="5262979"/>
          </a:xfrm>
          <a:prstGeom prst="rect">
            <a:avLst/>
          </a:prstGeom>
        </p:spPr>
        <p:txBody>
          <a:bodyPr wrap="square">
            <a:spAutoFit/>
          </a:bodyPr>
          <a:lstStyle/>
          <a:p>
            <a:pPr fontAlgn="base"/>
            <a:r>
              <a:rPr lang="en-US" sz="2800" b="1" u="sng" dirty="0">
                <a:solidFill>
                  <a:srgbClr val="CF361E"/>
                </a:solidFill>
                <a:latin typeface="proximanova"/>
              </a:rPr>
              <a:t>Approaches to Assigning Probabilities</a:t>
            </a:r>
          </a:p>
          <a:p>
            <a:pPr fontAlgn="base"/>
            <a:endParaRPr lang="en-US" sz="2800" b="1" dirty="0">
              <a:solidFill>
                <a:srgbClr val="884098"/>
              </a:solidFill>
              <a:latin typeface="inherit"/>
            </a:endParaRPr>
          </a:p>
          <a:p>
            <a:pPr fontAlgn="base"/>
            <a:r>
              <a:rPr lang="en-US" sz="2800" b="1" dirty="0">
                <a:solidFill>
                  <a:srgbClr val="884098"/>
                </a:solidFill>
                <a:latin typeface="inherit"/>
              </a:rPr>
              <a:t>There are three ways </a:t>
            </a:r>
            <a:r>
              <a:rPr lang="en-US" sz="2800" dirty="0">
                <a:solidFill>
                  <a:srgbClr val="333333"/>
                </a:solidFill>
                <a:latin typeface="stix"/>
              </a:rPr>
              <a:t>to assign a probability to an event: </a:t>
            </a:r>
          </a:p>
          <a:p>
            <a:pPr marL="457200" indent="-457200" fontAlgn="base">
              <a:buFont typeface="Arial" panose="020B0604020202020204" pitchFamily="34" charset="0"/>
              <a:buChar char="•"/>
            </a:pPr>
            <a:r>
              <a:rPr lang="en-US" sz="2800" dirty="0">
                <a:solidFill>
                  <a:srgbClr val="333333"/>
                </a:solidFill>
                <a:latin typeface="stix"/>
              </a:rPr>
              <a:t>Classical</a:t>
            </a:r>
          </a:p>
          <a:p>
            <a:pPr marL="457200" indent="-457200" fontAlgn="base">
              <a:buFont typeface="Arial" panose="020B0604020202020204" pitchFamily="34" charset="0"/>
              <a:buChar char="•"/>
            </a:pPr>
            <a:r>
              <a:rPr lang="en-US" sz="2800" dirty="0">
                <a:solidFill>
                  <a:srgbClr val="333333"/>
                </a:solidFill>
                <a:latin typeface="stix"/>
              </a:rPr>
              <a:t>Empirical </a:t>
            </a:r>
          </a:p>
          <a:p>
            <a:pPr marL="457200" indent="-457200" fontAlgn="base">
              <a:buFont typeface="Arial" panose="020B0604020202020204" pitchFamily="34" charset="0"/>
              <a:buChar char="•"/>
            </a:pPr>
            <a:r>
              <a:rPr lang="en-US" sz="2800" dirty="0">
                <a:solidFill>
                  <a:srgbClr val="333333"/>
                </a:solidFill>
                <a:latin typeface="stix"/>
              </a:rPr>
              <a:t>Subjective </a:t>
            </a:r>
          </a:p>
          <a:p>
            <a:pPr fontAlgn="base"/>
            <a:endParaRPr lang="en-US" sz="2800" dirty="0">
              <a:solidFill>
                <a:srgbClr val="333333"/>
              </a:solidFill>
              <a:latin typeface="stix"/>
            </a:endParaRPr>
          </a:p>
          <a:p>
            <a:pPr fontAlgn="base"/>
            <a:r>
              <a:rPr lang="en-US" sz="2800" dirty="0">
                <a:solidFill>
                  <a:srgbClr val="333333"/>
                </a:solidFill>
                <a:latin typeface="stix"/>
              </a:rPr>
              <a:t>The classical and empirical methods are objective and are based on information and data. </a:t>
            </a:r>
          </a:p>
          <a:p>
            <a:pPr fontAlgn="base"/>
            <a:endParaRPr lang="en-US" sz="2800" dirty="0">
              <a:solidFill>
                <a:srgbClr val="333333"/>
              </a:solidFill>
              <a:latin typeface="stix"/>
            </a:endParaRPr>
          </a:p>
          <a:p>
            <a:pPr fontAlgn="base"/>
            <a:r>
              <a:rPr lang="en-US" sz="2800" dirty="0">
                <a:solidFill>
                  <a:srgbClr val="333333"/>
                </a:solidFill>
                <a:latin typeface="stix"/>
              </a:rPr>
              <a:t>The subjective method is based on a person’s belief or estimate of an event’s likelihood.</a:t>
            </a:r>
            <a:endParaRPr lang="en-US" sz="2800" b="0" i="0" dirty="0">
              <a:solidFill>
                <a:srgbClr val="333333"/>
              </a:solidFill>
              <a:effectLst/>
              <a:latin typeface="stix"/>
            </a:endParaRPr>
          </a:p>
        </p:txBody>
      </p:sp>
    </p:spTree>
    <p:extLst>
      <p:ext uri="{BB962C8B-B14F-4D97-AF65-F5344CB8AC3E}">
        <p14:creationId xmlns:p14="http://schemas.microsoft.com/office/powerpoint/2010/main" val="136562988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Classical Probability</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The classical definition of probability  applies when there are n equally likely outcomes to an experiment</a:t>
            </a:r>
          </a:p>
        </p:txBody>
      </p:sp>
      <p:sp>
        <p:nvSpPr>
          <p:cNvPr id="6" name="TextBox 5"/>
          <p:cNvSpPr txBox="1"/>
          <p:nvPr/>
        </p:nvSpPr>
        <p:spPr>
          <a:xfrm>
            <a:off x="381000" y="3124200"/>
            <a:ext cx="85344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MUTUALLY EXCLUSIVE  </a:t>
            </a:r>
            <a:r>
              <a:rPr lang="en-US" dirty="0"/>
              <a:t>The occurrence of one event means that none of the other events can occur at the same time.</a:t>
            </a:r>
          </a:p>
        </p:txBody>
      </p:sp>
      <p:sp>
        <p:nvSpPr>
          <p:cNvPr id="7" name="TextBox 6"/>
          <p:cNvSpPr txBox="1"/>
          <p:nvPr/>
        </p:nvSpPr>
        <p:spPr>
          <a:xfrm>
            <a:off x="381000" y="3886200"/>
            <a:ext cx="85344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COLLECTIVELY EXHAUSTIVE  </a:t>
            </a:r>
            <a:r>
              <a:rPr lang="en-US" dirty="0"/>
              <a:t>At least one of the events must occur when an experiment is conducted.</a:t>
            </a:r>
            <a:r>
              <a:rPr lang="en-US" dirty="0">
                <a:solidFill>
                  <a:srgbClr val="00B050"/>
                </a:solidFill>
              </a:rPr>
              <a:t>   </a:t>
            </a:r>
            <a:endParaRPr lang="en-US"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133600"/>
            <a:ext cx="8686800" cy="817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1"/>
          <p:cNvPicPr>
            <a:picLocks noChangeAspect="1" noChangeArrowheads="1"/>
          </p:cNvPicPr>
          <p:nvPr/>
        </p:nvPicPr>
        <p:blipFill>
          <a:blip r:embed="rId4"/>
          <a:srcRect/>
          <a:stretch>
            <a:fillRect/>
          </a:stretch>
        </p:blipFill>
        <p:spPr bwMode="auto">
          <a:xfrm>
            <a:off x="2565978" y="4721369"/>
            <a:ext cx="4012045" cy="1463386"/>
          </a:xfrm>
          <a:prstGeom prst="rect">
            <a:avLst/>
          </a:prstGeom>
          <a:noFill/>
          <a:ln w="9525">
            <a:noFill/>
            <a:miter lim="800000"/>
            <a:headEnd/>
            <a:tailEnd/>
          </a:ln>
        </p:spPr>
      </p:pic>
      <p:sp>
        <p:nvSpPr>
          <p:cNvPr id="10" name="Slide Number Placeholder 9"/>
          <p:cNvSpPr>
            <a:spLocks noGrp="1"/>
          </p:cNvSpPr>
          <p:nvPr>
            <p:ph type="sldNum" sz="quarter" idx="12"/>
          </p:nvPr>
        </p:nvSpPr>
        <p:spPr/>
        <p:txBody>
          <a:bodyPr/>
          <a:lstStyle/>
          <a:p>
            <a:r>
              <a:rPr lang="en-US" dirty="0"/>
              <a:t>5-</a:t>
            </a:r>
            <a:fld id="{F38DF745-7D3F-47F4-83A3-874385CFAA69}" type="slidenum">
              <a:rPr lang="en-US" smtClean="0"/>
              <a:pPr/>
              <a:t>171</a:t>
            </a:fld>
            <a:endParaRPr lang="en-US" dirty="0"/>
          </a:p>
        </p:txBody>
      </p:sp>
    </p:spTree>
    <p:extLst>
      <p:ext uri="{BB962C8B-B14F-4D97-AF65-F5344CB8AC3E}">
        <p14:creationId xmlns:p14="http://schemas.microsoft.com/office/powerpoint/2010/main" val="314674316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40BD665-FE62-46A5-8A89-930A2356BF67}"/>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558AA605-4CDD-43FA-A79A-202E53586721}"/>
              </a:ext>
            </a:extLst>
          </p:cNvPr>
          <p:cNvSpPr>
            <a:spLocks noGrp="1"/>
          </p:cNvSpPr>
          <p:nvPr>
            <p:ph type="sldNum" sz="quarter" idx="12"/>
          </p:nvPr>
        </p:nvSpPr>
        <p:spPr/>
        <p:txBody>
          <a:bodyPr/>
          <a:lstStyle/>
          <a:p>
            <a:r>
              <a:rPr lang="en-US" dirty="0"/>
              <a:t>5-</a:t>
            </a:r>
            <a:fld id="{A68F1C3D-7991-4430-8FD2-6BE0AA8A1311}" type="slidenum">
              <a:rPr lang="en-US" smtClean="0"/>
              <a:pPr/>
              <a:t>172</a:t>
            </a:fld>
            <a:endParaRPr lang="en-US" dirty="0"/>
          </a:p>
        </p:txBody>
      </p:sp>
      <p:pic>
        <p:nvPicPr>
          <p:cNvPr id="4" name="Picture 3">
            <a:extLst>
              <a:ext uri="{FF2B5EF4-FFF2-40B4-BE49-F238E27FC236}">
                <a16:creationId xmlns:a16="http://schemas.microsoft.com/office/drawing/2014/main" id="{431DBD9C-E269-4FCD-B952-2B4142F0D70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8763000" cy="5943600"/>
          </a:xfrm>
          <a:prstGeom prst="rect">
            <a:avLst/>
          </a:prstGeom>
          <a:noFill/>
          <a:ln>
            <a:noFill/>
          </a:ln>
        </p:spPr>
      </p:pic>
    </p:spTree>
    <p:extLst>
      <p:ext uri="{BB962C8B-B14F-4D97-AF65-F5344CB8AC3E}">
        <p14:creationId xmlns:p14="http://schemas.microsoft.com/office/powerpoint/2010/main" val="199212597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6B03FD8-2139-4BFC-B7F0-B3C254DEDEE3}"/>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E0FD8CC8-3C21-413C-AFA5-4DCCE796871B}"/>
              </a:ext>
            </a:extLst>
          </p:cNvPr>
          <p:cNvSpPr>
            <a:spLocks noGrp="1"/>
          </p:cNvSpPr>
          <p:nvPr>
            <p:ph type="sldNum" sz="quarter" idx="12"/>
          </p:nvPr>
        </p:nvSpPr>
        <p:spPr/>
        <p:txBody>
          <a:bodyPr/>
          <a:lstStyle/>
          <a:p>
            <a:r>
              <a:rPr lang="en-US" dirty="0"/>
              <a:t>5-</a:t>
            </a:r>
            <a:fld id="{A68F1C3D-7991-4430-8FD2-6BE0AA8A1311}" type="slidenum">
              <a:rPr lang="en-US" smtClean="0"/>
              <a:pPr/>
              <a:t>173</a:t>
            </a:fld>
            <a:endParaRPr lang="en-US" dirty="0"/>
          </a:p>
        </p:txBody>
      </p:sp>
      <p:sp>
        <p:nvSpPr>
          <p:cNvPr id="4" name="Rectangle 3">
            <a:extLst>
              <a:ext uri="{FF2B5EF4-FFF2-40B4-BE49-F238E27FC236}">
                <a16:creationId xmlns:a16="http://schemas.microsoft.com/office/drawing/2014/main" id="{E60FD6AB-CC16-403E-90E4-3C9703BEAC1F}"/>
              </a:ext>
            </a:extLst>
          </p:cNvPr>
          <p:cNvSpPr/>
          <p:nvPr/>
        </p:nvSpPr>
        <p:spPr>
          <a:xfrm>
            <a:off x="228600" y="838200"/>
            <a:ext cx="8686800" cy="4893647"/>
          </a:xfrm>
          <a:prstGeom prst="rect">
            <a:avLst/>
          </a:prstGeom>
        </p:spPr>
        <p:txBody>
          <a:bodyPr wrap="square">
            <a:spAutoFit/>
          </a:bodyPr>
          <a:lstStyle/>
          <a:p>
            <a:r>
              <a:rPr lang="en-US" sz="2400" dirty="0">
                <a:solidFill>
                  <a:srgbClr val="333333"/>
                </a:solidFill>
                <a:latin typeface="stix"/>
              </a:rPr>
              <a:t>The classical approach to probability can also be applied to lotteries. In South Carolina, one of the games of the Education Lottery is “Pick 3.” </a:t>
            </a:r>
          </a:p>
          <a:p>
            <a:r>
              <a:rPr lang="en-US" sz="2400" dirty="0">
                <a:solidFill>
                  <a:srgbClr val="333333"/>
                </a:solidFill>
                <a:latin typeface="stix"/>
              </a:rPr>
              <a:t>A person buys a lottery ticket and selects three numbers between 0 and 9. </a:t>
            </a:r>
          </a:p>
          <a:p>
            <a:r>
              <a:rPr lang="en-US" sz="2400" dirty="0">
                <a:solidFill>
                  <a:srgbClr val="333333"/>
                </a:solidFill>
                <a:latin typeface="stix"/>
              </a:rPr>
              <a:t>Once per week, the three numbers are randomly selected from a machine that tumbles three containers each with balls numbered 0 through 9. </a:t>
            </a:r>
          </a:p>
          <a:p>
            <a:r>
              <a:rPr lang="en-US" sz="2400" dirty="0">
                <a:solidFill>
                  <a:srgbClr val="333333"/>
                </a:solidFill>
                <a:latin typeface="stix"/>
              </a:rPr>
              <a:t>One way to win is to match the numbers and the order of the numbers. </a:t>
            </a:r>
          </a:p>
          <a:p>
            <a:r>
              <a:rPr lang="en-US" sz="2400" dirty="0">
                <a:solidFill>
                  <a:srgbClr val="333333"/>
                </a:solidFill>
                <a:latin typeface="stix"/>
              </a:rPr>
              <a:t>Given that 1,000 possible outcomes exist (000 through 999), the probability of winning with any three-digit number is 0.001, or 1 in 1,000.</a:t>
            </a:r>
            <a:endParaRPr lang="en-US" sz="2400" dirty="0"/>
          </a:p>
        </p:txBody>
      </p:sp>
    </p:spTree>
    <p:extLst>
      <p:ext uri="{BB962C8B-B14F-4D97-AF65-F5344CB8AC3E}">
        <p14:creationId xmlns:p14="http://schemas.microsoft.com/office/powerpoint/2010/main" val="407482063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Empirical Probability</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The empirical definition occurs when the number of times an event happens is divided by the number of outcomes</a:t>
            </a:r>
          </a:p>
        </p:txBody>
      </p:sp>
      <p:sp>
        <p:nvSpPr>
          <p:cNvPr id="6" name="TextBox 5"/>
          <p:cNvSpPr txBox="1"/>
          <p:nvPr/>
        </p:nvSpPr>
        <p:spPr>
          <a:xfrm>
            <a:off x="457200" y="2667000"/>
            <a:ext cx="83058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EMPIRICAL PROBABILITY  </a:t>
            </a:r>
            <a:r>
              <a:rPr lang="en-US" dirty="0"/>
              <a:t>The probability of an event happening is the fraction of the time similar events happened in the past.</a:t>
            </a:r>
          </a:p>
        </p:txBody>
      </p:sp>
      <p:sp>
        <p:nvSpPr>
          <p:cNvPr id="8" name="TextBox 7"/>
          <p:cNvSpPr txBox="1"/>
          <p:nvPr/>
        </p:nvSpPr>
        <p:spPr>
          <a:xfrm>
            <a:off x="457200" y="3429000"/>
            <a:ext cx="82296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LAW OF LARGE NUMBERS  </a:t>
            </a:r>
            <a:r>
              <a:rPr lang="en-US" dirty="0"/>
              <a:t>Over a large number of trials, the empirical probability of an event will approach its true probability.</a:t>
            </a:r>
          </a:p>
        </p:txBody>
      </p:sp>
      <p:graphicFrame>
        <p:nvGraphicFramePr>
          <p:cNvPr id="5" name="Object 4"/>
          <p:cNvGraphicFramePr>
            <a:graphicFrameLocks noChangeAspect="1"/>
          </p:cNvGraphicFramePr>
          <p:nvPr/>
        </p:nvGraphicFramePr>
        <p:xfrm>
          <a:off x="381000" y="4724400"/>
          <a:ext cx="7900987" cy="1668462"/>
        </p:xfrm>
        <a:graphic>
          <a:graphicData uri="http://schemas.openxmlformats.org/presentationml/2006/ole">
            <mc:AlternateContent xmlns:mc="http://schemas.openxmlformats.org/markup-compatibility/2006">
              <mc:Choice xmlns:v="urn:schemas-microsoft-com:vml" Requires="v">
                <p:oleObj spid="_x0000_s7170" name="Equation" r:id="rId4" imgW="4063680" imgH="838080" progId="Equation.3">
                  <p:embed/>
                </p:oleObj>
              </mc:Choice>
              <mc:Fallback>
                <p:oleObj name="Equation" r:id="rId4" imgW="4063680" imgH="838080" progId="Equation.3">
                  <p:embed/>
                  <p:pic>
                    <p:nvPicPr>
                      <p:cNvPr id="5"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4724400"/>
                        <a:ext cx="7900987" cy="1668462"/>
                      </a:xfrm>
                      <a:prstGeom prst="rect">
                        <a:avLst/>
                      </a:prstGeom>
                      <a:solidFill>
                        <a:schemeClr val="accent2">
                          <a:lumMod val="20000"/>
                          <a:lumOff val="80000"/>
                        </a:schemeClr>
                      </a:solidFill>
                      <a:ln>
                        <a:noFill/>
                      </a:ln>
                    </p:spPr>
                  </p:pic>
                </p:oleObj>
              </mc:Fallback>
            </mc:AlternateContent>
          </a:graphicData>
        </a:graphic>
      </p:graphicFrame>
      <p:sp>
        <p:nvSpPr>
          <p:cNvPr id="9" name="Slide Number Placeholder 8"/>
          <p:cNvSpPr>
            <a:spLocks noGrp="1"/>
          </p:cNvSpPr>
          <p:nvPr>
            <p:ph type="sldNum" sz="quarter" idx="12"/>
          </p:nvPr>
        </p:nvSpPr>
        <p:spPr/>
        <p:txBody>
          <a:bodyPr/>
          <a:lstStyle/>
          <a:p>
            <a:r>
              <a:rPr lang="en-US" dirty="0"/>
              <a:t>5-</a:t>
            </a:r>
            <a:fld id="{F38DF745-7D3F-47F4-83A3-874385CFAA69}" type="slidenum">
              <a:rPr lang="en-US" smtClean="0"/>
              <a:pPr/>
              <a:t>174</a:t>
            </a:fld>
            <a:endParaRPr lang="en-US" dirty="0"/>
          </a:p>
        </p:txBody>
      </p:sp>
    </p:spTree>
    <p:extLst>
      <p:ext uri="{BB962C8B-B14F-4D97-AF65-F5344CB8AC3E}">
        <p14:creationId xmlns:p14="http://schemas.microsoft.com/office/powerpoint/2010/main" val="129410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A4E3056-41AA-4E76-9ED2-258E11AB0B57}"/>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A470105C-AE2C-4EBA-972C-A74E8A92987A}"/>
              </a:ext>
            </a:extLst>
          </p:cNvPr>
          <p:cNvSpPr>
            <a:spLocks noGrp="1"/>
          </p:cNvSpPr>
          <p:nvPr>
            <p:ph type="sldNum" sz="quarter" idx="12"/>
          </p:nvPr>
        </p:nvSpPr>
        <p:spPr/>
        <p:txBody>
          <a:bodyPr/>
          <a:lstStyle/>
          <a:p>
            <a:r>
              <a:rPr lang="en-US" dirty="0"/>
              <a:t>5-</a:t>
            </a:r>
            <a:fld id="{A68F1C3D-7991-4430-8FD2-6BE0AA8A1311}" type="slidenum">
              <a:rPr lang="en-US" smtClean="0"/>
              <a:pPr/>
              <a:t>175</a:t>
            </a:fld>
            <a:endParaRPr lang="en-US" dirty="0"/>
          </a:p>
        </p:txBody>
      </p:sp>
      <p:sp>
        <p:nvSpPr>
          <p:cNvPr id="5" name="Rectangle 1">
            <a:extLst>
              <a:ext uri="{FF2B5EF4-FFF2-40B4-BE49-F238E27FC236}">
                <a16:creationId xmlns:a16="http://schemas.microsoft.com/office/drawing/2014/main" id="{3207A6EB-D31F-4A45-8E9C-5517A1A9D83D}"/>
              </a:ext>
            </a:extLst>
          </p:cNvPr>
          <p:cNvSpPr>
            <a:spLocks noChangeArrowheads="1"/>
          </p:cNvSpPr>
          <p:nvPr/>
        </p:nvSpPr>
        <p:spPr bwMode="auto">
          <a:xfrm>
            <a:off x="228600" y="486490"/>
            <a:ext cx="8915400" cy="535531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333333"/>
                </a:solidFill>
                <a:effectLst/>
                <a:latin typeface="stix"/>
              </a:rPr>
              <a:t>To explain the law of large numbers, suppose we toss a fair coin.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rgbClr val="333333"/>
              </a:solidFill>
              <a:effectLst/>
              <a:latin typeface="stix"/>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333333"/>
                </a:solidFill>
                <a:effectLst/>
                <a:latin typeface="stix"/>
              </a:rPr>
              <a:t>The result of each toss is either a head or a tail.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333333"/>
                </a:solidFill>
                <a:effectLst/>
                <a:latin typeface="stix"/>
              </a:rPr>
              <a:t>With just one toss of the coin the empirical probability</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333333"/>
                </a:solidFill>
                <a:effectLst/>
                <a:latin typeface="stix"/>
              </a:rPr>
              <a:t>heads is either zero or one. </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333333"/>
                </a:solidFill>
                <a:effectLst/>
                <a:latin typeface="stix"/>
              </a:rPr>
              <a:t>If we toss the coin a great number of times, the probability of the outcome of heads will approach .5</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333333"/>
                </a:solidFill>
                <a:effectLst/>
                <a:latin typeface="stix"/>
              </a:rPr>
              <a:t> The following table reports the results of seven different experiments of flipping a fair coin 1, 10, 50, 100, 500, 1,000, and 10,000 times and then computing the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333333"/>
                </a:solidFill>
                <a:effectLst/>
                <a:latin typeface="stix"/>
              </a:rPr>
              <a:t>relative frequency of heads. </a:t>
            </a:r>
            <a:endParaRPr kumimoji="0" lang="en-US" altLang="en-US" sz="2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51430072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A4E3056-41AA-4E76-9ED2-258E11AB0B57}"/>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A470105C-AE2C-4EBA-972C-A74E8A92987A}"/>
              </a:ext>
            </a:extLst>
          </p:cNvPr>
          <p:cNvSpPr>
            <a:spLocks noGrp="1"/>
          </p:cNvSpPr>
          <p:nvPr>
            <p:ph type="sldNum" sz="quarter" idx="12"/>
          </p:nvPr>
        </p:nvSpPr>
        <p:spPr/>
        <p:txBody>
          <a:bodyPr/>
          <a:lstStyle/>
          <a:p>
            <a:r>
              <a:rPr lang="en-US" dirty="0"/>
              <a:t>5-</a:t>
            </a:r>
            <a:fld id="{A68F1C3D-7991-4430-8FD2-6BE0AA8A1311}" type="slidenum">
              <a:rPr lang="en-US" smtClean="0"/>
              <a:pPr/>
              <a:t>176</a:t>
            </a:fld>
            <a:endParaRPr lang="en-US" dirty="0"/>
          </a:p>
        </p:txBody>
      </p:sp>
      <p:sp>
        <p:nvSpPr>
          <p:cNvPr id="5" name="Rectangle 1">
            <a:extLst>
              <a:ext uri="{FF2B5EF4-FFF2-40B4-BE49-F238E27FC236}">
                <a16:creationId xmlns:a16="http://schemas.microsoft.com/office/drawing/2014/main" id="{3207A6EB-D31F-4A45-8E9C-5517A1A9D83D}"/>
              </a:ext>
            </a:extLst>
          </p:cNvPr>
          <p:cNvSpPr>
            <a:spLocks noChangeArrowheads="1"/>
          </p:cNvSpPr>
          <p:nvPr/>
        </p:nvSpPr>
        <p:spPr bwMode="auto">
          <a:xfrm>
            <a:off x="311529" y="748843"/>
            <a:ext cx="8520942" cy="517064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333333"/>
                </a:solidFill>
                <a:effectLst/>
                <a:latin typeface="stix"/>
              </a:rPr>
              <a:t>Note as we increase the number of trials, the empirical</a:t>
            </a:r>
          </a:p>
          <a:p>
            <a:pPr marR="0" lvl="0" algn="l" defTabSz="914400" rtl="0" eaLnBrk="0" fontAlgn="base" latinLnBrk="0" hangingPunct="0">
              <a:lnSpc>
                <a:spcPct val="100000"/>
              </a:lnSpc>
              <a:spcBef>
                <a:spcPct val="0"/>
              </a:spcBef>
              <a:spcAft>
                <a:spcPct val="0"/>
              </a:spcAft>
              <a:buClrTx/>
              <a:buSzTx/>
              <a:tabLst/>
            </a:pPr>
            <a:r>
              <a:rPr kumimoji="0" lang="en-US" altLang="en-US" sz="2800" b="0" i="0" u="none" strike="noStrike" cap="none" normalizeH="0" baseline="0" dirty="0">
                <a:ln>
                  <a:noFill/>
                </a:ln>
                <a:solidFill>
                  <a:srgbClr val="333333"/>
                </a:solidFill>
                <a:effectLst/>
                <a:latin typeface="stix"/>
              </a:rPr>
              <a:t>      probability of a head appearing approaches .5, which is     </a:t>
            </a:r>
          </a:p>
          <a:p>
            <a:pPr marR="0" lvl="0" algn="l" defTabSz="914400" rtl="0" eaLnBrk="0" fontAlgn="base" latinLnBrk="0" hangingPunct="0">
              <a:lnSpc>
                <a:spcPct val="100000"/>
              </a:lnSpc>
              <a:spcBef>
                <a:spcPct val="0"/>
              </a:spcBef>
              <a:spcAft>
                <a:spcPct val="0"/>
              </a:spcAft>
              <a:buClrTx/>
              <a:buSzTx/>
              <a:tabLst/>
            </a:pPr>
            <a:r>
              <a:rPr lang="en-US" altLang="en-US" sz="2800" dirty="0">
                <a:solidFill>
                  <a:srgbClr val="333333"/>
                </a:solidFill>
                <a:latin typeface="stix"/>
              </a:rPr>
              <a:t>      </a:t>
            </a:r>
            <a:r>
              <a:rPr kumimoji="0" lang="en-US" altLang="en-US" sz="2800" b="0" i="0" u="none" strike="noStrike" cap="none" normalizeH="0" baseline="0" dirty="0">
                <a:ln>
                  <a:noFill/>
                </a:ln>
                <a:solidFill>
                  <a:srgbClr val="333333"/>
                </a:solidFill>
                <a:effectLst/>
                <a:latin typeface="stix"/>
              </a:rPr>
              <a:t>its value based on the classical approach to probability.</a:t>
            </a:r>
            <a:endParaRPr kumimoji="0" lang="en-US" altLang="en-US" sz="2800" b="0" i="0" u="none" strike="noStrike" cap="none" normalizeH="0" baseline="0" dirty="0">
              <a:ln>
                <a:noFill/>
              </a:ln>
              <a:solidFill>
                <a:schemeClr val="tx1"/>
              </a:solidFill>
              <a:effectLst/>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800" b="0" i="0" u="none" strike="noStrike" cap="none" normalizeH="0" baseline="0" dirty="0">
              <a:ln>
                <a:noFill/>
              </a:ln>
              <a:solidFill>
                <a:srgbClr val="333333"/>
              </a:solidFill>
              <a:effectLst/>
              <a:latin typeface="stix"/>
            </a:endParaRPr>
          </a:p>
          <a:p>
            <a:pPr marR="0" lvl="0" algn="l" defTabSz="914400" rtl="0" eaLnBrk="0" fontAlgn="base" latinLnBrk="0" hangingPunct="0">
              <a:lnSpc>
                <a:spcPct val="100000"/>
              </a:lnSpc>
              <a:spcBef>
                <a:spcPct val="0"/>
              </a:spcBef>
              <a:spcAft>
                <a:spcPct val="0"/>
              </a:spcAft>
              <a:buClrTx/>
              <a:buSzTx/>
              <a:tabLst/>
            </a:pPr>
            <a:r>
              <a:rPr kumimoji="0" lang="en-US" altLang="en-US" sz="2800" b="0" i="0" u="sng" strike="noStrike" cap="none" normalizeH="0" baseline="0" dirty="0">
                <a:ln>
                  <a:noFill/>
                </a:ln>
                <a:solidFill>
                  <a:srgbClr val="333333"/>
                </a:solidFill>
                <a:effectLst/>
                <a:latin typeface="stix"/>
              </a:rPr>
              <a:t>What have we demonstrated? </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333333"/>
                </a:solidFill>
                <a:effectLst/>
                <a:latin typeface="stix"/>
              </a:rPr>
              <a:t>Based on the classical definition of probability, the likelihood of obtaining a head in a single toss of a fair coin is .5</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rgbClr val="333333"/>
                </a:solidFill>
                <a:effectLst/>
                <a:latin typeface="stix"/>
              </a:rPr>
              <a:t>Based on the empirical or relative frequency approach to probability, the probability of the event happening approaches the same value based on the classical definition of probability.</a:t>
            </a:r>
            <a:endParaRPr kumimoji="0" lang="en-US" altLang="en-US" sz="2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46817094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A4E3056-41AA-4E76-9ED2-258E11AB0B57}"/>
              </a:ext>
            </a:extLst>
          </p:cNvPr>
          <p:cNvSpPr>
            <a:spLocks noGrp="1"/>
          </p:cNvSpPr>
          <p:nvPr>
            <p:ph type="ftr" sz="quarter" idx="11"/>
          </p:nvPr>
        </p:nvSpPr>
        <p:spPr/>
        <p:txBody>
          <a:bodyPr/>
          <a:lstStyle/>
          <a:p>
            <a:r>
              <a:rPr lang="en-US" dirty="0"/>
              <a:t>Copyright  2018 by McGraw-Hill Education.  All rights reserved.</a:t>
            </a:r>
          </a:p>
        </p:txBody>
      </p:sp>
      <p:sp>
        <p:nvSpPr>
          <p:cNvPr id="3" name="Slide Number Placeholder 2">
            <a:extLst>
              <a:ext uri="{FF2B5EF4-FFF2-40B4-BE49-F238E27FC236}">
                <a16:creationId xmlns:a16="http://schemas.microsoft.com/office/drawing/2014/main" id="{A470105C-AE2C-4EBA-972C-A74E8A92987A}"/>
              </a:ext>
            </a:extLst>
          </p:cNvPr>
          <p:cNvSpPr>
            <a:spLocks noGrp="1"/>
          </p:cNvSpPr>
          <p:nvPr>
            <p:ph type="sldNum" sz="quarter" idx="12"/>
          </p:nvPr>
        </p:nvSpPr>
        <p:spPr/>
        <p:txBody>
          <a:bodyPr/>
          <a:lstStyle/>
          <a:p>
            <a:r>
              <a:rPr lang="en-US" dirty="0"/>
              <a:t>5-</a:t>
            </a:r>
            <a:fld id="{A68F1C3D-7991-4430-8FD2-6BE0AA8A1311}" type="slidenum">
              <a:rPr lang="en-US" smtClean="0"/>
              <a:pPr/>
              <a:t>177</a:t>
            </a:fld>
            <a:endParaRPr lang="en-US" dirty="0"/>
          </a:p>
        </p:txBody>
      </p:sp>
      <p:graphicFrame>
        <p:nvGraphicFramePr>
          <p:cNvPr id="4" name="Table 3">
            <a:extLst>
              <a:ext uri="{FF2B5EF4-FFF2-40B4-BE49-F238E27FC236}">
                <a16:creationId xmlns:a16="http://schemas.microsoft.com/office/drawing/2014/main" id="{B41CCBB3-A754-4963-A298-EF77D8AD0004}"/>
              </a:ext>
            </a:extLst>
          </p:cNvPr>
          <p:cNvGraphicFramePr>
            <a:graphicFrameLocks noGrp="1"/>
          </p:cNvGraphicFramePr>
          <p:nvPr/>
        </p:nvGraphicFramePr>
        <p:xfrm>
          <a:off x="457200" y="1447800"/>
          <a:ext cx="8229600" cy="3215640"/>
        </p:xfrm>
        <a:graphic>
          <a:graphicData uri="http://schemas.openxmlformats.org/drawingml/2006/table">
            <a:tbl>
              <a:tblPr/>
              <a:tblGrid>
                <a:gridCol w="3048000">
                  <a:extLst>
                    <a:ext uri="{9D8B030D-6E8A-4147-A177-3AD203B41FA5}">
                      <a16:colId xmlns:a16="http://schemas.microsoft.com/office/drawing/2014/main" val="2387778480"/>
                    </a:ext>
                  </a:extLst>
                </a:gridCol>
                <a:gridCol w="2133600">
                  <a:extLst>
                    <a:ext uri="{9D8B030D-6E8A-4147-A177-3AD203B41FA5}">
                      <a16:colId xmlns:a16="http://schemas.microsoft.com/office/drawing/2014/main" val="87412876"/>
                    </a:ext>
                  </a:extLst>
                </a:gridCol>
                <a:gridCol w="3048000">
                  <a:extLst>
                    <a:ext uri="{9D8B030D-6E8A-4147-A177-3AD203B41FA5}">
                      <a16:colId xmlns:a16="http://schemas.microsoft.com/office/drawing/2014/main" val="322711554"/>
                    </a:ext>
                  </a:extLst>
                </a:gridCol>
              </a:tblGrid>
              <a:tr h="401955">
                <a:tc>
                  <a:txBody>
                    <a:bodyPr/>
                    <a:lstStyle/>
                    <a:p>
                      <a:pPr algn="ctr" fontAlgn="base"/>
                      <a:r>
                        <a:rPr lang="en-US" b="1" dirty="0">
                          <a:effectLst/>
                          <a:latin typeface="inherit"/>
                        </a:rPr>
                        <a:t>Number of Trials</a:t>
                      </a:r>
                      <a:endParaRPr lang="en-US" dirty="0">
                        <a:effectLst/>
                      </a:endParaRPr>
                    </a:p>
                  </a:txBody>
                  <a:tcPr marL="1524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dirty="0">
                          <a:effectLst/>
                          <a:latin typeface="inherit"/>
                        </a:rPr>
                        <a:t>Number of Heads</a:t>
                      </a:r>
                      <a:endParaRPr lang="en-US" dirty="0">
                        <a:effectLst/>
                      </a:endParaRPr>
                    </a:p>
                  </a:txBody>
                  <a:tcPr marL="762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dirty="0">
                          <a:effectLst/>
                          <a:latin typeface="inherit"/>
                        </a:rPr>
                        <a:t>Relative Frequency of Heads</a:t>
                      </a:r>
                      <a:endParaRPr lang="en-US" dirty="0">
                        <a:effectLst/>
                      </a:endParaRPr>
                    </a:p>
                  </a:txBody>
                  <a:tcPr marL="76200" marR="1524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extLst>
                  <a:ext uri="{0D108BD9-81ED-4DB2-BD59-A6C34878D82A}">
                    <a16:rowId xmlns:a16="http://schemas.microsoft.com/office/drawing/2014/main" val="1498268412"/>
                  </a:ext>
                </a:extLst>
              </a:tr>
              <a:tr h="401955">
                <a:tc>
                  <a:txBody>
                    <a:bodyPr/>
                    <a:lstStyle/>
                    <a:p>
                      <a:pPr algn="ctr" fontAlgn="base"/>
                      <a:r>
                        <a:rPr lang="en-US" dirty="0">
                          <a:effectLst/>
                        </a:rPr>
                        <a:t>  1</a:t>
                      </a:r>
                    </a:p>
                  </a:txBody>
                  <a:tcPr marL="1524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dirty="0">
                          <a:effectLst/>
                        </a:rPr>
                        <a:t>0</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dirty="0">
                          <a:effectLst/>
                        </a:rPr>
                        <a:t>.00</a:t>
                      </a:r>
                    </a:p>
                  </a:txBody>
                  <a:tcPr marL="76200" marR="1524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extLst>
                  <a:ext uri="{0D108BD9-81ED-4DB2-BD59-A6C34878D82A}">
                    <a16:rowId xmlns:a16="http://schemas.microsoft.com/office/drawing/2014/main" val="99677290"/>
                  </a:ext>
                </a:extLst>
              </a:tr>
              <a:tr h="401955">
                <a:tc>
                  <a:txBody>
                    <a:bodyPr/>
                    <a:lstStyle/>
                    <a:p>
                      <a:pPr algn="ctr" fontAlgn="base"/>
                      <a:r>
                        <a:rPr lang="en-US" dirty="0">
                          <a:effectLst/>
                        </a:rPr>
                        <a:t>10</a:t>
                      </a:r>
                    </a:p>
                  </a:txBody>
                  <a:tcPr marL="152400" marR="76200" marT="76200" marB="22860" anchor="ctr">
                    <a:lnL>
                      <a:noFill/>
                    </a:lnL>
                    <a:lnR>
                      <a:noFill/>
                    </a:lnR>
                    <a:lnT>
                      <a:noFill/>
                    </a:lnT>
                    <a:lnB>
                      <a:noFill/>
                    </a:lnB>
                    <a:solidFill>
                      <a:srgbClr val="FFF6DC"/>
                    </a:solidFill>
                  </a:tcPr>
                </a:tc>
                <a:tc>
                  <a:txBody>
                    <a:bodyPr/>
                    <a:lstStyle/>
                    <a:p>
                      <a:pPr algn="ctr" fontAlgn="base"/>
                      <a:r>
                        <a:rPr lang="en-US" dirty="0">
                          <a:effectLst/>
                        </a:rPr>
                        <a:t>3</a:t>
                      </a:r>
                    </a:p>
                  </a:txBody>
                  <a:tcPr marL="76200" marR="76200" marT="76200" marB="22860" anchor="ctr">
                    <a:lnL>
                      <a:noFill/>
                    </a:lnL>
                    <a:lnR>
                      <a:noFill/>
                    </a:lnR>
                    <a:lnT>
                      <a:noFill/>
                    </a:lnT>
                    <a:lnB>
                      <a:noFill/>
                    </a:lnB>
                    <a:solidFill>
                      <a:srgbClr val="FFF6DC"/>
                    </a:solidFill>
                  </a:tcPr>
                </a:tc>
                <a:tc>
                  <a:txBody>
                    <a:bodyPr/>
                    <a:lstStyle/>
                    <a:p>
                      <a:pPr algn="ctr" fontAlgn="base"/>
                      <a:r>
                        <a:rPr lang="en-US" dirty="0">
                          <a:effectLst/>
                        </a:rPr>
                        <a:t>.30</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1653115570"/>
                  </a:ext>
                </a:extLst>
              </a:tr>
              <a:tr h="401955">
                <a:tc>
                  <a:txBody>
                    <a:bodyPr/>
                    <a:lstStyle/>
                    <a:p>
                      <a:pPr algn="ctr" fontAlgn="base"/>
                      <a:r>
                        <a:rPr lang="en-US" dirty="0">
                          <a:effectLst/>
                        </a:rPr>
                        <a:t>50</a:t>
                      </a:r>
                    </a:p>
                  </a:txBody>
                  <a:tcPr marL="152400" marR="76200" marT="76200" marB="22860" anchor="ctr">
                    <a:lnL>
                      <a:noFill/>
                    </a:lnL>
                    <a:lnR>
                      <a:noFill/>
                    </a:lnR>
                    <a:lnT>
                      <a:noFill/>
                    </a:lnT>
                    <a:lnB>
                      <a:noFill/>
                    </a:lnB>
                    <a:solidFill>
                      <a:srgbClr val="FFF6DC"/>
                    </a:solidFill>
                  </a:tcPr>
                </a:tc>
                <a:tc>
                  <a:txBody>
                    <a:bodyPr/>
                    <a:lstStyle/>
                    <a:p>
                      <a:pPr algn="ctr" fontAlgn="base"/>
                      <a:r>
                        <a:rPr lang="en-US" dirty="0">
                          <a:effectLst/>
                        </a:rPr>
                        <a:t>26  </a:t>
                      </a:r>
                    </a:p>
                  </a:txBody>
                  <a:tcPr marL="76200" marR="76200" marT="76200" marB="22860" anchor="ctr">
                    <a:lnL>
                      <a:noFill/>
                    </a:lnL>
                    <a:lnR>
                      <a:noFill/>
                    </a:lnR>
                    <a:lnT>
                      <a:noFill/>
                    </a:lnT>
                    <a:lnB>
                      <a:noFill/>
                    </a:lnB>
                    <a:solidFill>
                      <a:srgbClr val="FFF6DC"/>
                    </a:solidFill>
                  </a:tcPr>
                </a:tc>
                <a:tc>
                  <a:txBody>
                    <a:bodyPr/>
                    <a:lstStyle/>
                    <a:p>
                      <a:pPr algn="ctr" fontAlgn="base"/>
                      <a:r>
                        <a:rPr lang="en-US" dirty="0">
                          <a:effectLst/>
                        </a:rPr>
                        <a:t>.52</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2544797493"/>
                  </a:ext>
                </a:extLst>
              </a:tr>
              <a:tr h="401955">
                <a:tc>
                  <a:txBody>
                    <a:bodyPr/>
                    <a:lstStyle/>
                    <a:p>
                      <a:pPr algn="ctr" fontAlgn="base"/>
                      <a:r>
                        <a:rPr lang="en-US" dirty="0">
                          <a:effectLst/>
                        </a:rPr>
                        <a:t>100  </a:t>
                      </a:r>
                    </a:p>
                  </a:txBody>
                  <a:tcPr marL="152400" marR="76200" marT="76200" marB="22860" anchor="ctr">
                    <a:lnL>
                      <a:noFill/>
                    </a:lnL>
                    <a:lnR>
                      <a:noFill/>
                    </a:lnR>
                    <a:lnT>
                      <a:noFill/>
                    </a:lnT>
                    <a:lnB>
                      <a:noFill/>
                    </a:lnB>
                    <a:solidFill>
                      <a:srgbClr val="FFF6DC"/>
                    </a:solidFill>
                  </a:tcPr>
                </a:tc>
                <a:tc>
                  <a:txBody>
                    <a:bodyPr/>
                    <a:lstStyle/>
                    <a:p>
                      <a:pPr algn="ctr" fontAlgn="base"/>
                      <a:r>
                        <a:rPr lang="en-US" dirty="0">
                          <a:effectLst/>
                        </a:rPr>
                        <a:t>52  </a:t>
                      </a:r>
                    </a:p>
                  </a:txBody>
                  <a:tcPr marL="76200" marR="76200" marT="76200" marB="22860" anchor="ctr">
                    <a:lnL>
                      <a:noFill/>
                    </a:lnL>
                    <a:lnR>
                      <a:noFill/>
                    </a:lnR>
                    <a:lnT>
                      <a:noFill/>
                    </a:lnT>
                    <a:lnB>
                      <a:noFill/>
                    </a:lnB>
                    <a:solidFill>
                      <a:srgbClr val="FFF6DC"/>
                    </a:solidFill>
                  </a:tcPr>
                </a:tc>
                <a:tc>
                  <a:txBody>
                    <a:bodyPr/>
                    <a:lstStyle/>
                    <a:p>
                      <a:pPr algn="ctr" fontAlgn="base"/>
                      <a:r>
                        <a:rPr lang="en-US" dirty="0">
                          <a:effectLst/>
                        </a:rPr>
                        <a:t>.52</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294236398"/>
                  </a:ext>
                </a:extLst>
              </a:tr>
              <a:tr h="401955">
                <a:tc>
                  <a:txBody>
                    <a:bodyPr/>
                    <a:lstStyle/>
                    <a:p>
                      <a:pPr algn="ctr" fontAlgn="base"/>
                      <a:r>
                        <a:rPr lang="en-US" dirty="0">
                          <a:effectLst/>
                        </a:rPr>
                        <a:t>500  </a:t>
                      </a:r>
                    </a:p>
                  </a:txBody>
                  <a:tcPr marL="152400" marR="76200" marT="76200" marB="22860" anchor="ctr">
                    <a:lnL>
                      <a:noFill/>
                    </a:lnL>
                    <a:lnR>
                      <a:noFill/>
                    </a:lnR>
                    <a:lnT>
                      <a:noFill/>
                    </a:lnT>
                    <a:lnB>
                      <a:noFill/>
                    </a:lnB>
                    <a:solidFill>
                      <a:srgbClr val="FFF6DC"/>
                    </a:solidFill>
                  </a:tcPr>
                </a:tc>
                <a:tc>
                  <a:txBody>
                    <a:bodyPr/>
                    <a:lstStyle/>
                    <a:p>
                      <a:pPr algn="ctr" fontAlgn="base"/>
                      <a:r>
                        <a:rPr lang="en-US" dirty="0">
                          <a:effectLst/>
                        </a:rPr>
                        <a:t>236    </a:t>
                      </a:r>
                    </a:p>
                  </a:txBody>
                  <a:tcPr marL="76200" marR="76200" marT="76200" marB="22860" anchor="ctr">
                    <a:lnL>
                      <a:noFill/>
                    </a:lnL>
                    <a:lnR>
                      <a:noFill/>
                    </a:lnR>
                    <a:lnT>
                      <a:noFill/>
                    </a:lnT>
                    <a:lnB>
                      <a:noFill/>
                    </a:lnB>
                    <a:solidFill>
                      <a:srgbClr val="FFF6DC"/>
                    </a:solidFill>
                  </a:tcPr>
                </a:tc>
                <a:tc>
                  <a:txBody>
                    <a:bodyPr/>
                    <a:lstStyle/>
                    <a:p>
                      <a:pPr algn="ctr" fontAlgn="base"/>
                      <a:r>
                        <a:rPr lang="en-US" dirty="0">
                          <a:effectLst/>
                        </a:rPr>
                        <a:t>  .472</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1390017975"/>
                  </a:ext>
                </a:extLst>
              </a:tr>
              <a:tr h="401955">
                <a:tc>
                  <a:txBody>
                    <a:bodyPr/>
                    <a:lstStyle/>
                    <a:p>
                      <a:pPr algn="ctr" fontAlgn="base"/>
                      <a:r>
                        <a:rPr lang="en-US" dirty="0">
                          <a:effectLst/>
                        </a:rPr>
                        <a:t>1,000     </a:t>
                      </a:r>
                    </a:p>
                  </a:txBody>
                  <a:tcPr marL="152400" marR="76200" marT="76200" marB="22860" anchor="ctr">
                    <a:lnL>
                      <a:noFill/>
                    </a:lnL>
                    <a:lnR>
                      <a:noFill/>
                    </a:lnR>
                    <a:lnT>
                      <a:noFill/>
                    </a:lnT>
                    <a:lnB>
                      <a:noFill/>
                    </a:lnB>
                    <a:solidFill>
                      <a:srgbClr val="FFF6DC"/>
                    </a:solidFill>
                  </a:tcPr>
                </a:tc>
                <a:tc>
                  <a:txBody>
                    <a:bodyPr/>
                    <a:lstStyle/>
                    <a:p>
                      <a:pPr algn="ctr" fontAlgn="base"/>
                      <a:r>
                        <a:rPr lang="en-US" dirty="0">
                          <a:effectLst/>
                        </a:rPr>
                        <a:t>494    </a:t>
                      </a:r>
                    </a:p>
                  </a:txBody>
                  <a:tcPr marL="76200" marR="76200" marT="76200" marB="22860" anchor="ctr">
                    <a:lnL>
                      <a:noFill/>
                    </a:lnL>
                    <a:lnR>
                      <a:noFill/>
                    </a:lnR>
                    <a:lnT>
                      <a:noFill/>
                    </a:lnT>
                    <a:lnB>
                      <a:noFill/>
                    </a:lnB>
                    <a:solidFill>
                      <a:srgbClr val="FFF6DC"/>
                    </a:solidFill>
                  </a:tcPr>
                </a:tc>
                <a:tc>
                  <a:txBody>
                    <a:bodyPr/>
                    <a:lstStyle/>
                    <a:p>
                      <a:pPr algn="ctr" fontAlgn="base"/>
                      <a:r>
                        <a:rPr lang="en-US" dirty="0">
                          <a:effectLst/>
                        </a:rPr>
                        <a:t>  .494</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2575523636"/>
                  </a:ext>
                </a:extLst>
              </a:tr>
              <a:tr h="401955">
                <a:tc>
                  <a:txBody>
                    <a:bodyPr/>
                    <a:lstStyle/>
                    <a:p>
                      <a:pPr algn="ctr" fontAlgn="base"/>
                      <a:r>
                        <a:rPr lang="en-US" dirty="0">
                          <a:effectLst/>
                        </a:rPr>
                        <a:t>10,000       </a:t>
                      </a:r>
                    </a:p>
                  </a:txBody>
                  <a:tcPr marL="152400" marR="76200" marT="76200" marB="22860" anchor="ctr">
                    <a:lnL>
                      <a:noFill/>
                    </a:lnL>
                    <a:lnR>
                      <a:noFill/>
                    </a:lnR>
                    <a:lnT>
                      <a:noFill/>
                    </a:lnT>
                    <a:lnB>
                      <a:noFill/>
                    </a:lnB>
                    <a:solidFill>
                      <a:srgbClr val="FFF6DC"/>
                    </a:solidFill>
                  </a:tcPr>
                </a:tc>
                <a:tc>
                  <a:txBody>
                    <a:bodyPr/>
                    <a:lstStyle/>
                    <a:p>
                      <a:pPr algn="ctr" fontAlgn="base"/>
                      <a:r>
                        <a:rPr lang="en-US" dirty="0">
                          <a:effectLst/>
                        </a:rPr>
                        <a:t>5,027       </a:t>
                      </a:r>
                    </a:p>
                  </a:txBody>
                  <a:tcPr marL="76200" marR="76200" marT="76200" marB="22860" anchor="ctr">
                    <a:lnL>
                      <a:noFill/>
                    </a:lnL>
                    <a:lnR>
                      <a:noFill/>
                    </a:lnR>
                    <a:lnT>
                      <a:noFill/>
                    </a:lnT>
                    <a:lnB>
                      <a:noFill/>
                    </a:lnB>
                    <a:solidFill>
                      <a:srgbClr val="FFF6DC"/>
                    </a:solidFill>
                  </a:tcPr>
                </a:tc>
                <a:tc>
                  <a:txBody>
                    <a:bodyPr/>
                    <a:lstStyle/>
                    <a:p>
                      <a:pPr algn="ctr" fontAlgn="base"/>
                      <a:r>
                        <a:rPr lang="en-US" dirty="0">
                          <a:effectLst/>
                        </a:rPr>
                        <a:t>    .5027</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030112556"/>
                  </a:ext>
                </a:extLst>
              </a:tr>
            </a:tbl>
          </a:graphicData>
        </a:graphic>
      </p:graphicFrame>
    </p:spTree>
    <p:extLst>
      <p:ext uri="{BB962C8B-B14F-4D97-AF65-F5344CB8AC3E}">
        <p14:creationId xmlns:p14="http://schemas.microsoft.com/office/powerpoint/2010/main" val="151227731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Subjective Probability</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endParaRPr lang="en-US" dirty="0"/>
          </a:p>
          <a:p>
            <a:endParaRPr lang="en-US" dirty="0"/>
          </a:p>
          <a:p>
            <a:endParaRPr lang="en-US" dirty="0"/>
          </a:p>
          <a:p>
            <a:r>
              <a:rPr lang="en-US" dirty="0"/>
              <a:t>Examples of subjective probability are</a:t>
            </a:r>
          </a:p>
          <a:p>
            <a:pPr fontAlgn="base"/>
            <a:r>
              <a:rPr lang="en-US" dirty="0"/>
              <a:t>Estimating the likelihood the New England Patriots will play in the Super Bowl next year.</a:t>
            </a:r>
          </a:p>
          <a:p>
            <a:pPr fontAlgn="base"/>
            <a:r>
              <a:rPr lang="en-US" dirty="0"/>
              <a:t>Estimating the likelihood you are involved in an automobile accident during the next 12 months.</a:t>
            </a:r>
          </a:p>
          <a:p>
            <a:pPr fontAlgn="base"/>
            <a:r>
              <a:rPr lang="en-US" dirty="0"/>
              <a:t>Estimating the likelihood the U.S. budget deficit will be reduced by half in the next 10 years.</a:t>
            </a:r>
          </a:p>
        </p:txBody>
      </p:sp>
      <p:sp>
        <p:nvSpPr>
          <p:cNvPr id="7" name="TextBox 6"/>
          <p:cNvSpPr txBox="1"/>
          <p:nvPr/>
        </p:nvSpPr>
        <p:spPr>
          <a:xfrm>
            <a:off x="457200" y="1447800"/>
            <a:ext cx="8305800" cy="923330"/>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SUBJECTIVE CONCEPT OF PROBABILTIY  </a:t>
            </a:r>
            <a:r>
              <a:rPr lang="en-US" dirty="0"/>
              <a:t>The likelihood (probability) of a particular event happening that is assigned by an individual based on whatever information is available.</a:t>
            </a:r>
          </a:p>
        </p:txBody>
      </p:sp>
      <p:sp>
        <p:nvSpPr>
          <p:cNvPr id="6" name="Slide Number Placeholder 5"/>
          <p:cNvSpPr>
            <a:spLocks noGrp="1"/>
          </p:cNvSpPr>
          <p:nvPr>
            <p:ph type="sldNum" sz="quarter" idx="12"/>
          </p:nvPr>
        </p:nvSpPr>
        <p:spPr/>
        <p:txBody>
          <a:bodyPr/>
          <a:lstStyle/>
          <a:p>
            <a:r>
              <a:rPr lang="en-US" dirty="0"/>
              <a:t>5-</a:t>
            </a:r>
            <a:fld id="{F38DF745-7D3F-47F4-83A3-874385CFAA69}" type="slidenum">
              <a:rPr lang="en-US" smtClean="0"/>
              <a:pPr/>
              <a:t>178</a:t>
            </a:fld>
            <a:endParaRPr lang="en-US" dirty="0"/>
          </a:p>
        </p:txBody>
      </p:sp>
    </p:spTree>
    <p:extLst>
      <p:ext uri="{BB962C8B-B14F-4D97-AF65-F5344CB8AC3E}">
        <p14:creationId xmlns:p14="http://schemas.microsoft.com/office/powerpoint/2010/main" val="197837274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Approaches to Probability</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4" name="Picture 7" descr="0515"/>
          <p:cNvPicPr>
            <a:picLocks noChangeAspect="1" noChangeArrowheads="1"/>
          </p:cNvPicPr>
          <p:nvPr/>
        </p:nvPicPr>
        <p:blipFill>
          <a:blip r:embed="rId3"/>
          <a:srcRect/>
          <a:stretch>
            <a:fillRect/>
          </a:stretch>
        </p:blipFill>
        <p:spPr bwMode="auto">
          <a:xfrm>
            <a:off x="1252538" y="1867376"/>
            <a:ext cx="6638925" cy="34194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r>
              <a:rPr lang="en-US" dirty="0"/>
              <a:t>5-</a:t>
            </a:r>
            <a:fld id="{A68F1C3D-7991-4430-8FD2-6BE0AA8A1311}" type="slidenum">
              <a:rPr lang="en-US" smtClean="0"/>
              <a:pPr/>
              <a:t>179</a:t>
            </a:fld>
            <a:endParaRPr lang="en-US" dirty="0"/>
          </a:p>
        </p:txBody>
      </p:sp>
    </p:spTree>
    <p:extLst>
      <p:ext uri="{BB962C8B-B14F-4D97-AF65-F5344CB8AC3E}">
        <p14:creationId xmlns:p14="http://schemas.microsoft.com/office/powerpoint/2010/main" val="216039466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21152-ECEF-424D-A8DE-17D2DEBE0831}"/>
              </a:ext>
            </a:extLst>
          </p:cNvPr>
          <p:cNvSpPr>
            <a:spLocks noGrp="1"/>
          </p:cNvSpPr>
          <p:nvPr>
            <p:ph type="title"/>
          </p:nvPr>
        </p:nvSpPr>
        <p:spPr/>
        <p:txBody>
          <a:bodyPr>
            <a:normAutofit fontScale="90000"/>
          </a:bodyPr>
          <a:lstStyle/>
          <a:p>
            <a:r>
              <a:rPr lang="en-US" dirty="0"/>
              <a:t>Examples</a:t>
            </a:r>
            <a:br>
              <a:rPr lang="en-US" dirty="0"/>
            </a:br>
            <a:endParaRPr lang="en-US" dirty="0"/>
          </a:p>
        </p:txBody>
      </p:sp>
      <p:sp>
        <p:nvSpPr>
          <p:cNvPr id="3" name="Footer Placeholder 2">
            <a:extLst>
              <a:ext uri="{FF2B5EF4-FFF2-40B4-BE49-F238E27FC236}">
                <a16:creationId xmlns:a16="http://schemas.microsoft.com/office/drawing/2014/main" id="{3B515752-3ADB-4FE8-9FB0-A5A7F317550B}"/>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E4F61ED9-F3D6-4D4A-8242-EBFED60B4F26}"/>
              </a:ext>
            </a:extLst>
          </p:cNvPr>
          <p:cNvSpPr>
            <a:spLocks noGrp="1"/>
          </p:cNvSpPr>
          <p:nvPr>
            <p:ph type="sldNum" sz="quarter" idx="12"/>
          </p:nvPr>
        </p:nvSpPr>
        <p:spPr/>
        <p:txBody>
          <a:bodyPr/>
          <a:lstStyle/>
          <a:p>
            <a:r>
              <a:rPr lang="en-US" dirty="0"/>
              <a:t>5-</a:t>
            </a:r>
            <a:fld id="{A68F1C3D-7991-4430-8FD2-6BE0AA8A1311}" type="slidenum">
              <a:rPr lang="en-US" smtClean="0"/>
              <a:pPr/>
              <a:t>180</a:t>
            </a:fld>
            <a:endParaRPr lang="en-US" dirty="0"/>
          </a:p>
        </p:txBody>
      </p:sp>
      <p:sp>
        <p:nvSpPr>
          <p:cNvPr id="5" name="Rectangle 4">
            <a:extLst>
              <a:ext uri="{FF2B5EF4-FFF2-40B4-BE49-F238E27FC236}">
                <a16:creationId xmlns:a16="http://schemas.microsoft.com/office/drawing/2014/main" id="{1F5838D2-D078-4130-ACA3-364F9C55319D}"/>
              </a:ext>
            </a:extLst>
          </p:cNvPr>
          <p:cNvSpPr/>
          <p:nvPr/>
        </p:nvSpPr>
        <p:spPr>
          <a:xfrm>
            <a:off x="304800" y="1166843"/>
            <a:ext cx="8458200" cy="4893647"/>
          </a:xfrm>
          <a:prstGeom prst="rect">
            <a:avLst/>
          </a:prstGeom>
        </p:spPr>
        <p:txBody>
          <a:bodyPr wrap="square">
            <a:spAutoFit/>
          </a:bodyPr>
          <a:lstStyle/>
          <a:p>
            <a:pPr fontAlgn="base">
              <a:buFont typeface="+mj-lt"/>
              <a:buAutoNum type="arabicPeriod"/>
            </a:pPr>
            <a:r>
              <a:rPr lang="en-US" sz="2400" dirty="0">
                <a:solidFill>
                  <a:srgbClr val="333333"/>
                </a:solidFill>
                <a:latin typeface="proximanova"/>
              </a:rPr>
              <a:t>One card will be randomly selected from a standard 52-card deck. What is the probability the card will be a queen? Which approach to probability did you use to answer this question?</a:t>
            </a:r>
            <a:r>
              <a:rPr lang="en-US" sz="2400" b="1" dirty="0">
                <a:solidFill>
                  <a:srgbClr val="0066CC"/>
                </a:solidFill>
                <a:latin typeface="inherit"/>
              </a:rPr>
              <a:t> </a:t>
            </a:r>
          </a:p>
          <a:p>
            <a:pPr fontAlgn="base">
              <a:buFont typeface="+mj-lt"/>
              <a:buAutoNum type="arabicPeriod"/>
            </a:pPr>
            <a:endParaRPr lang="en-US" sz="2400" dirty="0">
              <a:solidFill>
                <a:srgbClr val="333333"/>
              </a:solidFill>
              <a:latin typeface="proximanova"/>
            </a:endParaRPr>
          </a:p>
          <a:p>
            <a:pPr fontAlgn="base">
              <a:buFont typeface="+mj-lt"/>
              <a:buAutoNum type="arabicPeriod"/>
            </a:pPr>
            <a:r>
              <a:rPr lang="en-US" sz="2400" dirty="0">
                <a:solidFill>
                  <a:srgbClr val="333333"/>
                </a:solidFill>
                <a:latin typeface="proximanova"/>
              </a:rPr>
              <a:t>The Center for Child Care reports on 539 children and the marital status of their parents. There are 333 married, 182 divorced, and 24 widowed parents. What is the probability a particular child chosen at random will have a parent who is divorced? Which approach did you use?</a:t>
            </a:r>
            <a:r>
              <a:rPr lang="en-US" sz="2400" b="1" dirty="0">
                <a:solidFill>
                  <a:srgbClr val="0066CC"/>
                </a:solidFill>
                <a:latin typeface="inherit"/>
              </a:rPr>
              <a:t> </a:t>
            </a:r>
          </a:p>
          <a:p>
            <a:pPr fontAlgn="base">
              <a:buFont typeface="+mj-lt"/>
              <a:buAutoNum type="arabicPeriod"/>
            </a:pPr>
            <a:endParaRPr lang="en-US" sz="2400" dirty="0">
              <a:solidFill>
                <a:srgbClr val="333333"/>
              </a:solidFill>
              <a:latin typeface="proximanova"/>
            </a:endParaRPr>
          </a:p>
          <a:p>
            <a:pPr fontAlgn="base">
              <a:buFont typeface="+mj-lt"/>
              <a:buAutoNum type="arabicPeriod"/>
            </a:pPr>
            <a:r>
              <a:rPr lang="en-US" sz="2400" dirty="0">
                <a:solidFill>
                  <a:srgbClr val="333333"/>
                </a:solidFill>
                <a:latin typeface="proximanova"/>
              </a:rPr>
              <a:t>What is the probability you will save one million dollars by the time you retire? Which approach to probability did you use to answer this question?</a:t>
            </a:r>
            <a:r>
              <a:rPr lang="en-US" sz="2400" b="1" dirty="0">
                <a:solidFill>
                  <a:srgbClr val="0066CC"/>
                </a:solidFill>
                <a:latin typeface="inherit"/>
                <a:hlinkClick r:id="rId2"/>
              </a:rPr>
              <a:t> </a:t>
            </a:r>
            <a:endParaRPr lang="en-US" sz="2400" b="0" i="0" dirty="0">
              <a:solidFill>
                <a:srgbClr val="333333"/>
              </a:solidFill>
              <a:effectLst/>
              <a:latin typeface="proximanova"/>
            </a:endParaRPr>
          </a:p>
        </p:txBody>
      </p:sp>
    </p:spTree>
    <p:extLst>
      <p:ext uri="{BB962C8B-B14F-4D97-AF65-F5344CB8AC3E}">
        <p14:creationId xmlns:p14="http://schemas.microsoft.com/office/powerpoint/2010/main" val="297284269"/>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0117D-2D56-4F0A-A08A-B3DBE5F0483A}"/>
              </a:ext>
            </a:extLst>
          </p:cNvPr>
          <p:cNvSpPr>
            <a:spLocks noGrp="1"/>
          </p:cNvSpPr>
          <p:nvPr>
            <p:ph type="title"/>
          </p:nvPr>
        </p:nvSpPr>
        <p:spPr/>
        <p:txBody>
          <a:bodyPr/>
          <a:lstStyle/>
          <a:p>
            <a:endParaRPr lang="en-US" dirty="0"/>
          </a:p>
        </p:txBody>
      </p:sp>
      <p:sp>
        <p:nvSpPr>
          <p:cNvPr id="3" name="Footer Placeholder 2">
            <a:extLst>
              <a:ext uri="{FF2B5EF4-FFF2-40B4-BE49-F238E27FC236}">
                <a16:creationId xmlns:a16="http://schemas.microsoft.com/office/drawing/2014/main" id="{55F99695-A9CC-4593-8169-DB73DB6E05C2}"/>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EB16F94C-7E90-439B-84E3-EFF9BB4891BF}"/>
              </a:ext>
            </a:extLst>
          </p:cNvPr>
          <p:cNvSpPr>
            <a:spLocks noGrp="1"/>
          </p:cNvSpPr>
          <p:nvPr>
            <p:ph type="sldNum" sz="quarter" idx="12"/>
          </p:nvPr>
        </p:nvSpPr>
        <p:spPr/>
        <p:txBody>
          <a:bodyPr/>
          <a:lstStyle/>
          <a:p>
            <a:r>
              <a:rPr lang="en-US" dirty="0"/>
              <a:t>5-</a:t>
            </a:r>
            <a:fld id="{A68F1C3D-7991-4430-8FD2-6BE0AA8A1311}" type="slidenum">
              <a:rPr lang="en-US" smtClean="0"/>
              <a:pPr/>
              <a:t>181</a:t>
            </a:fld>
            <a:endParaRPr lang="en-US" dirty="0"/>
          </a:p>
        </p:txBody>
      </p:sp>
      <p:sp>
        <p:nvSpPr>
          <p:cNvPr id="5" name="Rectangle 4">
            <a:extLst>
              <a:ext uri="{FF2B5EF4-FFF2-40B4-BE49-F238E27FC236}">
                <a16:creationId xmlns:a16="http://schemas.microsoft.com/office/drawing/2014/main" id="{5C73CB6F-E7E2-468B-90AB-59EF9C46BA33}"/>
              </a:ext>
            </a:extLst>
          </p:cNvPr>
          <p:cNvSpPr/>
          <p:nvPr/>
        </p:nvSpPr>
        <p:spPr>
          <a:xfrm>
            <a:off x="427055" y="1995349"/>
            <a:ext cx="8382000" cy="1754326"/>
          </a:xfrm>
          <a:prstGeom prst="rect">
            <a:avLst/>
          </a:prstGeom>
        </p:spPr>
        <p:txBody>
          <a:bodyPr wrap="square">
            <a:spAutoFit/>
          </a:bodyPr>
          <a:lstStyle/>
          <a:p>
            <a:pPr fontAlgn="base">
              <a:buFont typeface="+mj-lt"/>
              <a:buAutoNum type="arabicPeriod"/>
            </a:pPr>
            <a:r>
              <a:rPr lang="en-US" b="0" i="0" dirty="0">
                <a:solidFill>
                  <a:srgbClr val="333333"/>
                </a:solidFill>
                <a:effectLst/>
                <a:latin typeface="proximanova"/>
              </a:rPr>
              <a:t>Classical 4/52 or 1/13</a:t>
            </a:r>
          </a:p>
          <a:p>
            <a:pPr fontAlgn="base">
              <a:buFont typeface="+mj-lt"/>
              <a:buAutoNum type="arabicPeriod"/>
            </a:pPr>
            <a:endParaRPr lang="en-US" dirty="0">
              <a:solidFill>
                <a:srgbClr val="333333"/>
              </a:solidFill>
              <a:latin typeface="proximanova"/>
            </a:endParaRPr>
          </a:p>
          <a:p>
            <a:pPr fontAlgn="base">
              <a:buFont typeface="+mj-lt"/>
              <a:buAutoNum type="arabicPeriod"/>
            </a:pPr>
            <a:r>
              <a:rPr lang="en-US" b="0" i="0" dirty="0">
                <a:solidFill>
                  <a:srgbClr val="333333"/>
                </a:solidFill>
                <a:effectLst/>
                <a:latin typeface="proximanova"/>
              </a:rPr>
              <a:t>Empirical 182/539 = .338</a:t>
            </a:r>
          </a:p>
          <a:p>
            <a:pPr fontAlgn="base">
              <a:buFont typeface="+mj-lt"/>
              <a:buAutoNum type="arabicPeriod"/>
            </a:pPr>
            <a:endParaRPr lang="en-US" dirty="0">
              <a:solidFill>
                <a:srgbClr val="333333"/>
              </a:solidFill>
              <a:latin typeface="proximanova"/>
            </a:endParaRPr>
          </a:p>
          <a:p>
            <a:pPr fontAlgn="base">
              <a:buFont typeface="+mj-lt"/>
              <a:buAutoNum type="arabicPeriod"/>
            </a:pPr>
            <a:r>
              <a:rPr lang="en-US" b="0" i="0" dirty="0">
                <a:solidFill>
                  <a:srgbClr val="333333"/>
                </a:solidFill>
                <a:effectLst/>
                <a:latin typeface="proximanova"/>
              </a:rPr>
              <a:t>Subjective. Based on your savings habits and income you will assign a probability between .5 and 1</a:t>
            </a:r>
          </a:p>
        </p:txBody>
      </p:sp>
    </p:spTree>
    <p:extLst>
      <p:ext uri="{BB962C8B-B14F-4D97-AF65-F5344CB8AC3E}">
        <p14:creationId xmlns:p14="http://schemas.microsoft.com/office/powerpoint/2010/main" val="362141635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588C4-BA21-45D2-BB67-2EAABD5E3679}"/>
              </a:ext>
            </a:extLst>
          </p:cNvPr>
          <p:cNvSpPr>
            <a:spLocks noGrp="1"/>
          </p:cNvSpPr>
          <p:nvPr>
            <p:ph type="title"/>
          </p:nvPr>
        </p:nvSpPr>
        <p:spPr/>
        <p:txBody>
          <a:bodyPr/>
          <a:lstStyle/>
          <a:p>
            <a:r>
              <a:rPr lang="en-US" dirty="0"/>
              <a:t>Examples</a:t>
            </a:r>
          </a:p>
        </p:txBody>
      </p:sp>
      <p:sp>
        <p:nvSpPr>
          <p:cNvPr id="3" name="Footer Placeholder 2">
            <a:extLst>
              <a:ext uri="{FF2B5EF4-FFF2-40B4-BE49-F238E27FC236}">
                <a16:creationId xmlns:a16="http://schemas.microsoft.com/office/drawing/2014/main" id="{B28BB2F1-7A68-4C43-B58F-9EC5D5AFCEED}"/>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69D182E5-D8AE-4DA8-A79D-CC8672F11891}"/>
              </a:ext>
            </a:extLst>
          </p:cNvPr>
          <p:cNvSpPr>
            <a:spLocks noGrp="1"/>
          </p:cNvSpPr>
          <p:nvPr>
            <p:ph type="sldNum" sz="quarter" idx="12"/>
          </p:nvPr>
        </p:nvSpPr>
        <p:spPr/>
        <p:txBody>
          <a:bodyPr/>
          <a:lstStyle/>
          <a:p>
            <a:r>
              <a:rPr lang="en-US" dirty="0"/>
              <a:t>5-</a:t>
            </a:r>
            <a:fld id="{A68F1C3D-7991-4430-8FD2-6BE0AA8A1311}" type="slidenum">
              <a:rPr lang="en-US" smtClean="0"/>
              <a:pPr/>
              <a:t>182</a:t>
            </a:fld>
            <a:endParaRPr lang="en-US" dirty="0"/>
          </a:p>
        </p:txBody>
      </p:sp>
      <p:sp>
        <p:nvSpPr>
          <p:cNvPr id="5" name="Rectangle 4">
            <a:extLst>
              <a:ext uri="{FF2B5EF4-FFF2-40B4-BE49-F238E27FC236}">
                <a16:creationId xmlns:a16="http://schemas.microsoft.com/office/drawing/2014/main" id="{A24F9C4A-0BE6-4759-9A90-5248DD5BF407}"/>
              </a:ext>
            </a:extLst>
          </p:cNvPr>
          <p:cNvSpPr/>
          <p:nvPr/>
        </p:nvSpPr>
        <p:spPr>
          <a:xfrm>
            <a:off x="437940" y="1295400"/>
            <a:ext cx="8248859" cy="3139321"/>
          </a:xfrm>
          <a:prstGeom prst="rect">
            <a:avLst/>
          </a:prstGeom>
        </p:spPr>
        <p:txBody>
          <a:bodyPr wrap="square">
            <a:spAutoFit/>
          </a:bodyPr>
          <a:lstStyle/>
          <a:p>
            <a:r>
              <a:rPr lang="en-US" dirty="0">
                <a:solidFill>
                  <a:srgbClr val="333333"/>
                </a:solidFill>
                <a:latin typeface="proximanova"/>
              </a:rPr>
              <a:t>Some people are in favor of reducing federal taxes to increase consumer spending and others are against it. Two persons are selected and their opinions are recorded. Assuming no one is undecided, list the possible outcomes.</a:t>
            </a:r>
          </a:p>
          <a:p>
            <a:endParaRPr lang="en-US" dirty="0">
              <a:solidFill>
                <a:srgbClr val="333333"/>
              </a:solidFill>
              <a:latin typeface="proximanova"/>
            </a:endParaRPr>
          </a:p>
          <a:p>
            <a:endParaRPr lang="en-US" dirty="0">
              <a:solidFill>
                <a:srgbClr val="333333"/>
              </a:solidFill>
              <a:latin typeface="proximanova"/>
            </a:endParaRPr>
          </a:p>
          <a:p>
            <a:r>
              <a:rPr lang="en-US" dirty="0">
                <a:solidFill>
                  <a:srgbClr val="333333"/>
                </a:solidFill>
                <a:latin typeface="proximanova"/>
              </a:rPr>
              <a:t>4 outcomes</a:t>
            </a:r>
          </a:p>
          <a:p>
            <a:endParaRPr lang="en-US" dirty="0">
              <a:solidFill>
                <a:srgbClr val="333333"/>
              </a:solidFill>
              <a:latin typeface="proximanova"/>
            </a:endParaRPr>
          </a:p>
          <a:p>
            <a:r>
              <a:rPr lang="en-US" dirty="0">
                <a:solidFill>
                  <a:srgbClr val="333333"/>
                </a:solidFill>
                <a:latin typeface="proximanova"/>
              </a:rPr>
              <a:t>1. A A</a:t>
            </a:r>
          </a:p>
          <a:p>
            <a:r>
              <a:rPr lang="en-US" dirty="0">
                <a:solidFill>
                  <a:srgbClr val="333333"/>
                </a:solidFill>
                <a:latin typeface="proximanova"/>
              </a:rPr>
              <a:t>2. A F</a:t>
            </a:r>
          </a:p>
          <a:p>
            <a:r>
              <a:rPr lang="en-US" dirty="0">
                <a:solidFill>
                  <a:srgbClr val="333333"/>
                </a:solidFill>
                <a:latin typeface="proximanova"/>
              </a:rPr>
              <a:t>3. F A</a:t>
            </a:r>
          </a:p>
          <a:p>
            <a:r>
              <a:rPr lang="en-US" dirty="0">
                <a:solidFill>
                  <a:srgbClr val="333333"/>
                </a:solidFill>
                <a:latin typeface="proximanova"/>
              </a:rPr>
              <a:t>4. F F </a:t>
            </a:r>
          </a:p>
        </p:txBody>
      </p:sp>
    </p:spTree>
    <p:extLst>
      <p:ext uri="{BB962C8B-B14F-4D97-AF65-F5344CB8AC3E}">
        <p14:creationId xmlns:p14="http://schemas.microsoft.com/office/powerpoint/2010/main" val="38656066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AAFC2-B73E-43E9-B1C7-2253B8B4DC90}"/>
              </a:ext>
            </a:extLst>
          </p:cNvPr>
          <p:cNvSpPr>
            <a:spLocks noGrp="1"/>
          </p:cNvSpPr>
          <p:nvPr>
            <p:ph type="title"/>
          </p:nvPr>
        </p:nvSpPr>
        <p:spPr/>
        <p:txBody>
          <a:bodyPr/>
          <a:lstStyle/>
          <a:p>
            <a:endParaRPr lang="en-US" dirty="0"/>
          </a:p>
        </p:txBody>
      </p:sp>
      <p:sp>
        <p:nvSpPr>
          <p:cNvPr id="3" name="Footer Placeholder 2">
            <a:extLst>
              <a:ext uri="{FF2B5EF4-FFF2-40B4-BE49-F238E27FC236}">
                <a16:creationId xmlns:a16="http://schemas.microsoft.com/office/drawing/2014/main" id="{CE07D2BB-73AE-48E8-9854-522EEFEF47A2}"/>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30403670-8FB0-4799-95E1-675A717238A5}"/>
              </a:ext>
            </a:extLst>
          </p:cNvPr>
          <p:cNvSpPr>
            <a:spLocks noGrp="1"/>
          </p:cNvSpPr>
          <p:nvPr>
            <p:ph type="sldNum" sz="quarter" idx="12"/>
          </p:nvPr>
        </p:nvSpPr>
        <p:spPr/>
        <p:txBody>
          <a:bodyPr/>
          <a:lstStyle/>
          <a:p>
            <a:r>
              <a:rPr lang="en-US" dirty="0"/>
              <a:t>5-</a:t>
            </a:r>
            <a:fld id="{A68F1C3D-7991-4430-8FD2-6BE0AA8A1311}" type="slidenum">
              <a:rPr lang="en-US" smtClean="0"/>
              <a:pPr/>
              <a:t>183</a:t>
            </a:fld>
            <a:endParaRPr lang="en-US" dirty="0"/>
          </a:p>
        </p:txBody>
      </p:sp>
      <p:graphicFrame>
        <p:nvGraphicFramePr>
          <p:cNvPr id="5" name="Table 4">
            <a:extLst>
              <a:ext uri="{FF2B5EF4-FFF2-40B4-BE49-F238E27FC236}">
                <a16:creationId xmlns:a16="http://schemas.microsoft.com/office/drawing/2014/main" id="{76374D81-8808-44DC-99B9-004165BF447B}"/>
              </a:ext>
            </a:extLst>
          </p:cNvPr>
          <p:cNvGraphicFramePr>
            <a:graphicFrameLocks noGrp="1"/>
          </p:cNvGraphicFramePr>
          <p:nvPr/>
        </p:nvGraphicFramePr>
        <p:xfrm>
          <a:off x="452176" y="3474566"/>
          <a:ext cx="8229600" cy="1866900"/>
        </p:xfrm>
        <a:graphic>
          <a:graphicData uri="http://schemas.openxmlformats.org/drawingml/2006/table">
            <a:tbl>
              <a:tblPr/>
              <a:tblGrid>
                <a:gridCol w="4114800">
                  <a:extLst>
                    <a:ext uri="{9D8B030D-6E8A-4147-A177-3AD203B41FA5}">
                      <a16:colId xmlns:a16="http://schemas.microsoft.com/office/drawing/2014/main" val="4007169115"/>
                    </a:ext>
                  </a:extLst>
                </a:gridCol>
                <a:gridCol w="4114800">
                  <a:extLst>
                    <a:ext uri="{9D8B030D-6E8A-4147-A177-3AD203B41FA5}">
                      <a16:colId xmlns:a16="http://schemas.microsoft.com/office/drawing/2014/main" val="4168344727"/>
                    </a:ext>
                  </a:extLst>
                </a:gridCol>
              </a:tblGrid>
              <a:tr h="0">
                <a:tc>
                  <a:txBody>
                    <a:bodyPr/>
                    <a:lstStyle/>
                    <a:p>
                      <a:pPr fontAlgn="base"/>
                      <a:r>
                        <a:rPr lang="en-US" b="0" dirty="0">
                          <a:solidFill>
                            <a:srgbClr val="333333"/>
                          </a:solidFill>
                          <a:effectLst/>
                          <a:latin typeface="proximanova"/>
                        </a:rPr>
                        <a:t>Accounting</a:t>
                      </a:r>
                    </a:p>
                  </a:txBody>
                  <a:tcPr marL="152400" marR="76200" marT="76200" marB="22860" anchor="ctr">
                    <a:lnL>
                      <a:noFill/>
                    </a:lnL>
                    <a:lnR>
                      <a:noFill/>
                    </a:lnR>
                    <a:lnT>
                      <a:noFill/>
                    </a:lnT>
                    <a:lnB>
                      <a:noFill/>
                    </a:lnB>
                    <a:solidFill>
                      <a:srgbClr val="FFF6DC"/>
                    </a:solidFill>
                  </a:tcPr>
                </a:tc>
                <a:tc>
                  <a:txBody>
                    <a:bodyPr/>
                    <a:lstStyle/>
                    <a:p>
                      <a:pPr algn="r" fontAlgn="base"/>
                      <a:r>
                        <a:rPr lang="en-US" b="0" dirty="0">
                          <a:solidFill>
                            <a:srgbClr val="333333"/>
                          </a:solidFill>
                          <a:effectLst/>
                          <a:latin typeface="proximanova"/>
                        </a:rPr>
                        <a:t>10</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4112667007"/>
                  </a:ext>
                </a:extLst>
              </a:tr>
              <a:tr h="0">
                <a:tc>
                  <a:txBody>
                    <a:bodyPr/>
                    <a:lstStyle/>
                    <a:p>
                      <a:pPr fontAlgn="base"/>
                      <a:r>
                        <a:rPr lang="en-US" b="0" dirty="0">
                          <a:solidFill>
                            <a:srgbClr val="333333"/>
                          </a:solidFill>
                          <a:effectLst/>
                          <a:latin typeface="proximanova"/>
                        </a:rPr>
                        <a:t>Finance</a:t>
                      </a:r>
                    </a:p>
                  </a:txBody>
                  <a:tcPr marL="152400" marR="76200" marT="76200" marB="22860" anchor="ctr">
                    <a:lnL>
                      <a:noFill/>
                    </a:lnL>
                    <a:lnR>
                      <a:noFill/>
                    </a:lnR>
                    <a:lnT>
                      <a:noFill/>
                    </a:lnT>
                    <a:lnB>
                      <a:noFill/>
                    </a:lnB>
                    <a:solidFill>
                      <a:srgbClr val="FFF6DC"/>
                    </a:solidFill>
                  </a:tcPr>
                </a:tc>
                <a:tc>
                  <a:txBody>
                    <a:bodyPr/>
                    <a:lstStyle/>
                    <a:p>
                      <a:pPr algn="r" fontAlgn="base"/>
                      <a:r>
                        <a:rPr lang="en-US" b="0" dirty="0">
                          <a:solidFill>
                            <a:srgbClr val="333333"/>
                          </a:solidFill>
                          <a:effectLst/>
                          <a:latin typeface="proximanova"/>
                        </a:rPr>
                        <a:t>5</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268199199"/>
                  </a:ext>
                </a:extLst>
              </a:tr>
              <a:tr h="0">
                <a:tc>
                  <a:txBody>
                    <a:bodyPr/>
                    <a:lstStyle/>
                    <a:p>
                      <a:pPr fontAlgn="base"/>
                      <a:r>
                        <a:rPr lang="en-US" b="0" dirty="0">
                          <a:solidFill>
                            <a:srgbClr val="333333"/>
                          </a:solidFill>
                          <a:effectLst/>
                          <a:latin typeface="proximanova"/>
                        </a:rPr>
                        <a:t>Economics</a:t>
                      </a:r>
                    </a:p>
                  </a:txBody>
                  <a:tcPr marL="152400" marR="76200" marT="76200" marB="22860" anchor="ctr">
                    <a:lnL>
                      <a:noFill/>
                    </a:lnL>
                    <a:lnR>
                      <a:noFill/>
                    </a:lnR>
                    <a:lnT>
                      <a:noFill/>
                    </a:lnT>
                    <a:lnB>
                      <a:noFill/>
                    </a:lnB>
                    <a:solidFill>
                      <a:srgbClr val="FFF6DC"/>
                    </a:solidFill>
                  </a:tcPr>
                </a:tc>
                <a:tc>
                  <a:txBody>
                    <a:bodyPr/>
                    <a:lstStyle/>
                    <a:p>
                      <a:pPr algn="r" fontAlgn="base"/>
                      <a:r>
                        <a:rPr lang="en-US" b="0" dirty="0">
                          <a:solidFill>
                            <a:srgbClr val="333333"/>
                          </a:solidFill>
                          <a:effectLst/>
                          <a:latin typeface="proximanova"/>
                        </a:rPr>
                        <a:t>3</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218864400"/>
                  </a:ext>
                </a:extLst>
              </a:tr>
              <a:tr h="0">
                <a:tc>
                  <a:txBody>
                    <a:bodyPr/>
                    <a:lstStyle/>
                    <a:p>
                      <a:pPr fontAlgn="base"/>
                      <a:r>
                        <a:rPr lang="en-US" b="0" dirty="0">
                          <a:solidFill>
                            <a:srgbClr val="333333"/>
                          </a:solidFill>
                          <a:effectLst/>
                          <a:latin typeface="proximanova"/>
                        </a:rPr>
                        <a:t>Management</a:t>
                      </a:r>
                    </a:p>
                  </a:txBody>
                  <a:tcPr marL="152400" marR="76200" marT="76200" marB="22860" anchor="ctr">
                    <a:lnL>
                      <a:noFill/>
                    </a:lnL>
                    <a:lnR>
                      <a:noFill/>
                    </a:lnR>
                    <a:lnT>
                      <a:noFill/>
                    </a:lnT>
                    <a:lnB>
                      <a:noFill/>
                    </a:lnB>
                    <a:solidFill>
                      <a:srgbClr val="FFF6DC"/>
                    </a:solidFill>
                  </a:tcPr>
                </a:tc>
                <a:tc>
                  <a:txBody>
                    <a:bodyPr/>
                    <a:lstStyle/>
                    <a:p>
                      <a:pPr algn="r" fontAlgn="base"/>
                      <a:r>
                        <a:rPr lang="en-US" b="0" dirty="0">
                          <a:solidFill>
                            <a:srgbClr val="333333"/>
                          </a:solidFill>
                          <a:effectLst/>
                          <a:latin typeface="proximanova"/>
                        </a:rPr>
                        <a:t>6</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886683895"/>
                  </a:ext>
                </a:extLst>
              </a:tr>
              <a:tr h="0">
                <a:tc>
                  <a:txBody>
                    <a:bodyPr/>
                    <a:lstStyle/>
                    <a:p>
                      <a:pPr fontAlgn="base"/>
                      <a:r>
                        <a:rPr lang="en-US" b="0" dirty="0">
                          <a:solidFill>
                            <a:srgbClr val="333333"/>
                          </a:solidFill>
                          <a:effectLst/>
                          <a:latin typeface="proximanova"/>
                        </a:rPr>
                        <a:t>Marketing</a:t>
                      </a:r>
                    </a:p>
                  </a:txBody>
                  <a:tcPr marL="152400" marR="76200" marT="76200" marB="22860" anchor="ctr">
                    <a:lnL>
                      <a:noFill/>
                    </a:lnL>
                    <a:lnR>
                      <a:noFill/>
                    </a:lnR>
                    <a:lnT>
                      <a:noFill/>
                    </a:lnT>
                    <a:lnB>
                      <a:noFill/>
                    </a:lnB>
                    <a:solidFill>
                      <a:srgbClr val="FFF6DC"/>
                    </a:solidFill>
                  </a:tcPr>
                </a:tc>
                <a:tc>
                  <a:txBody>
                    <a:bodyPr/>
                    <a:lstStyle/>
                    <a:p>
                      <a:pPr algn="r" fontAlgn="base"/>
                      <a:r>
                        <a:rPr lang="en-US" b="0" dirty="0">
                          <a:solidFill>
                            <a:srgbClr val="333333"/>
                          </a:solidFill>
                          <a:effectLst/>
                          <a:latin typeface="proximanova"/>
                        </a:rPr>
                        <a:t>10</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785008461"/>
                  </a:ext>
                </a:extLst>
              </a:tr>
            </a:tbl>
          </a:graphicData>
        </a:graphic>
      </p:graphicFrame>
      <p:sp>
        <p:nvSpPr>
          <p:cNvPr id="6" name="Rectangle 1">
            <a:extLst>
              <a:ext uri="{FF2B5EF4-FFF2-40B4-BE49-F238E27FC236}">
                <a16:creationId xmlns:a16="http://schemas.microsoft.com/office/drawing/2014/main" id="{0378608A-C142-4D26-BD6F-43768C9B63AE}"/>
              </a:ext>
            </a:extLst>
          </p:cNvPr>
          <p:cNvSpPr>
            <a:spLocks noChangeArrowheads="1"/>
          </p:cNvSpPr>
          <p:nvPr/>
        </p:nvSpPr>
        <p:spPr bwMode="auto">
          <a:xfrm>
            <a:off x="452176" y="1169253"/>
            <a:ext cx="8158424" cy="212365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317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333333"/>
                </a:solidFill>
                <a:effectLst/>
                <a:latin typeface="proximanova"/>
              </a:rPr>
              <a:t>A survey of 34 students at the Wall College of Business showed the following majors:</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333333"/>
              </a:solidFill>
              <a:effectLst/>
              <a:latin typeface="proximanov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333333"/>
                </a:solidFill>
                <a:effectLst/>
                <a:latin typeface="proximanova"/>
              </a:rPr>
              <a:t>From the 34 students, suppose you randomly select a student. </a:t>
            </a:r>
            <a:endParaRPr kumimoji="0" lang="en-US"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2000" b="0" i="0" u="none" strike="noStrike" cap="none" normalizeH="0" baseline="0" dirty="0">
                <a:ln>
                  <a:noFill/>
                </a:ln>
                <a:solidFill>
                  <a:srgbClr val="333333"/>
                </a:solidFill>
                <a:effectLst/>
                <a:latin typeface="proximanova"/>
              </a:rPr>
              <a:t>What is the probability he or she is a management major?</a:t>
            </a:r>
            <a:r>
              <a:rPr kumimoji="0" lang="en-US" altLang="en-US" sz="2000" b="1" i="0" u="none" strike="noStrike" cap="none" normalizeH="0" baseline="0" dirty="0">
                <a:ln>
                  <a:noFill/>
                </a:ln>
                <a:solidFill>
                  <a:srgbClr val="0066CC"/>
                </a:solidFill>
                <a:effectLst/>
                <a:latin typeface="inherit"/>
                <a:hlinkClick r:id="rId2"/>
              </a:rPr>
              <a:t> </a:t>
            </a:r>
            <a:endParaRPr kumimoji="0" lang="en-US" altLang="en-US" sz="2000" b="1" i="0" u="none" strike="noStrike" cap="none" normalizeH="0" baseline="0" dirty="0">
              <a:ln>
                <a:noFill/>
              </a:ln>
              <a:solidFill>
                <a:srgbClr val="333333"/>
              </a:solidFill>
              <a:effectLst/>
              <a:latin typeface="proximanova"/>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2000" b="0" i="0" u="none" strike="noStrike" cap="none" normalizeH="0" baseline="0" dirty="0">
                <a:ln>
                  <a:noFill/>
                </a:ln>
                <a:solidFill>
                  <a:srgbClr val="333333"/>
                </a:solidFill>
                <a:effectLst/>
                <a:latin typeface="proximanova"/>
              </a:rPr>
              <a:t>Which concept of probability did you use to make this estimate?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416986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F79C7-7A42-4484-B458-DD8E35DC35A4}"/>
              </a:ext>
            </a:extLst>
          </p:cNvPr>
          <p:cNvSpPr>
            <a:spLocks noGrp="1"/>
          </p:cNvSpPr>
          <p:nvPr>
            <p:ph type="title"/>
          </p:nvPr>
        </p:nvSpPr>
        <p:spPr/>
        <p:txBody>
          <a:bodyPr/>
          <a:lstStyle/>
          <a:p>
            <a:endParaRPr lang="en-US" dirty="0"/>
          </a:p>
        </p:txBody>
      </p:sp>
      <p:sp>
        <p:nvSpPr>
          <p:cNvPr id="3" name="Footer Placeholder 2">
            <a:extLst>
              <a:ext uri="{FF2B5EF4-FFF2-40B4-BE49-F238E27FC236}">
                <a16:creationId xmlns:a16="http://schemas.microsoft.com/office/drawing/2014/main" id="{4741DD06-7397-46CB-AFC8-C375DF647B81}"/>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F1EAC5B2-C5B6-4AC8-A17A-28620647606A}"/>
              </a:ext>
            </a:extLst>
          </p:cNvPr>
          <p:cNvSpPr>
            <a:spLocks noGrp="1"/>
          </p:cNvSpPr>
          <p:nvPr>
            <p:ph type="sldNum" sz="quarter" idx="12"/>
          </p:nvPr>
        </p:nvSpPr>
        <p:spPr/>
        <p:txBody>
          <a:bodyPr/>
          <a:lstStyle/>
          <a:p>
            <a:r>
              <a:rPr lang="en-US" dirty="0"/>
              <a:t>5-</a:t>
            </a:r>
            <a:fld id="{A68F1C3D-7991-4430-8FD2-6BE0AA8A1311}" type="slidenum">
              <a:rPr lang="en-US" smtClean="0"/>
              <a:pPr/>
              <a:t>184</a:t>
            </a:fld>
            <a:endParaRPr lang="en-US" dirty="0"/>
          </a:p>
        </p:txBody>
      </p:sp>
      <p:graphicFrame>
        <p:nvGraphicFramePr>
          <p:cNvPr id="5" name="Table 4">
            <a:extLst>
              <a:ext uri="{FF2B5EF4-FFF2-40B4-BE49-F238E27FC236}">
                <a16:creationId xmlns:a16="http://schemas.microsoft.com/office/drawing/2014/main" id="{F58AC42B-E0D4-41A5-9679-05E8D9CC113B}"/>
              </a:ext>
            </a:extLst>
          </p:cNvPr>
          <p:cNvGraphicFramePr>
            <a:graphicFrameLocks noGrp="1"/>
          </p:cNvGraphicFramePr>
          <p:nvPr/>
        </p:nvGraphicFramePr>
        <p:xfrm>
          <a:off x="457200" y="1600200"/>
          <a:ext cx="7772400" cy="2415540"/>
        </p:xfrm>
        <a:graphic>
          <a:graphicData uri="http://schemas.openxmlformats.org/drawingml/2006/table">
            <a:tbl>
              <a:tblPr/>
              <a:tblGrid>
                <a:gridCol w="3657600">
                  <a:extLst>
                    <a:ext uri="{9D8B030D-6E8A-4147-A177-3AD203B41FA5}">
                      <a16:colId xmlns:a16="http://schemas.microsoft.com/office/drawing/2014/main" val="931570510"/>
                    </a:ext>
                  </a:extLst>
                </a:gridCol>
                <a:gridCol w="4114800">
                  <a:extLst>
                    <a:ext uri="{9D8B030D-6E8A-4147-A177-3AD203B41FA5}">
                      <a16:colId xmlns:a16="http://schemas.microsoft.com/office/drawing/2014/main" val="3869944204"/>
                    </a:ext>
                  </a:extLst>
                </a:gridCol>
              </a:tblGrid>
              <a:tr h="0">
                <a:tc>
                  <a:txBody>
                    <a:bodyPr/>
                    <a:lstStyle/>
                    <a:p>
                      <a:pPr fontAlgn="base"/>
                      <a:r>
                        <a:rPr lang="en-US" b="0" dirty="0">
                          <a:solidFill>
                            <a:srgbClr val="333333"/>
                          </a:solidFill>
                          <a:effectLst/>
                          <a:latin typeface="proximanova"/>
                        </a:rPr>
                        <a:t>.176 found by 6/34</a:t>
                      </a:r>
                    </a:p>
                    <a:p>
                      <a:pPr fontAlgn="base"/>
                      <a:endParaRPr lang="en-US" b="0" dirty="0">
                        <a:solidFill>
                          <a:srgbClr val="333333"/>
                        </a:solidFill>
                        <a:effectLst/>
                        <a:latin typeface="proximanova"/>
                      </a:endParaRPr>
                    </a:p>
                    <a:p>
                      <a:pPr fontAlgn="base"/>
                      <a:r>
                        <a:rPr lang="en-US" b="0" dirty="0">
                          <a:solidFill>
                            <a:srgbClr val="333333"/>
                          </a:solidFill>
                          <a:effectLst/>
                          <a:latin typeface="proximanova"/>
                        </a:rPr>
                        <a:t>Empirical</a:t>
                      </a:r>
                    </a:p>
                  </a:txBody>
                  <a:tcPr marL="152400" marR="76200" marT="76200" marB="22860" anchor="ctr">
                    <a:lnL>
                      <a:noFill/>
                    </a:lnL>
                    <a:lnR>
                      <a:noFill/>
                    </a:lnR>
                    <a:lnT>
                      <a:noFill/>
                    </a:lnT>
                    <a:lnB>
                      <a:noFill/>
                    </a:lnB>
                    <a:solidFill>
                      <a:srgbClr val="FFF6DC"/>
                    </a:solidFill>
                  </a:tcPr>
                </a:tc>
                <a:tc>
                  <a:txBody>
                    <a:bodyPr/>
                    <a:lstStyle/>
                    <a:p>
                      <a:pPr algn="r" fontAlgn="base"/>
                      <a:endParaRPr lang="en-US" b="0" dirty="0">
                        <a:solidFill>
                          <a:srgbClr val="333333"/>
                        </a:solidFill>
                        <a:effectLst/>
                        <a:latin typeface="proximanova"/>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991532404"/>
                  </a:ext>
                </a:extLst>
              </a:tr>
              <a:tr h="0">
                <a:tc>
                  <a:txBody>
                    <a:bodyPr/>
                    <a:lstStyle/>
                    <a:p>
                      <a:pPr fontAlgn="base"/>
                      <a:endParaRPr lang="en-US" b="0" dirty="0">
                        <a:solidFill>
                          <a:srgbClr val="333333"/>
                        </a:solidFill>
                        <a:effectLst/>
                        <a:latin typeface="proximanova"/>
                      </a:endParaRPr>
                    </a:p>
                  </a:txBody>
                  <a:tcPr marL="152400" marR="76200" marT="76200" marB="22860" anchor="ctr">
                    <a:lnL>
                      <a:noFill/>
                    </a:lnL>
                    <a:lnR>
                      <a:noFill/>
                    </a:lnR>
                    <a:lnT>
                      <a:noFill/>
                    </a:lnT>
                    <a:lnB>
                      <a:noFill/>
                    </a:lnB>
                    <a:solidFill>
                      <a:srgbClr val="FFF6DC"/>
                    </a:solidFill>
                  </a:tcPr>
                </a:tc>
                <a:tc>
                  <a:txBody>
                    <a:bodyPr/>
                    <a:lstStyle/>
                    <a:p>
                      <a:pPr algn="r" fontAlgn="base"/>
                      <a:endParaRPr lang="en-US" b="0" dirty="0">
                        <a:solidFill>
                          <a:srgbClr val="333333"/>
                        </a:solidFill>
                        <a:effectLst/>
                        <a:latin typeface="proximanova"/>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1130998599"/>
                  </a:ext>
                </a:extLst>
              </a:tr>
              <a:tr h="0">
                <a:tc>
                  <a:txBody>
                    <a:bodyPr/>
                    <a:lstStyle/>
                    <a:p>
                      <a:pPr fontAlgn="base"/>
                      <a:endParaRPr lang="en-US" b="0" dirty="0">
                        <a:solidFill>
                          <a:srgbClr val="333333"/>
                        </a:solidFill>
                        <a:effectLst/>
                        <a:latin typeface="proximanova"/>
                      </a:endParaRPr>
                    </a:p>
                  </a:txBody>
                  <a:tcPr marL="152400" marR="76200" marT="76200" marB="22860" anchor="ctr">
                    <a:lnL>
                      <a:noFill/>
                    </a:lnL>
                    <a:lnR>
                      <a:noFill/>
                    </a:lnR>
                    <a:lnT>
                      <a:noFill/>
                    </a:lnT>
                    <a:lnB>
                      <a:noFill/>
                    </a:lnB>
                    <a:solidFill>
                      <a:srgbClr val="FFF6DC"/>
                    </a:solidFill>
                  </a:tcPr>
                </a:tc>
                <a:tc>
                  <a:txBody>
                    <a:bodyPr/>
                    <a:lstStyle/>
                    <a:p>
                      <a:pPr algn="r" fontAlgn="base"/>
                      <a:endParaRPr lang="en-US" b="0" dirty="0">
                        <a:solidFill>
                          <a:srgbClr val="333333"/>
                        </a:solidFill>
                        <a:effectLst/>
                        <a:latin typeface="proximanova"/>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4291447503"/>
                  </a:ext>
                </a:extLst>
              </a:tr>
              <a:tr h="0">
                <a:tc>
                  <a:txBody>
                    <a:bodyPr/>
                    <a:lstStyle/>
                    <a:p>
                      <a:pPr fontAlgn="base"/>
                      <a:endParaRPr lang="en-US" b="0" dirty="0">
                        <a:solidFill>
                          <a:srgbClr val="333333"/>
                        </a:solidFill>
                        <a:effectLst/>
                        <a:latin typeface="proximanova"/>
                      </a:endParaRPr>
                    </a:p>
                  </a:txBody>
                  <a:tcPr marL="152400" marR="76200" marT="76200" marB="22860" anchor="ctr">
                    <a:lnL>
                      <a:noFill/>
                    </a:lnL>
                    <a:lnR>
                      <a:noFill/>
                    </a:lnR>
                    <a:lnT>
                      <a:noFill/>
                    </a:lnT>
                    <a:lnB>
                      <a:noFill/>
                    </a:lnB>
                    <a:solidFill>
                      <a:srgbClr val="FFF6DC"/>
                    </a:solidFill>
                  </a:tcPr>
                </a:tc>
                <a:tc>
                  <a:txBody>
                    <a:bodyPr/>
                    <a:lstStyle/>
                    <a:p>
                      <a:pPr algn="r" fontAlgn="base"/>
                      <a:endParaRPr lang="en-US" b="0" dirty="0">
                        <a:solidFill>
                          <a:srgbClr val="333333"/>
                        </a:solidFill>
                        <a:effectLst/>
                        <a:latin typeface="proximanova"/>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679164052"/>
                  </a:ext>
                </a:extLst>
              </a:tr>
              <a:tr h="0">
                <a:tc>
                  <a:txBody>
                    <a:bodyPr/>
                    <a:lstStyle/>
                    <a:p>
                      <a:pPr fontAlgn="base"/>
                      <a:endParaRPr lang="en-US" b="0" dirty="0">
                        <a:solidFill>
                          <a:srgbClr val="333333"/>
                        </a:solidFill>
                        <a:effectLst/>
                        <a:latin typeface="proximanova"/>
                      </a:endParaRPr>
                    </a:p>
                  </a:txBody>
                  <a:tcPr marL="152400" marR="76200" marT="76200" marB="22860" anchor="ctr">
                    <a:lnL>
                      <a:noFill/>
                    </a:lnL>
                    <a:lnR>
                      <a:noFill/>
                    </a:lnR>
                    <a:lnT>
                      <a:noFill/>
                    </a:lnT>
                    <a:lnB>
                      <a:noFill/>
                    </a:lnB>
                    <a:solidFill>
                      <a:srgbClr val="FFF6DC"/>
                    </a:solidFill>
                  </a:tcPr>
                </a:tc>
                <a:tc>
                  <a:txBody>
                    <a:bodyPr/>
                    <a:lstStyle/>
                    <a:p>
                      <a:pPr algn="r" fontAlgn="base"/>
                      <a:endParaRPr lang="en-US" b="0" dirty="0">
                        <a:solidFill>
                          <a:srgbClr val="333333"/>
                        </a:solidFill>
                        <a:effectLst/>
                        <a:latin typeface="proximanova"/>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21792467"/>
                  </a:ext>
                </a:extLst>
              </a:tr>
            </a:tbl>
          </a:graphicData>
        </a:graphic>
      </p:graphicFrame>
    </p:spTree>
    <p:extLst>
      <p:ext uri="{BB962C8B-B14F-4D97-AF65-F5344CB8AC3E}">
        <p14:creationId xmlns:p14="http://schemas.microsoft.com/office/powerpoint/2010/main" val="283214523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E7069-8030-4F20-AED8-0EEC2DDE9F8A}"/>
              </a:ext>
            </a:extLst>
          </p:cNvPr>
          <p:cNvSpPr>
            <a:spLocks noGrp="1"/>
          </p:cNvSpPr>
          <p:nvPr>
            <p:ph type="title"/>
          </p:nvPr>
        </p:nvSpPr>
        <p:spPr/>
        <p:txBody>
          <a:bodyPr/>
          <a:lstStyle/>
          <a:p>
            <a:r>
              <a:rPr lang="en-US" dirty="0"/>
              <a:t>Class Exercise</a:t>
            </a:r>
          </a:p>
        </p:txBody>
      </p:sp>
      <p:sp>
        <p:nvSpPr>
          <p:cNvPr id="3" name="Footer Placeholder 2">
            <a:extLst>
              <a:ext uri="{FF2B5EF4-FFF2-40B4-BE49-F238E27FC236}">
                <a16:creationId xmlns:a16="http://schemas.microsoft.com/office/drawing/2014/main" id="{9B2C63F0-DEB7-4D34-A6C0-D4C2CF86DA94}"/>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12053E26-A3B1-49CA-812F-A2925461032F}"/>
              </a:ext>
            </a:extLst>
          </p:cNvPr>
          <p:cNvSpPr>
            <a:spLocks noGrp="1"/>
          </p:cNvSpPr>
          <p:nvPr>
            <p:ph type="sldNum" sz="quarter" idx="12"/>
          </p:nvPr>
        </p:nvSpPr>
        <p:spPr/>
        <p:txBody>
          <a:bodyPr/>
          <a:lstStyle/>
          <a:p>
            <a:r>
              <a:rPr lang="en-US" dirty="0"/>
              <a:t>5-</a:t>
            </a:r>
            <a:fld id="{A68F1C3D-7991-4430-8FD2-6BE0AA8A1311}" type="slidenum">
              <a:rPr lang="en-US" smtClean="0"/>
              <a:pPr/>
              <a:t>185</a:t>
            </a:fld>
            <a:endParaRPr lang="en-US" dirty="0"/>
          </a:p>
        </p:txBody>
      </p:sp>
      <p:sp>
        <p:nvSpPr>
          <p:cNvPr id="5" name="Rectangle 4">
            <a:extLst>
              <a:ext uri="{FF2B5EF4-FFF2-40B4-BE49-F238E27FC236}">
                <a16:creationId xmlns:a16="http://schemas.microsoft.com/office/drawing/2014/main" id="{8DAF536A-3DB3-4C91-9181-8CF3974709CC}"/>
              </a:ext>
            </a:extLst>
          </p:cNvPr>
          <p:cNvSpPr/>
          <p:nvPr/>
        </p:nvSpPr>
        <p:spPr>
          <a:xfrm>
            <a:off x="342900" y="1295400"/>
            <a:ext cx="8458200" cy="5262979"/>
          </a:xfrm>
          <a:prstGeom prst="rect">
            <a:avLst/>
          </a:prstGeom>
        </p:spPr>
        <p:txBody>
          <a:bodyPr wrap="square">
            <a:spAutoFit/>
          </a:bodyPr>
          <a:lstStyle/>
          <a:p>
            <a:pPr fontAlgn="base"/>
            <a:r>
              <a:rPr lang="en-US" sz="2400" dirty="0">
                <a:solidFill>
                  <a:srgbClr val="333333"/>
                </a:solidFill>
                <a:latin typeface="proximanova"/>
              </a:rPr>
              <a:t>In each of the following cases, indicate whether classical, empirical, or subjective probability is used.</a:t>
            </a:r>
          </a:p>
          <a:p>
            <a:pPr fontAlgn="base">
              <a:buFont typeface="+mj-lt"/>
              <a:buAutoNum type="arabicPeriod"/>
            </a:pPr>
            <a:r>
              <a:rPr lang="en-US" sz="2400" dirty="0">
                <a:solidFill>
                  <a:srgbClr val="333333"/>
                </a:solidFill>
                <a:latin typeface="proximanova"/>
              </a:rPr>
              <a:t>A baseball player gets a hit in 30 out of 100 times at bat. The probability is .3 that he gets a hit in his next at bat.</a:t>
            </a:r>
            <a:r>
              <a:rPr lang="en-US" sz="2400" b="1" dirty="0">
                <a:solidFill>
                  <a:srgbClr val="0066CC"/>
                </a:solidFill>
                <a:latin typeface="inherit"/>
                <a:hlinkClick r:id="rId2"/>
              </a:rPr>
              <a:t> </a:t>
            </a:r>
            <a:endParaRPr lang="en-US" sz="2400" dirty="0">
              <a:solidFill>
                <a:srgbClr val="333333"/>
              </a:solidFill>
              <a:latin typeface="proximanova"/>
            </a:endParaRPr>
          </a:p>
          <a:p>
            <a:pPr fontAlgn="base">
              <a:buFont typeface="+mj-lt"/>
              <a:buAutoNum type="arabicPeriod"/>
            </a:pPr>
            <a:r>
              <a:rPr lang="en-US" sz="2400" dirty="0">
                <a:solidFill>
                  <a:srgbClr val="333333"/>
                </a:solidFill>
                <a:latin typeface="proximanova"/>
              </a:rPr>
              <a:t>A seven-member committee of students is formed to study environmental issues. What is the likelihood that any one of the seven is randomly chosen as the spokesperson?</a:t>
            </a:r>
            <a:r>
              <a:rPr lang="en-US" sz="2400" b="1" dirty="0">
                <a:solidFill>
                  <a:srgbClr val="0066CC"/>
                </a:solidFill>
                <a:latin typeface="inherit"/>
                <a:hlinkClick r:id="rId3"/>
              </a:rPr>
              <a:t> </a:t>
            </a:r>
            <a:endParaRPr lang="en-US" sz="2400" dirty="0">
              <a:solidFill>
                <a:srgbClr val="333333"/>
              </a:solidFill>
              <a:latin typeface="proximanova"/>
            </a:endParaRPr>
          </a:p>
          <a:p>
            <a:pPr fontAlgn="base">
              <a:buFont typeface="+mj-lt"/>
              <a:buAutoNum type="arabicPeriod"/>
            </a:pPr>
            <a:r>
              <a:rPr lang="en-US" sz="2400" dirty="0">
                <a:solidFill>
                  <a:srgbClr val="333333"/>
                </a:solidFill>
                <a:latin typeface="proximanova"/>
              </a:rPr>
              <a:t>You purchase a ticket for the Lotto Canada lottery. Over 5 million tickets were sold. What is the likelihood you will win the $1 million jackpot?</a:t>
            </a:r>
            <a:r>
              <a:rPr lang="en-US" sz="2400" b="1" dirty="0">
                <a:solidFill>
                  <a:srgbClr val="0066CC"/>
                </a:solidFill>
                <a:latin typeface="inherit"/>
                <a:hlinkClick r:id="rId4"/>
              </a:rPr>
              <a:t> </a:t>
            </a:r>
            <a:endParaRPr lang="en-US" sz="2400" dirty="0">
              <a:solidFill>
                <a:srgbClr val="333333"/>
              </a:solidFill>
              <a:latin typeface="proximanova"/>
            </a:endParaRPr>
          </a:p>
          <a:p>
            <a:pPr fontAlgn="base">
              <a:buFont typeface="+mj-lt"/>
              <a:buAutoNum type="arabicPeriod"/>
            </a:pPr>
            <a:r>
              <a:rPr lang="en-US" sz="2400" dirty="0">
                <a:solidFill>
                  <a:srgbClr val="333333"/>
                </a:solidFill>
                <a:latin typeface="proximanova"/>
              </a:rPr>
              <a:t>The probability of an earthquake in northern California in the next 10 years above 5.0 on the Richter Scale is .80.</a:t>
            </a:r>
            <a:r>
              <a:rPr lang="en-US" sz="2400" b="1" dirty="0">
                <a:solidFill>
                  <a:srgbClr val="0066CC"/>
                </a:solidFill>
                <a:latin typeface="inherit"/>
                <a:hlinkClick r:id="rId5"/>
              </a:rPr>
              <a:t> </a:t>
            </a:r>
            <a:endParaRPr lang="en-US" sz="2400" b="1" dirty="0">
              <a:solidFill>
                <a:srgbClr val="0066CC"/>
              </a:solidFill>
              <a:latin typeface="inherit"/>
            </a:endParaRPr>
          </a:p>
          <a:p>
            <a:pPr fontAlgn="base">
              <a:buFont typeface="+mj-lt"/>
              <a:buAutoNum type="arabicPeriod"/>
            </a:pPr>
            <a:endParaRPr lang="en-US" sz="2400" b="1" i="0" dirty="0">
              <a:solidFill>
                <a:srgbClr val="0066CC"/>
              </a:solidFill>
              <a:effectLst/>
              <a:latin typeface="inherit"/>
            </a:endParaRPr>
          </a:p>
          <a:p>
            <a:pPr fontAlgn="base"/>
            <a:endParaRPr lang="en-US" sz="2400" b="0" i="0" dirty="0">
              <a:solidFill>
                <a:srgbClr val="333333"/>
              </a:solidFill>
              <a:effectLst/>
              <a:latin typeface="proximanova"/>
            </a:endParaRPr>
          </a:p>
        </p:txBody>
      </p:sp>
    </p:spTree>
    <p:extLst>
      <p:ext uri="{BB962C8B-B14F-4D97-AF65-F5344CB8AC3E}">
        <p14:creationId xmlns:p14="http://schemas.microsoft.com/office/powerpoint/2010/main" val="210291055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7D65C-6D85-4AE9-959B-2CA93BE6A99C}"/>
              </a:ext>
            </a:extLst>
          </p:cNvPr>
          <p:cNvSpPr>
            <a:spLocks noGrp="1"/>
          </p:cNvSpPr>
          <p:nvPr>
            <p:ph type="title"/>
          </p:nvPr>
        </p:nvSpPr>
        <p:spPr/>
        <p:txBody>
          <a:bodyPr/>
          <a:lstStyle/>
          <a:p>
            <a:r>
              <a:rPr lang="en-US" dirty="0"/>
              <a:t>Empirical, Classic, Classic, Empirical</a:t>
            </a:r>
          </a:p>
        </p:txBody>
      </p:sp>
      <p:sp>
        <p:nvSpPr>
          <p:cNvPr id="3" name="Footer Placeholder 2">
            <a:extLst>
              <a:ext uri="{FF2B5EF4-FFF2-40B4-BE49-F238E27FC236}">
                <a16:creationId xmlns:a16="http://schemas.microsoft.com/office/drawing/2014/main" id="{3714613B-45FD-426C-BCBA-4C129F1B541F}"/>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B5527DE9-2907-44B7-A155-7ED726ABFC89}"/>
              </a:ext>
            </a:extLst>
          </p:cNvPr>
          <p:cNvSpPr>
            <a:spLocks noGrp="1"/>
          </p:cNvSpPr>
          <p:nvPr>
            <p:ph type="sldNum" sz="quarter" idx="12"/>
          </p:nvPr>
        </p:nvSpPr>
        <p:spPr/>
        <p:txBody>
          <a:bodyPr/>
          <a:lstStyle/>
          <a:p>
            <a:r>
              <a:rPr lang="en-US" dirty="0"/>
              <a:t>5-</a:t>
            </a:r>
            <a:fld id="{A68F1C3D-7991-4430-8FD2-6BE0AA8A1311}" type="slidenum">
              <a:rPr lang="en-US" smtClean="0"/>
              <a:pPr/>
              <a:t>186</a:t>
            </a:fld>
            <a:endParaRPr lang="en-US" dirty="0"/>
          </a:p>
        </p:txBody>
      </p:sp>
    </p:spTree>
    <p:extLst>
      <p:ext uri="{BB962C8B-B14F-4D97-AF65-F5344CB8AC3E}">
        <p14:creationId xmlns:p14="http://schemas.microsoft.com/office/powerpoint/2010/main" val="214757787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F7609-5A3D-41AD-B136-D527DA814041}"/>
              </a:ext>
            </a:extLst>
          </p:cNvPr>
          <p:cNvSpPr>
            <a:spLocks noGrp="1"/>
          </p:cNvSpPr>
          <p:nvPr>
            <p:ph type="title"/>
          </p:nvPr>
        </p:nvSpPr>
        <p:spPr>
          <a:xfrm>
            <a:off x="457200" y="304800"/>
            <a:ext cx="8229600" cy="914400"/>
          </a:xfrm>
        </p:spPr>
        <p:txBody>
          <a:bodyPr>
            <a:normAutofit/>
          </a:bodyPr>
          <a:lstStyle/>
          <a:p>
            <a:r>
              <a:rPr lang="en-US" b="1" dirty="0">
                <a:solidFill>
                  <a:srgbClr val="555555"/>
                </a:solidFill>
                <a:latin typeface="Helvetica" panose="020B0604020202020204" pitchFamily="34" charset="0"/>
                <a:ea typeface="Times New Roman" panose="02020603050405020304" pitchFamily="18" charset="0"/>
              </a:rPr>
              <a:t>Probability Rules</a:t>
            </a:r>
            <a:endParaRPr lang="en-US" dirty="0"/>
          </a:p>
        </p:txBody>
      </p:sp>
      <p:sp>
        <p:nvSpPr>
          <p:cNvPr id="3" name="Footer Placeholder 2">
            <a:extLst>
              <a:ext uri="{FF2B5EF4-FFF2-40B4-BE49-F238E27FC236}">
                <a16:creationId xmlns:a16="http://schemas.microsoft.com/office/drawing/2014/main" id="{F3C46E2F-B490-4549-BB7D-ECB0B8F4F1A6}"/>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B41584F6-1649-4318-BFB6-DF270491856E}"/>
              </a:ext>
            </a:extLst>
          </p:cNvPr>
          <p:cNvSpPr>
            <a:spLocks noGrp="1"/>
          </p:cNvSpPr>
          <p:nvPr>
            <p:ph type="sldNum" sz="quarter" idx="12"/>
          </p:nvPr>
        </p:nvSpPr>
        <p:spPr/>
        <p:txBody>
          <a:bodyPr/>
          <a:lstStyle/>
          <a:p>
            <a:r>
              <a:rPr lang="en-US"/>
              <a:t>5-</a:t>
            </a:r>
            <a:fld id="{A68F1C3D-7991-4430-8FD2-6BE0AA8A1311}" type="slidenum">
              <a:rPr lang="en-US" smtClean="0"/>
              <a:pPr/>
              <a:t>187</a:t>
            </a:fld>
            <a:endParaRPr lang="en-US" dirty="0"/>
          </a:p>
        </p:txBody>
      </p:sp>
      <p:sp>
        <p:nvSpPr>
          <p:cNvPr id="5" name="Rectangle 4">
            <a:extLst>
              <a:ext uri="{FF2B5EF4-FFF2-40B4-BE49-F238E27FC236}">
                <a16:creationId xmlns:a16="http://schemas.microsoft.com/office/drawing/2014/main" id="{A70773B9-0DE9-4AED-866E-052525C5983A}"/>
              </a:ext>
            </a:extLst>
          </p:cNvPr>
          <p:cNvSpPr/>
          <p:nvPr/>
        </p:nvSpPr>
        <p:spPr>
          <a:xfrm>
            <a:off x="448826" y="1676400"/>
            <a:ext cx="8686800" cy="3621504"/>
          </a:xfrm>
          <a:prstGeom prst="rect">
            <a:avLst/>
          </a:prstGeom>
        </p:spPr>
        <p:txBody>
          <a:bodyPr wrap="square">
            <a:spAutoFit/>
          </a:bodyPr>
          <a:lstStyle/>
          <a:p>
            <a:pPr>
              <a:spcAft>
                <a:spcPts val="750"/>
              </a:spcAft>
            </a:pPr>
            <a:r>
              <a:rPr lang="en-US" sz="2400" dirty="0">
                <a:solidFill>
                  <a:srgbClr val="555555"/>
                </a:solidFill>
                <a:latin typeface="Helvetica" panose="020B0604020202020204" pitchFamily="34" charset="0"/>
                <a:ea typeface="Calibri" panose="020F0502020204030204" pitchFamily="34" charset="0"/>
              </a:rPr>
              <a:t>There are three main rules associated with basic probability: the addition rule, the multiplication rule, and the complement rule. You can think of the complement rule as the 'subtraction rule' if it helps you to remember it. </a:t>
            </a:r>
            <a:endParaRPr lang="en-US" sz="2400" dirty="0">
              <a:latin typeface="Calibri" panose="020F0502020204030204" pitchFamily="34" charset="0"/>
              <a:ea typeface="Calibri" panose="020F0502020204030204" pitchFamily="34" charset="0"/>
            </a:endParaRPr>
          </a:p>
          <a:p>
            <a:pPr>
              <a:spcAft>
                <a:spcPts val="750"/>
              </a:spcAft>
            </a:pPr>
            <a:r>
              <a:rPr lang="en-US" sz="2400" b="1" dirty="0">
                <a:solidFill>
                  <a:srgbClr val="555555"/>
                </a:solidFill>
                <a:latin typeface="Helvetica" panose="020B0604020202020204" pitchFamily="34" charset="0"/>
                <a:ea typeface="Calibri" panose="020F0502020204030204" pitchFamily="34" charset="0"/>
              </a:rPr>
              <a:t>1.) The Addition Rule</a:t>
            </a:r>
            <a:r>
              <a:rPr lang="en-US" sz="2400" dirty="0">
                <a:solidFill>
                  <a:srgbClr val="555555"/>
                </a:solidFill>
                <a:latin typeface="Helvetica" panose="020B0604020202020204" pitchFamily="34" charset="0"/>
                <a:ea typeface="Calibri" panose="020F0502020204030204" pitchFamily="34" charset="0"/>
              </a:rPr>
              <a:t>: </a:t>
            </a:r>
            <a:r>
              <a:rPr lang="en-US" sz="2400" i="1" dirty="0">
                <a:solidFill>
                  <a:srgbClr val="555555"/>
                </a:solidFill>
                <a:latin typeface="Helvetica" panose="020B0604020202020204" pitchFamily="34" charset="0"/>
                <a:ea typeface="Calibri" panose="020F0502020204030204" pitchFamily="34" charset="0"/>
              </a:rPr>
              <a:t>P(A or B) = P(A) + P(B) - P(A and B)</a:t>
            </a:r>
          </a:p>
          <a:p>
            <a:pPr>
              <a:spcAft>
                <a:spcPts val="750"/>
              </a:spcAft>
            </a:pPr>
            <a:r>
              <a:rPr lang="en-US" sz="2400" dirty="0">
                <a:solidFill>
                  <a:srgbClr val="555555"/>
                </a:solidFill>
                <a:latin typeface="Helvetica" panose="020B0604020202020204" pitchFamily="34" charset="0"/>
                <a:ea typeface="Calibri" panose="020F0502020204030204" pitchFamily="34" charset="0"/>
              </a:rPr>
              <a:t>If A and B are </a:t>
            </a:r>
            <a:r>
              <a:rPr lang="en-US" sz="2400" b="1" dirty="0">
                <a:solidFill>
                  <a:srgbClr val="555555"/>
                </a:solidFill>
                <a:latin typeface="Helvetica" panose="020B0604020202020204" pitchFamily="34" charset="0"/>
                <a:ea typeface="Calibri" panose="020F0502020204030204" pitchFamily="34" charset="0"/>
              </a:rPr>
              <a:t>mutually exclusive events</a:t>
            </a:r>
            <a:r>
              <a:rPr lang="en-US" sz="2400" dirty="0">
                <a:solidFill>
                  <a:srgbClr val="555555"/>
                </a:solidFill>
                <a:latin typeface="Helvetica" panose="020B0604020202020204" pitchFamily="34" charset="0"/>
                <a:ea typeface="Calibri" panose="020F0502020204030204" pitchFamily="34" charset="0"/>
              </a:rPr>
              <a:t>, or those that cannot occur together, then the third term is 0, and the rule reduces to </a:t>
            </a:r>
            <a:r>
              <a:rPr lang="en-US" sz="2400" i="1" dirty="0">
                <a:solidFill>
                  <a:srgbClr val="555555"/>
                </a:solidFill>
                <a:latin typeface="Helvetica" panose="020B0604020202020204" pitchFamily="34" charset="0"/>
                <a:ea typeface="Calibri" panose="020F0502020204030204" pitchFamily="34" charset="0"/>
              </a:rPr>
              <a:t>P(A or B) = P(A) + P(B)</a:t>
            </a:r>
            <a:r>
              <a:rPr lang="en-US" sz="2400" dirty="0">
                <a:solidFill>
                  <a:srgbClr val="555555"/>
                </a:solidFill>
                <a:latin typeface="Helvetica" panose="020B0604020202020204" pitchFamily="34" charset="0"/>
                <a:ea typeface="Calibri" panose="020F0502020204030204" pitchFamily="34" charset="0"/>
              </a:rPr>
              <a:t>. For example, you can't flip a coin and have it come up both heads and tails on one toss. </a:t>
            </a:r>
            <a:endParaRPr lang="en-US" sz="24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47809476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F7609-5A3D-41AD-B136-D527DA814041}"/>
              </a:ext>
            </a:extLst>
          </p:cNvPr>
          <p:cNvSpPr>
            <a:spLocks noGrp="1"/>
          </p:cNvSpPr>
          <p:nvPr>
            <p:ph type="title"/>
          </p:nvPr>
        </p:nvSpPr>
        <p:spPr/>
        <p:txBody>
          <a:bodyPr>
            <a:normAutofit fontScale="90000"/>
          </a:bodyPr>
          <a:lstStyle/>
          <a:p>
            <a:r>
              <a:rPr lang="en-US" b="1" dirty="0">
                <a:solidFill>
                  <a:srgbClr val="555555"/>
                </a:solidFill>
                <a:latin typeface="Helvetica" panose="020B0604020202020204" pitchFamily="34" charset="0"/>
                <a:ea typeface="Times New Roman" panose="02020603050405020304" pitchFamily="18" charset="0"/>
              </a:rPr>
              <a:t>Probability Rules</a:t>
            </a:r>
            <a:br>
              <a:rPr lang="en-US" sz="2800" b="1" dirty="0">
                <a:latin typeface="Calibri" panose="020F0502020204030204" pitchFamily="34" charset="0"/>
                <a:ea typeface="Calibri" panose="020F0502020204030204" pitchFamily="34" charset="0"/>
              </a:rPr>
            </a:br>
            <a:endParaRPr lang="en-US" dirty="0"/>
          </a:p>
        </p:txBody>
      </p:sp>
      <p:sp>
        <p:nvSpPr>
          <p:cNvPr id="3" name="Footer Placeholder 2">
            <a:extLst>
              <a:ext uri="{FF2B5EF4-FFF2-40B4-BE49-F238E27FC236}">
                <a16:creationId xmlns:a16="http://schemas.microsoft.com/office/drawing/2014/main" id="{F3C46E2F-B490-4549-BB7D-ECB0B8F4F1A6}"/>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B41584F6-1649-4318-BFB6-DF270491856E}"/>
              </a:ext>
            </a:extLst>
          </p:cNvPr>
          <p:cNvSpPr>
            <a:spLocks noGrp="1"/>
          </p:cNvSpPr>
          <p:nvPr>
            <p:ph type="sldNum" sz="quarter" idx="12"/>
          </p:nvPr>
        </p:nvSpPr>
        <p:spPr/>
        <p:txBody>
          <a:bodyPr/>
          <a:lstStyle/>
          <a:p>
            <a:r>
              <a:rPr lang="en-US"/>
              <a:t>5-</a:t>
            </a:r>
            <a:fld id="{A68F1C3D-7991-4430-8FD2-6BE0AA8A1311}" type="slidenum">
              <a:rPr lang="en-US" smtClean="0"/>
              <a:pPr/>
              <a:t>188</a:t>
            </a:fld>
            <a:endParaRPr lang="en-US" dirty="0"/>
          </a:p>
        </p:txBody>
      </p:sp>
      <p:sp>
        <p:nvSpPr>
          <p:cNvPr id="5" name="Rectangle 4">
            <a:extLst>
              <a:ext uri="{FF2B5EF4-FFF2-40B4-BE49-F238E27FC236}">
                <a16:creationId xmlns:a16="http://schemas.microsoft.com/office/drawing/2014/main" id="{A70773B9-0DE9-4AED-866E-052525C5983A}"/>
              </a:ext>
            </a:extLst>
          </p:cNvPr>
          <p:cNvSpPr/>
          <p:nvPr/>
        </p:nvSpPr>
        <p:spPr>
          <a:xfrm>
            <a:off x="381000" y="838200"/>
            <a:ext cx="8686800" cy="5304016"/>
          </a:xfrm>
          <a:prstGeom prst="rect">
            <a:avLst/>
          </a:prstGeom>
        </p:spPr>
        <p:txBody>
          <a:bodyPr wrap="square">
            <a:spAutoFit/>
          </a:bodyPr>
          <a:lstStyle/>
          <a:p>
            <a:pPr>
              <a:spcAft>
                <a:spcPts val="750"/>
              </a:spcAft>
            </a:pPr>
            <a:r>
              <a:rPr lang="en-US" sz="2400" b="1" dirty="0">
                <a:solidFill>
                  <a:srgbClr val="555555"/>
                </a:solidFill>
                <a:latin typeface="Helvetica" panose="020B0604020202020204" pitchFamily="34" charset="0"/>
                <a:ea typeface="Calibri" panose="020F0502020204030204" pitchFamily="34" charset="0"/>
              </a:rPr>
              <a:t>The Multiplication Rule</a:t>
            </a:r>
            <a:r>
              <a:rPr lang="en-US" sz="2400" dirty="0">
                <a:solidFill>
                  <a:srgbClr val="555555"/>
                </a:solidFill>
                <a:latin typeface="Helvetica" panose="020B0604020202020204" pitchFamily="34" charset="0"/>
                <a:ea typeface="Calibri" panose="020F0502020204030204" pitchFamily="34" charset="0"/>
              </a:rPr>
              <a:t>: </a:t>
            </a:r>
          </a:p>
          <a:p>
            <a:pPr>
              <a:spcAft>
                <a:spcPts val="750"/>
              </a:spcAft>
            </a:pPr>
            <a:r>
              <a:rPr lang="en-US" sz="2400" i="1" dirty="0">
                <a:solidFill>
                  <a:srgbClr val="555555"/>
                </a:solidFill>
                <a:latin typeface="Helvetica" panose="020B0604020202020204" pitchFamily="34" charset="0"/>
                <a:ea typeface="Calibri" panose="020F0502020204030204" pitchFamily="34" charset="0"/>
              </a:rPr>
              <a:t>P(A and B) = P(A) * P(B|A) or P(B) * P(A|B)</a:t>
            </a:r>
            <a:r>
              <a:rPr lang="en-US" sz="2400" dirty="0">
                <a:latin typeface="Calibri" panose="020F0502020204030204" pitchFamily="34" charset="0"/>
                <a:ea typeface="Calibri" panose="020F0502020204030204" pitchFamily="34" charset="0"/>
              </a:rPr>
              <a:t> </a:t>
            </a:r>
          </a:p>
          <a:p>
            <a:pPr>
              <a:spcAft>
                <a:spcPts val="750"/>
              </a:spcAft>
            </a:pPr>
            <a:r>
              <a:rPr lang="en-US" sz="2400" dirty="0">
                <a:solidFill>
                  <a:srgbClr val="555555"/>
                </a:solidFill>
                <a:latin typeface="Helvetica" panose="020B0604020202020204" pitchFamily="34" charset="0"/>
                <a:ea typeface="Calibri" panose="020F0502020204030204" pitchFamily="34" charset="0"/>
              </a:rPr>
              <a:t>If A and B are </a:t>
            </a:r>
            <a:r>
              <a:rPr lang="en-US" sz="2400" b="1" dirty="0">
                <a:solidFill>
                  <a:srgbClr val="555555"/>
                </a:solidFill>
                <a:latin typeface="Helvetica" panose="020B0604020202020204" pitchFamily="34" charset="0"/>
                <a:ea typeface="Calibri" panose="020F0502020204030204" pitchFamily="34" charset="0"/>
              </a:rPr>
              <a:t>independent events</a:t>
            </a:r>
            <a:r>
              <a:rPr lang="en-US" sz="2400" dirty="0">
                <a:solidFill>
                  <a:srgbClr val="555555"/>
                </a:solidFill>
                <a:latin typeface="Helvetica" panose="020B0604020202020204" pitchFamily="34" charset="0"/>
                <a:ea typeface="Calibri" panose="020F0502020204030204" pitchFamily="34" charset="0"/>
              </a:rPr>
              <a:t>, we can reduce the formula to </a:t>
            </a:r>
            <a:r>
              <a:rPr lang="en-US" sz="2400" i="1" dirty="0">
                <a:solidFill>
                  <a:srgbClr val="555555"/>
                </a:solidFill>
                <a:latin typeface="Helvetica" panose="020B0604020202020204" pitchFamily="34" charset="0"/>
                <a:ea typeface="Calibri" panose="020F0502020204030204" pitchFamily="34" charset="0"/>
              </a:rPr>
              <a:t>P(A and B) = P(A) * P(B)</a:t>
            </a:r>
            <a:r>
              <a:rPr lang="en-US" sz="2400" dirty="0">
                <a:solidFill>
                  <a:srgbClr val="555555"/>
                </a:solidFill>
                <a:latin typeface="Helvetica" panose="020B0604020202020204" pitchFamily="34" charset="0"/>
                <a:ea typeface="Calibri" panose="020F0502020204030204" pitchFamily="34" charset="0"/>
              </a:rPr>
              <a:t>. </a:t>
            </a:r>
          </a:p>
          <a:p>
            <a:pPr>
              <a:spcAft>
                <a:spcPts val="750"/>
              </a:spcAft>
            </a:pPr>
            <a:r>
              <a:rPr lang="en-US" sz="2400" dirty="0">
                <a:solidFill>
                  <a:srgbClr val="555555"/>
                </a:solidFill>
                <a:latin typeface="Helvetica" panose="020B0604020202020204" pitchFamily="34" charset="0"/>
                <a:ea typeface="Calibri" panose="020F0502020204030204" pitchFamily="34" charset="0"/>
              </a:rPr>
              <a:t>The term independent refers to any event whose outcome is not affected by the outcome of another event. For instance, consider the second of two coin flips, which still has a .50 (50%) probability of landing heads, regardless of what came up on the first flip. What is the probability that, during the two coin flips, you come up with tails on the first flip and heads on the second flip? </a:t>
            </a:r>
            <a:endParaRPr lang="en-US" sz="2400" dirty="0">
              <a:latin typeface="Calibri" panose="020F0502020204030204" pitchFamily="34" charset="0"/>
              <a:ea typeface="Calibri" panose="020F0502020204030204" pitchFamily="34" charset="0"/>
            </a:endParaRPr>
          </a:p>
          <a:p>
            <a:pPr>
              <a:spcAft>
                <a:spcPts val="750"/>
              </a:spcAft>
            </a:pPr>
            <a:r>
              <a:rPr lang="en-US" sz="2400" dirty="0">
                <a:solidFill>
                  <a:srgbClr val="555555"/>
                </a:solidFill>
                <a:latin typeface="Helvetica" panose="020B0604020202020204" pitchFamily="34" charset="0"/>
                <a:ea typeface="Calibri" panose="020F0502020204030204" pitchFamily="34" charset="0"/>
              </a:rPr>
              <a:t>Let's perform the calculations: </a:t>
            </a:r>
            <a:r>
              <a:rPr lang="en-US" sz="2400" i="1" dirty="0">
                <a:solidFill>
                  <a:srgbClr val="555555"/>
                </a:solidFill>
                <a:latin typeface="Helvetica" panose="020B0604020202020204" pitchFamily="34" charset="0"/>
                <a:ea typeface="Calibri" panose="020F0502020204030204" pitchFamily="34" charset="0"/>
              </a:rPr>
              <a:t>P = P(tails) * P(heads) = (0.5) * (0.5) = 0.25</a:t>
            </a:r>
            <a:endParaRPr lang="en-US" sz="24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20966719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89F12-62F3-4D1F-BF88-627EE49DB2EA}"/>
              </a:ext>
            </a:extLst>
          </p:cNvPr>
          <p:cNvSpPr>
            <a:spLocks noGrp="1"/>
          </p:cNvSpPr>
          <p:nvPr>
            <p:ph type="title"/>
          </p:nvPr>
        </p:nvSpPr>
        <p:spPr/>
        <p:txBody>
          <a:bodyPr/>
          <a:lstStyle/>
          <a:p>
            <a:r>
              <a:rPr lang="en-US" b="1" dirty="0">
                <a:solidFill>
                  <a:srgbClr val="555555"/>
                </a:solidFill>
                <a:latin typeface="Helvetica" panose="020B0604020202020204" pitchFamily="34" charset="0"/>
                <a:ea typeface="Times New Roman" panose="02020603050405020304" pitchFamily="18" charset="0"/>
              </a:rPr>
              <a:t>Probability Rules</a:t>
            </a:r>
            <a:endParaRPr lang="en-US" dirty="0"/>
          </a:p>
        </p:txBody>
      </p:sp>
      <p:sp>
        <p:nvSpPr>
          <p:cNvPr id="3" name="Footer Placeholder 2">
            <a:extLst>
              <a:ext uri="{FF2B5EF4-FFF2-40B4-BE49-F238E27FC236}">
                <a16:creationId xmlns:a16="http://schemas.microsoft.com/office/drawing/2014/main" id="{6F013D47-91BF-4DDE-A36E-5618FBCB382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9FEE102B-4117-4BC1-BAB8-B0737C67A87C}"/>
              </a:ext>
            </a:extLst>
          </p:cNvPr>
          <p:cNvSpPr>
            <a:spLocks noGrp="1"/>
          </p:cNvSpPr>
          <p:nvPr>
            <p:ph type="sldNum" sz="quarter" idx="12"/>
          </p:nvPr>
        </p:nvSpPr>
        <p:spPr/>
        <p:txBody>
          <a:bodyPr/>
          <a:lstStyle/>
          <a:p>
            <a:r>
              <a:rPr lang="en-US"/>
              <a:t>5-</a:t>
            </a:r>
            <a:fld id="{A68F1C3D-7991-4430-8FD2-6BE0AA8A1311}" type="slidenum">
              <a:rPr lang="en-US" smtClean="0"/>
              <a:pPr/>
              <a:t>189</a:t>
            </a:fld>
            <a:endParaRPr lang="en-US" dirty="0"/>
          </a:p>
        </p:txBody>
      </p:sp>
      <p:sp>
        <p:nvSpPr>
          <p:cNvPr id="5" name="Rectangle 4">
            <a:extLst>
              <a:ext uri="{FF2B5EF4-FFF2-40B4-BE49-F238E27FC236}">
                <a16:creationId xmlns:a16="http://schemas.microsoft.com/office/drawing/2014/main" id="{70B42350-0539-44A3-9EDA-EB9B005D48B9}"/>
              </a:ext>
            </a:extLst>
          </p:cNvPr>
          <p:cNvSpPr/>
          <p:nvPr/>
        </p:nvSpPr>
        <p:spPr>
          <a:xfrm>
            <a:off x="612648" y="1515656"/>
            <a:ext cx="7997952" cy="3518912"/>
          </a:xfrm>
          <a:prstGeom prst="rect">
            <a:avLst/>
          </a:prstGeom>
        </p:spPr>
        <p:txBody>
          <a:bodyPr wrap="square">
            <a:spAutoFit/>
          </a:bodyPr>
          <a:lstStyle/>
          <a:p>
            <a:pPr>
              <a:spcAft>
                <a:spcPts val="750"/>
              </a:spcAft>
            </a:pPr>
            <a:r>
              <a:rPr lang="en-US" sz="2400" b="1" dirty="0">
                <a:solidFill>
                  <a:srgbClr val="555555"/>
                </a:solidFill>
                <a:latin typeface="Helvetica" panose="020B0604020202020204" pitchFamily="34" charset="0"/>
                <a:ea typeface="Calibri" panose="020F0502020204030204" pitchFamily="34" charset="0"/>
              </a:rPr>
              <a:t>The Complement Rule</a:t>
            </a:r>
            <a:r>
              <a:rPr lang="en-US" sz="2400" dirty="0">
                <a:solidFill>
                  <a:srgbClr val="555555"/>
                </a:solidFill>
                <a:latin typeface="Helvetica" panose="020B0604020202020204" pitchFamily="34" charset="0"/>
                <a:ea typeface="Calibri" panose="020F0502020204030204" pitchFamily="34" charset="0"/>
              </a:rPr>
              <a:t>: </a:t>
            </a:r>
            <a:r>
              <a:rPr lang="en-US" sz="2400" i="1" dirty="0">
                <a:solidFill>
                  <a:srgbClr val="555555"/>
                </a:solidFill>
                <a:latin typeface="Helvetica" panose="020B0604020202020204" pitchFamily="34" charset="0"/>
                <a:ea typeface="Calibri" panose="020F0502020204030204" pitchFamily="34" charset="0"/>
              </a:rPr>
              <a:t>P(not A) = 1 - P(A)</a:t>
            </a:r>
            <a:r>
              <a:rPr lang="en-US" sz="2400" dirty="0">
                <a:latin typeface="Calibri" panose="020F0502020204030204" pitchFamily="34" charset="0"/>
                <a:ea typeface="Calibri" panose="020F0502020204030204" pitchFamily="34" charset="0"/>
              </a:rPr>
              <a:t> </a:t>
            </a:r>
            <a:r>
              <a:rPr lang="en-US" sz="2400" dirty="0">
                <a:solidFill>
                  <a:srgbClr val="555555"/>
                </a:solidFill>
                <a:latin typeface="Helvetica" panose="020B0604020202020204" pitchFamily="34" charset="0"/>
                <a:ea typeface="Calibri" panose="020F0502020204030204" pitchFamily="34" charset="0"/>
              </a:rPr>
              <a:t>Do you see why the complement rule can also be thought of as the subtraction rule? This rule builds upon the mutually exclusive nature of </a:t>
            </a:r>
            <a:r>
              <a:rPr lang="en-US" sz="2400" i="1" dirty="0">
                <a:solidFill>
                  <a:srgbClr val="555555"/>
                </a:solidFill>
                <a:latin typeface="Helvetica" panose="020B0604020202020204" pitchFamily="34" charset="0"/>
                <a:ea typeface="Calibri" panose="020F0502020204030204" pitchFamily="34" charset="0"/>
              </a:rPr>
              <a:t>P(A)</a:t>
            </a:r>
            <a:r>
              <a:rPr lang="en-US" sz="2400" dirty="0">
                <a:solidFill>
                  <a:srgbClr val="555555"/>
                </a:solidFill>
                <a:latin typeface="Helvetica" panose="020B0604020202020204" pitchFamily="34" charset="0"/>
                <a:ea typeface="Calibri" panose="020F0502020204030204" pitchFamily="34" charset="0"/>
              </a:rPr>
              <a:t> and </a:t>
            </a:r>
            <a:r>
              <a:rPr lang="en-US" sz="2400" i="1" dirty="0">
                <a:solidFill>
                  <a:srgbClr val="555555"/>
                </a:solidFill>
                <a:latin typeface="Helvetica" panose="020B0604020202020204" pitchFamily="34" charset="0"/>
                <a:ea typeface="Calibri" panose="020F0502020204030204" pitchFamily="34" charset="0"/>
              </a:rPr>
              <a:t>P(not A)</a:t>
            </a:r>
            <a:r>
              <a:rPr lang="en-US" sz="2400" dirty="0">
                <a:solidFill>
                  <a:srgbClr val="555555"/>
                </a:solidFill>
                <a:latin typeface="Helvetica" panose="020B0604020202020204" pitchFamily="34" charset="0"/>
                <a:ea typeface="Calibri" panose="020F0502020204030204" pitchFamily="34" charset="0"/>
              </a:rPr>
              <a:t>. These two events can never occur together, but one of them always has to occur. Therefore </a:t>
            </a:r>
            <a:r>
              <a:rPr lang="en-US" sz="2400" i="1" dirty="0">
                <a:solidFill>
                  <a:srgbClr val="555555"/>
                </a:solidFill>
                <a:latin typeface="Helvetica" panose="020B0604020202020204" pitchFamily="34" charset="0"/>
                <a:ea typeface="Calibri" panose="020F0502020204030204" pitchFamily="34" charset="0"/>
              </a:rPr>
              <a:t>P(A) + P(not A)</a:t>
            </a:r>
            <a:r>
              <a:rPr lang="en-US" sz="2400" dirty="0">
                <a:solidFill>
                  <a:srgbClr val="555555"/>
                </a:solidFill>
                <a:latin typeface="Helvetica" panose="020B0604020202020204" pitchFamily="34" charset="0"/>
                <a:ea typeface="Calibri" panose="020F0502020204030204" pitchFamily="34" charset="0"/>
              </a:rPr>
              <a:t> = 1. For example, if the weatherman says there is a 0.3 chance of rain tomorrow, what are the chances of no rain? </a:t>
            </a:r>
            <a:endParaRPr lang="en-US" sz="2400" dirty="0">
              <a:latin typeface="Calibri" panose="020F0502020204030204" pitchFamily="34" charset="0"/>
              <a:ea typeface="Calibri" panose="020F0502020204030204" pitchFamily="34" charset="0"/>
            </a:endParaRPr>
          </a:p>
          <a:p>
            <a:pPr>
              <a:spcAft>
                <a:spcPts val="750"/>
              </a:spcAft>
            </a:pPr>
            <a:r>
              <a:rPr lang="en-US" sz="2400" dirty="0">
                <a:solidFill>
                  <a:srgbClr val="555555"/>
                </a:solidFill>
                <a:latin typeface="Helvetica" panose="020B0604020202020204" pitchFamily="34" charset="0"/>
                <a:ea typeface="Calibri" panose="020F0502020204030204" pitchFamily="34" charset="0"/>
              </a:rPr>
              <a:t>Let's do the math: </a:t>
            </a:r>
            <a:r>
              <a:rPr lang="en-US" sz="2400" i="1" dirty="0">
                <a:solidFill>
                  <a:srgbClr val="555555"/>
                </a:solidFill>
                <a:latin typeface="Helvetica" panose="020B0604020202020204" pitchFamily="34" charset="0"/>
                <a:ea typeface="Calibri" panose="020F0502020204030204" pitchFamily="34" charset="0"/>
              </a:rPr>
              <a:t>P(no rain) = 1 - P(rain)</a:t>
            </a:r>
            <a:r>
              <a:rPr lang="en-US" sz="2400" dirty="0">
                <a:solidFill>
                  <a:srgbClr val="555555"/>
                </a:solidFill>
                <a:latin typeface="Helvetica" panose="020B0604020202020204" pitchFamily="34" charset="0"/>
                <a:ea typeface="Calibri" panose="020F0502020204030204" pitchFamily="34" charset="0"/>
              </a:rPr>
              <a:t> = 1 - 0.3 = 0.7</a:t>
            </a:r>
            <a:endParaRPr lang="en-US" sz="24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3225307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990600"/>
          </a:xfrm>
        </p:spPr>
        <p:txBody>
          <a:bodyPr>
            <a:normAutofit fontScale="90000"/>
          </a:bodyPr>
          <a:lstStyle/>
          <a:p>
            <a:pPr fontAlgn="base"/>
            <a:r>
              <a:rPr lang="en-US" dirty="0"/>
              <a:t>Rules of Addition for Computing Probabilities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sz="3200" dirty="0"/>
              <a:t>There are two rules of addition:</a:t>
            </a:r>
          </a:p>
          <a:p>
            <a:pPr lvl="1"/>
            <a:r>
              <a:rPr lang="en-US" sz="3200" dirty="0"/>
              <a:t>Special rule of addition</a:t>
            </a:r>
          </a:p>
          <a:p>
            <a:pPr lvl="1"/>
            <a:r>
              <a:rPr lang="en-US" sz="3200" dirty="0"/>
              <a:t>General rule of addition. </a:t>
            </a:r>
          </a:p>
          <a:p>
            <a:endParaRPr lang="en-US" dirty="0"/>
          </a:p>
        </p:txBody>
      </p:sp>
      <p:sp>
        <p:nvSpPr>
          <p:cNvPr id="7" name="Slide Number Placeholder 6"/>
          <p:cNvSpPr>
            <a:spLocks noGrp="1"/>
          </p:cNvSpPr>
          <p:nvPr>
            <p:ph type="sldNum" sz="quarter" idx="12"/>
          </p:nvPr>
        </p:nvSpPr>
        <p:spPr/>
        <p:txBody>
          <a:bodyPr/>
          <a:lstStyle/>
          <a:p>
            <a:r>
              <a:rPr lang="en-US" dirty="0"/>
              <a:t>5-</a:t>
            </a:r>
            <a:fld id="{F38DF745-7D3F-47F4-83A3-874385CFAA69}" type="slidenum">
              <a:rPr lang="en-US" smtClean="0"/>
              <a:pPr/>
              <a:t>190</a:t>
            </a:fld>
            <a:endParaRPr lang="en-US" dirty="0"/>
          </a:p>
        </p:txBody>
      </p:sp>
    </p:spTree>
    <p:extLst>
      <p:ext uri="{BB962C8B-B14F-4D97-AF65-F5344CB8AC3E}">
        <p14:creationId xmlns:p14="http://schemas.microsoft.com/office/powerpoint/2010/main" val="345848799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990600"/>
          </a:xfrm>
        </p:spPr>
        <p:txBody>
          <a:bodyPr>
            <a:normAutofit fontScale="90000"/>
          </a:bodyPr>
          <a:lstStyle/>
          <a:p>
            <a:pPr fontAlgn="base"/>
            <a:r>
              <a:rPr lang="en-US" dirty="0"/>
              <a:t>Rules of Addition for Computing Probabilities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pPr marL="0" indent="0">
              <a:buNone/>
            </a:pPr>
            <a:r>
              <a:rPr lang="en-US" b="1" u="sng" dirty="0"/>
              <a:t>Special rule of addition: </a:t>
            </a:r>
          </a:p>
          <a:p>
            <a:pPr marL="0" indent="0">
              <a:buNone/>
            </a:pPr>
            <a:endParaRPr lang="en-US" b="1" u="sng" dirty="0"/>
          </a:p>
          <a:p>
            <a:r>
              <a:rPr lang="en-US" dirty="0"/>
              <a:t>If two events </a:t>
            </a:r>
            <a:r>
              <a:rPr lang="en-US" i="1" dirty="0"/>
              <a:t>A</a:t>
            </a:r>
            <a:r>
              <a:rPr lang="en-US" dirty="0"/>
              <a:t> and </a:t>
            </a:r>
            <a:r>
              <a:rPr lang="en-US" i="1" dirty="0"/>
              <a:t>B</a:t>
            </a:r>
            <a:r>
              <a:rPr lang="en-US" dirty="0"/>
              <a:t> are </a:t>
            </a:r>
            <a:r>
              <a:rPr lang="en-US" b="1" dirty="0"/>
              <a:t>mutually exclusive</a:t>
            </a:r>
            <a:r>
              <a:rPr lang="en-US" dirty="0"/>
              <a:t>, the special rule of addition states that the probability of one </a:t>
            </a:r>
            <a:r>
              <a:rPr lang="en-US" i="1" dirty="0"/>
              <a:t>or</a:t>
            </a:r>
            <a:r>
              <a:rPr lang="en-US" dirty="0"/>
              <a:t> the other event’s occurring equals the sum of their probabilities. </a:t>
            </a:r>
          </a:p>
          <a:p>
            <a:pPr marL="0" indent="0">
              <a:buNone/>
            </a:pPr>
            <a:endParaRPr lang="en-US" dirty="0"/>
          </a:p>
          <a:p>
            <a:endParaRPr lang="en-US" dirty="0"/>
          </a:p>
          <a:p>
            <a:endParaRPr lang="en-US" dirty="0"/>
          </a:p>
        </p:txBody>
      </p:sp>
      <p:sp>
        <p:nvSpPr>
          <p:cNvPr id="5" name="TextBox 5"/>
          <p:cNvSpPr txBox="1"/>
          <p:nvPr/>
        </p:nvSpPr>
        <p:spPr>
          <a:xfrm>
            <a:off x="990600" y="3994507"/>
            <a:ext cx="6858000" cy="369332"/>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SPECIAL RULE OF ADDITION  </a:t>
            </a:r>
            <a:r>
              <a:rPr lang="en-US" dirty="0"/>
              <a:t>P(A or B) = P(A) + P(B)   </a:t>
            </a:r>
          </a:p>
        </p:txBody>
      </p:sp>
      <p:sp>
        <p:nvSpPr>
          <p:cNvPr id="7" name="Slide Number Placeholder 6"/>
          <p:cNvSpPr>
            <a:spLocks noGrp="1"/>
          </p:cNvSpPr>
          <p:nvPr>
            <p:ph type="sldNum" sz="quarter" idx="12"/>
          </p:nvPr>
        </p:nvSpPr>
        <p:spPr/>
        <p:txBody>
          <a:bodyPr/>
          <a:lstStyle/>
          <a:p>
            <a:r>
              <a:rPr lang="en-US" dirty="0"/>
              <a:t>5-</a:t>
            </a:r>
            <a:fld id="{F38DF745-7D3F-47F4-83A3-874385CFAA69}" type="slidenum">
              <a:rPr lang="en-US" smtClean="0"/>
              <a:pPr/>
              <a:t>191</a:t>
            </a:fld>
            <a:endParaRPr lang="en-US" dirty="0"/>
          </a:p>
        </p:txBody>
      </p:sp>
      <p:sp>
        <p:nvSpPr>
          <p:cNvPr id="6" name="Rectangle 5">
            <a:extLst>
              <a:ext uri="{FF2B5EF4-FFF2-40B4-BE49-F238E27FC236}">
                <a16:creationId xmlns:a16="http://schemas.microsoft.com/office/drawing/2014/main" id="{8BA7CCE8-B370-4703-ADFC-5510044CE329}"/>
              </a:ext>
            </a:extLst>
          </p:cNvPr>
          <p:cNvSpPr/>
          <p:nvPr/>
        </p:nvSpPr>
        <p:spPr>
          <a:xfrm>
            <a:off x="647700" y="4876800"/>
            <a:ext cx="7848600" cy="646331"/>
          </a:xfrm>
          <a:prstGeom prst="rect">
            <a:avLst/>
          </a:prstGeom>
        </p:spPr>
        <p:txBody>
          <a:bodyPr wrap="square">
            <a:spAutoFit/>
          </a:bodyPr>
          <a:lstStyle/>
          <a:p>
            <a:pPr fontAlgn="base"/>
            <a:r>
              <a:rPr lang="en-US" dirty="0">
                <a:solidFill>
                  <a:srgbClr val="333333"/>
                </a:solidFill>
                <a:latin typeface="stix"/>
              </a:rPr>
              <a:t>For three mutually exclusive events designated </a:t>
            </a:r>
            <a:r>
              <a:rPr lang="en-US" i="1" dirty="0">
                <a:solidFill>
                  <a:srgbClr val="333333"/>
                </a:solidFill>
                <a:latin typeface="inherit"/>
              </a:rPr>
              <a:t>A</a:t>
            </a:r>
            <a:r>
              <a:rPr lang="en-US" dirty="0">
                <a:solidFill>
                  <a:srgbClr val="333333"/>
                </a:solidFill>
                <a:latin typeface="stix"/>
              </a:rPr>
              <a:t>,</a:t>
            </a:r>
            <a:r>
              <a:rPr lang="en-US" i="1" dirty="0">
                <a:solidFill>
                  <a:srgbClr val="333333"/>
                </a:solidFill>
                <a:latin typeface="inherit"/>
              </a:rPr>
              <a:t> B</a:t>
            </a:r>
            <a:r>
              <a:rPr lang="en-US" dirty="0">
                <a:solidFill>
                  <a:srgbClr val="333333"/>
                </a:solidFill>
                <a:latin typeface="stix"/>
              </a:rPr>
              <a:t>, and </a:t>
            </a:r>
            <a:r>
              <a:rPr lang="en-US" i="1" dirty="0">
                <a:solidFill>
                  <a:srgbClr val="333333"/>
                </a:solidFill>
                <a:latin typeface="inherit"/>
              </a:rPr>
              <a:t>C</a:t>
            </a:r>
            <a:r>
              <a:rPr lang="en-US" dirty="0">
                <a:solidFill>
                  <a:srgbClr val="333333"/>
                </a:solidFill>
                <a:latin typeface="stix"/>
              </a:rPr>
              <a:t>, the rule is written:</a:t>
            </a:r>
          </a:p>
          <a:p>
            <a:pPr fontAlgn="base"/>
            <a:r>
              <a:rPr lang="en-US" i="1" dirty="0">
                <a:solidFill>
                  <a:srgbClr val="333333"/>
                </a:solidFill>
                <a:latin typeface="inherit"/>
              </a:rPr>
              <a:t>P</a:t>
            </a:r>
            <a:r>
              <a:rPr lang="en-US" dirty="0">
                <a:solidFill>
                  <a:srgbClr val="333333"/>
                </a:solidFill>
                <a:latin typeface="stix"/>
              </a:rPr>
              <a:t>(</a:t>
            </a:r>
            <a:r>
              <a:rPr lang="en-US" i="1" dirty="0">
                <a:solidFill>
                  <a:srgbClr val="333333"/>
                </a:solidFill>
                <a:latin typeface="inherit"/>
              </a:rPr>
              <a:t>A</a:t>
            </a:r>
            <a:r>
              <a:rPr lang="en-US" dirty="0">
                <a:solidFill>
                  <a:srgbClr val="333333"/>
                </a:solidFill>
                <a:latin typeface="stix"/>
              </a:rPr>
              <a:t> or </a:t>
            </a:r>
            <a:r>
              <a:rPr lang="en-US" i="1" dirty="0">
                <a:solidFill>
                  <a:srgbClr val="333333"/>
                </a:solidFill>
                <a:latin typeface="inherit"/>
              </a:rPr>
              <a:t>B</a:t>
            </a:r>
            <a:r>
              <a:rPr lang="en-US" dirty="0">
                <a:solidFill>
                  <a:srgbClr val="333333"/>
                </a:solidFill>
                <a:latin typeface="stix"/>
              </a:rPr>
              <a:t> or </a:t>
            </a:r>
            <a:r>
              <a:rPr lang="en-US" i="1" dirty="0">
                <a:solidFill>
                  <a:srgbClr val="333333"/>
                </a:solidFill>
                <a:latin typeface="inherit"/>
              </a:rPr>
              <a:t>C</a:t>
            </a:r>
            <a:r>
              <a:rPr lang="en-US" dirty="0">
                <a:solidFill>
                  <a:srgbClr val="333333"/>
                </a:solidFill>
                <a:latin typeface="stix"/>
              </a:rPr>
              <a:t>) = </a:t>
            </a:r>
            <a:r>
              <a:rPr lang="en-US" i="1" dirty="0">
                <a:solidFill>
                  <a:srgbClr val="333333"/>
                </a:solidFill>
                <a:latin typeface="inherit"/>
              </a:rPr>
              <a:t>P</a:t>
            </a:r>
            <a:r>
              <a:rPr lang="en-US" dirty="0">
                <a:solidFill>
                  <a:srgbClr val="333333"/>
                </a:solidFill>
                <a:latin typeface="stix"/>
              </a:rPr>
              <a:t>(</a:t>
            </a:r>
            <a:r>
              <a:rPr lang="en-US" i="1" dirty="0">
                <a:solidFill>
                  <a:srgbClr val="333333"/>
                </a:solidFill>
                <a:latin typeface="inherit"/>
              </a:rPr>
              <a:t>A</a:t>
            </a:r>
            <a:r>
              <a:rPr lang="en-US" dirty="0">
                <a:solidFill>
                  <a:srgbClr val="333333"/>
                </a:solidFill>
                <a:latin typeface="stix"/>
              </a:rPr>
              <a:t>) + </a:t>
            </a:r>
            <a:r>
              <a:rPr lang="en-US" i="1" dirty="0">
                <a:solidFill>
                  <a:srgbClr val="333333"/>
                </a:solidFill>
                <a:latin typeface="inherit"/>
              </a:rPr>
              <a:t>P</a:t>
            </a:r>
            <a:r>
              <a:rPr lang="en-US" dirty="0">
                <a:solidFill>
                  <a:srgbClr val="333333"/>
                </a:solidFill>
                <a:latin typeface="stix"/>
              </a:rPr>
              <a:t>(</a:t>
            </a:r>
            <a:r>
              <a:rPr lang="en-US" i="1" dirty="0">
                <a:solidFill>
                  <a:srgbClr val="333333"/>
                </a:solidFill>
                <a:latin typeface="inherit"/>
              </a:rPr>
              <a:t>B</a:t>
            </a:r>
            <a:r>
              <a:rPr lang="en-US" dirty="0">
                <a:solidFill>
                  <a:srgbClr val="333333"/>
                </a:solidFill>
                <a:latin typeface="stix"/>
              </a:rPr>
              <a:t>) + </a:t>
            </a:r>
            <a:r>
              <a:rPr lang="en-US" i="1" dirty="0">
                <a:solidFill>
                  <a:srgbClr val="333333"/>
                </a:solidFill>
                <a:latin typeface="inherit"/>
              </a:rPr>
              <a:t>P</a:t>
            </a:r>
            <a:r>
              <a:rPr lang="en-US" dirty="0">
                <a:solidFill>
                  <a:srgbClr val="333333"/>
                </a:solidFill>
                <a:latin typeface="stix"/>
              </a:rPr>
              <a:t>(</a:t>
            </a:r>
            <a:r>
              <a:rPr lang="en-US" i="1" dirty="0">
                <a:solidFill>
                  <a:srgbClr val="333333"/>
                </a:solidFill>
                <a:latin typeface="inherit"/>
              </a:rPr>
              <a:t>C</a:t>
            </a:r>
            <a:r>
              <a:rPr lang="en-US" dirty="0">
                <a:solidFill>
                  <a:srgbClr val="333333"/>
                </a:solidFill>
                <a:latin typeface="stix"/>
              </a:rPr>
              <a:t>)</a:t>
            </a:r>
            <a:endParaRPr lang="en-US" b="0" i="0" dirty="0">
              <a:solidFill>
                <a:srgbClr val="333333"/>
              </a:solidFill>
              <a:effectLst/>
              <a:latin typeface="stix"/>
            </a:endParaRPr>
          </a:p>
        </p:txBody>
      </p:sp>
    </p:spTree>
    <p:extLst>
      <p:ext uri="{BB962C8B-B14F-4D97-AF65-F5344CB8AC3E}">
        <p14:creationId xmlns:p14="http://schemas.microsoft.com/office/powerpoint/2010/main" val="15298632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Rules of Addition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pPr marL="0" indent="0">
              <a:buNone/>
            </a:pPr>
            <a:endParaRPr lang="en-US" dirty="0"/>
          </a:p>
          <a:p>
            <a:endParaRPr lang="en-US" dirty="0"/>
          </a:p>
        </p:txBody>
      </p:sp>
      <p:sp>
        <p:nvSpPr>
          <p:cNvPr id="9" name="Rectangle 3"/>
          <p:cNvSpPr txBox="1">
            <a:spLocks noChangeArrowheads="1"/>
          </p:cNvSpPr>
          <p:nvPr/>
        </p:nvSpPr>
        <p:spPr bwMode="auto">
          <a:xfrm>
            <a:off x="222907" y="1256082"/>
            <a:ext cx="8698186" cy="16226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a:lstStyle>
          <a:p>
            <a:pPr marL="342900" marR="0" lvl="0" indent="-342900" algn="l" defTabSz="914400" rtl="0" eaLnBrk="1" fontAlgn="base" latinLnBrk="0" hangingPunct="1">
              <a:lnSpc>
                <a:spcPct val="100000"/>
              </a:lnSpc>
              <a:spcBef>
                <a:spcPct val="20000"/>
              </a:spcBef>
              <a:spcAft>
                <a:spcPct val="0"/>
              </a:spcAft>
              <a:buClrTx/>
              <a:buSzPct val="75000"/>
              <a:buFont typeface="Wingdings" pitchFamily="2" charset="2"/>
              <a:buNone/>
              <a:tabLst/>
              <a:defRPr/>
            </a:pPr>
            <a:r>
              <a:rPr kumimoji="0" lang="en-US" sz="2000" b="0" i="0" u="none" strike="noStrike" kern="0" cap="none" spc="0" normalizeH="0" baseline="0" noProof="0" dirty="0">
                <a:ln>
                  <a:noFill/>
                </a:ln>
                <a:solidFill>
                  <a:srgbClr val="000000"/>
                </a:solidFill>
                <a:effectLst/>
                <a:uLnTx/>
                <a:uFillTx/>
                <a:latin typeface="Arial"/>
                <a:ea typeface="+mn-ea"/>
                <a:cs typeface="+mn-cs"/>
              </a:rPr>
              <a:t>	A machine fills plastic bags with a mixture of beans, broccoli, and other vegetables. Most of the bags contain the correct weight, but because of the variation in the size of the beans and other vegetables, a package might be underweight or overweight. A check of 4,000 packages filled in the past month revealed:</a:t>
            </a:r>
          </a:p>
          <a:p>
            <a:pPr marL="342900" marR="0" lvl="0" indent="-342900" algn="l" defTabSz="914400" rtl="0" eaLnBrk="1" fontAlgn="base" latinLnBrk="0" hangingPunct="1">
              <a:lnSpc>
                <a:spcPct val="100000"/>
              </a:lnSpc>
              <a:spcBef>
                <a:spcPct val="20000"/>
              </a:spcBef>
              <a:spcAft>
                <a:spcPct val="0"/>
              </a:spcAft>
              <a:buClrTx/>
              <a:buSzPct val="75000"/>
              <a:buFont typeface="Wingdings" pitchFamily="2" charset="2"/>
              <a:buNone/>
              <a:tabLst/>
              <a:defRPr/>
            </a:pPr>
            <a:endParaRPr lang="en-US" sz="2000" kern="0" dirty="0">
              <a:solidFill>
                <a:srgbClr val="000000"/>
              </a:solidFill>
              <a:latin typeface="Arial"/>
            </a:endParaRPr>
          </a:p>
          <a:p>
            <a:pPr marL="342900" marR="0" lvl="0" indent="-342900" algn="l" defTabSz="914400" rtl="0" eaLnBrk="1" fontAlgn="base" latinLnBrk="0" hangingPunct="1">
              <a:lnSpc>
                <a:spcPct val="100000"/>
              </a:lnSpc>
              <a:spcBef>
                <a:spcPct val="20000"/>
              </a:spcBef>
              <a:spcAft>
                <a:spcPct val="0"/>
              </a:spcAft>
              <a:buClrTx/>
              <a:buSzPct val="75000"/>
              <a:buFont typeface="Wingdings" pitchFamily="2" charset="2"/>
              <a:buNone/>
              <a:tabLst/>
              <a:defRPr/>
            </a:pPr>
            <a:endParaRPr kumimoji="0" lang="en-US" sz="2000" b="0" i="0" u="none" strike="noStrike" kern="0" cap="none" spc="0" normalizeH="0" baseline="0" noProof="0" dirty="0">
              <a:ln>
                <a:noFill/>
              </a:ln>
              <a:solidFill>
                <a:srgbClr val="000000"/>
              </a:solidFill>
              <a:effectLst/>
              <a:uLnTx/>
              <a:uFillTx/>
              <a:latin typeface="Arial"/>
              <a:ea typeface="+mn-ea"/>
              <a:cs typeface="+mn-cs"/>
            </a:endParaRPr>
          </a:p>
          <a:p>
            <a:pPr marL="342900" marR="0" lvl="0" indent="-342900" algn="l" defTabSz="914400" rtl="0" eaLnBrk="1" fontAlgn="base" latinLnBrk="0" hangingPunct="1">
              <a:lnSpc>
                <a:spcPct val="100000"/>
              </a:lnSpc>
              <a:spcBef>
                <a:spcPct val="20000"/>
              </a:spcBef>
              <a:spcAft>
                <a:spcPct val="0"/>
              </a:spcAft>
              <a:buClrTx/>
              <a:buSzPct val="75000"/>
              <a:buFont typeface="Wingdings" pitchFamily="2" charset="2"/>
              <a:buNone/>
              <a:tabLst/>
              <a:defRPr/>
            </a:pPr>
            <a:endParaRPr lang="en-US" sz="2000" kern="0" dirty="0">
              <a:solidFill>
                <a:srgbClr val="000000"/>
              </a:solidFill>
              <a:latin typeface="Arial"/>
            </a:endParaRPr>
          </a:p>
          <a:p>
            <a:pPr marL="342900" marR="0" lvl="0" indent="-342900" algn="l" defTabSz="914400" rtl="0" eaLnBrk="1" fontAlgn="base" latinLnBrk="0" hangingPunct="1">
              <a:lnSpc>
                <a:spcPct val="100000"/>
              </a:lnSpc>
              <a:spcBef>
                <a:spcPct val="20000"/>
              </a:spcBef>
              <a:spcAft>
                <a:spcPct val="0"/>
              </a:spcAft>
              <a:buClrTx/>
              <a:buSzPct val="75000"/>
              <a:buFont typeface="Wingdings" pitchFamily="2" charset="2"/>
              <a:buNone/>
              <a:tabLst/>
              <a:defRPr/>
            </a:pPr>
            <a:endParaRPr kumimoji="0" lang="en-US" sz="2000" b="0" i="0" u="none" strike="noStrike" kern="0" cap="none" spc="0" normalizeH="0" baseline="0" noProof="0" dirty="0">
              <a:ln>
                <a:noFill/>
              </a:ln>
              <a:solidFill>
                <a:srgbClr val="000000"/>
              </a:solidFill>
              <a:effectLst/>
              <a:uLnTx/>
              <a:uFillTx/>
              <a:latin typeface="Arial"/>
              <a:ea typeface="+mn-ea"/>
              <a:cs typeface="+mn-cs"/>
            </a:endParaRPr>
          </a:p>
          <a:p>
            <a:pPr marL="342900" marR="0" lvl="0" indent="-342900" algn="l" defTabSz="914400" rtl="0" eaLnBrk="1" fontAlgn="base" latinLnBrk="0" hangingPunct="1">
              <a:lnSpc>
                <a:spcPct val="100000"/>
              </a:lnSpc>
              <a:spcBef>
                <a:spcPct val="20000"/>
              </a:spcBef>
              <a:spcAft>
                <a:spcPct val="0"/>
              </a:spcAft>
              <a:buClrTx/>
              <a:buSzPct val="75000"/>
              <a:buFont typeface="Wingdings" pitchFamily="2" charset="2"/>
              <a:buNone/>
              <a:tabLst/>
              <a:defRPr/>
            </a:pPr>
            <a:endParaRPr lang="en-US" sz="2000" kern="0" dirty="0">
              <a:solidFill>
                <a:srgbClr val="000000"/>
              </a:solidFill>
              <a:latin typeface="Arial"/>
            </a:endParaRPr>
          </a:p>
          <a:p>
            <a:pPr marL="0" indent="0" eaLnBrk="1" hangingPunct="1">
              <a:buClr>
                <a:schemeClr val="accent1"/>
              </a:buClr>
              <a:buNone/>
              <a:defRPr/>
            </a:pPr>
            <a:endParaRPr lang="en-US" sz="2000" kern="0" dirty="0">
              <a:solidFill>
                <a:srgbClr val="000000"/>
              </a:solidFill>
              <a:latin typeface="Arial"/>
            </a:endParaRPr>
          </a:p>
          <a:p>
            <a:pPr marL="274320" indent="-274320" eaLnBrk="1" hangingPunct="1">
              <a:spcBef>
                <a:spcPts val="600"/>
              </a:spcBef>
              <a:buClr>
                <a:schemeClr val="accent1"/>
              </a:buClr>
              <a:buSzPct val="76000"/>
              <a:buFont typeface="Wingdings 3"/>
              <a:buChar char=""/>
              <a:defRPr/>
            </a:pPr>
            <a:r>
              <a:rPr lang="en-US" sz="2600" dirty="0"/>
              <a:t>What is the probability that a particular package will be either underweight or overweight?</a:t>
            </a:r>
          </a:p>
          <a:p>
            <a:pPr marL="0" indent="0" eaLnBrk="1" hangingPunct="1">
              <a:spcBef>
                <a:spcPts val="600"/>
              </a:spcBef>
              <a:buClr>
                <a:schemeClr val="accent1"/>
              </a:buClr>
              <a:buSzPct val="76000"/>
              <a:buNone/>
              <a:defRPr/>
            </a:pPr>
            <a:r>
              <a:rPr lang="en-US" sz="2600" dirty="0"/>
              <a:t>                   P(A or C) = P(A) + P(C) = .025 + .075 = .10</a:t>
            </a:r>
          </a:p>
        </p:txBody>
      </p:sp>
      <p:pic>
        <p:nvPicPr>
          <p:cNvPr id="10" name="Picture 9"/>
          <p:cNvPicPr>
            <a:picLocks noChangeAspect="1"/>
          </p:cNvPicPr>
          <p:nvPr/>
        </p:nvPicPr>
        <p:blipFill>
          <a:blip r:embed="rId3"/>
          <a:stretch>
            <a:fillRect/>
          </a:stretch>
        </p:blipFill>
        <p:spPr>
          <a:xfrm>
            <a:off x="2316051" y="3352800"/>
            <a:ext cx="4225440" cy="1431516"/>
          </a:xfrm>
          <a:prstGeom prst="rect">
            <a:avLst/>
          </a:prstGeom>
        </p:spPr>
      </p:pic>
      <p:sp>
        <p:nvSpPr>
          <p:cNvPr id="6" name="Slide Number Placeholder 5"/>
          <p:cNvSpPr>
            <a:spLocks noGrp="1"/>
          </p:cNvSpPr>
          <p:nvPr>
            <p:ph type="sldNum" sz="quarter" idx="12"/>
          </p:nvPr>
        </p:nvSpPr>
        <p:spPr/>
        <p:txBody>
          <a:bodyPr/>
          <a:lstStyle/>
          <a:p>
            <a:r>
              <a:rPr lang="en-US" dirty="0"/>
              <a:t>5-</a:t>
            </a:r>
            <a:fld id="{F38DF745-7D3F-47F4-83A3-874385CFAA69}" type="slidenum">
              <a:rPr lang="en-US" smtClean="0"/>
              <a:pPr/>
              <a:t>192</a:t>
            </a:fld>
            <a:endParaRPr lang="en-US" dirty="0"/>
          </a:p>
        </p:txBody>
      </p:sp>
    </p:spTree>
    <p:extLst>
      <p:ext uri="{BB962C8B-B14F-4D97-AF65-F5344CB8AC3E}">
        <p14:creationId xmlns:p14="http://schemas.microsoft.com/office/powerpoint/2010/main" val="307354433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283E8FE-39E3-4FF4-9A74-C9F40B855DE5}"/>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E2223E9C-DEAF-453D-950C-EABEBD7CF4C6}"/>
              </a:ext>
            </a:extLst>
          </p:cNvPr>
          <p:cNvSpPr>
            <a:spLocks noGrp="1"/>
          </p:cNvSpPr>
          <p:nvPr>
            <p:ph type="sldNum" sz="quarter" idx="12"/>
          </p:nvPr>
        </p:nvSpPr>
        <p:spPr/>
        <p:txBody>
          <a:bodyPr/>
          <a:lstStyle/>
          <a:p>
            <a:r>
              <a:rPr lang="en-US"/>
              <a:t>5-</a:t>
            </a:r>
            <a:fld id="{F38DF745-7D3F-47F4-83A3-874385CFAA69}" type="slidenum">
              <a:rPr lang="en-US" smtClean="0"/>
              <a:pPr/>
              <a:t>193</a:t>
            </a:fld>
            <a:endParaRPr lang="en-US" dirty="0"/>
          </a:p>
        </p:txBody>
      </p:sp>
      <p:pic>
        <p:nvPicPr>
          <p:cNvPr id="6" name="Content Placeholder 5">
            <a:extLst>
              <a:ext uri="{FF2B5EF4-FFF2-40B4-BE49-F238E27FC236}">
                <a16:creationId xmlns:a16="http://schemas.microsoft.com/office/drawing/2014/main" id="{AB800347-F3BB-41AF-B35D-92001C2B4FFD}"/>
              </a:ext>
            </a:extLst>
          </p:cNvPr>
          <p:cNvPicPr>
            <a:picLocks noGrp="1" noChangeAspect="1"/>
          </p:cNvPicPr>
          <p:nvPr>
            <p:ph sz="quarter" idx="1"/>
          </p:nvPr>
        </p:nvPicPr>
        <p:blipFill>
          <a:blip r:embed="rId2"/>
          <a:stretch>
            <a:fillRect/>
          </a:stretch>
        </p:blipFill>
        <p:spPr>
          <a:xfrm>
            <a:off x="2358961" y="4859843"/>
            <a:ext cx="3590925" cy="1381125"/>
          </a:xfrm>
          <a:prstGeom prst="rect">
            <a:avLst/>
          </a:prstGeom>
        </p:spPr>
      </p:pic>
      <p:sp>
        <p:nvSpPr>
          <p:cNvPr id="7" name="Rectangle 6">
            <a:extLst>
              <a:ext uri="{FF2B5EF4-FFF2-40B4-BE49-F238E27FC236}">
                <a16:creationId xmlns:a16="http://schemas.microsoft.com/office/drawing/2014/main" id="{980A6788-F156-46FF-A62C-19833142919D}"/>
              </a:ext>
            </a:extLst>
          </p:cNvPr>
          <p:cNvSpPr/>
          <p:nvPr/>
        </p:nvSpPr>
        <p:spPr>
          <a:xfrm>
            <a:off x="228600" y="612845"/>
            <a:ext cx="8686800" cy="4524315"/>
          </a:xfrm>
          <a:prstGeom prst="rect">
            <a:avLst/>
          </a:prstGeom>
        </p:spPr>
        <p:txBody>
          <a:bodyPr wrap="square">
            <a:spAutoFit/>
          </a:bodyPr>
          <a:lstStyle/>
          <a:p>
            <a:pPr fontAlgn="base"/>
            <a:r>
              <a:rPr lang="en-US" dirty="0">
                <a:solidFill>
                  <a:srgbClr val="333333"/>
                </a:solidFill>
                <a:latin typeface="stix"/>
              </a:rPr>
              <a:t>English logician J. Venn (1834–1923) developed a diagram to portray graphically the outcome of an experiment. </a:t>
            </a:r>
          </a:p>
          <a:p>
            <a:pPr fontAlgn="base"/>
            <a:endParaRPr lang="en-US" dirty="0">
              <a:solidFill>
                <a:srgbClr val="333333"/>
              </a:solidFill>
              <a:latin typeface="stix"/>
            </a:endParaRPr>
          </a:p>
          <a:p>
            <a:pPr fontAlgn="base"/>
            <a:r>
              <a:rPr lang="en-US" dirty="0">
                <a:solidFill>
                  <a:srgbClr val="333333"/>
                </a:solidFill>
                <a:latin typeface="stix"/>
              </a:rPr>
              <a:t>The </a:t>
            </a:r>
            <a:r>
              <a:rPr lang="en-US" i="1" dirty="0">
                <a:solidFill>
                  <a:srgbClr val="333333"/>
                </a:solidFill>
                <a:latin typeface="inherit"/>
              </a:rPr>
              <a:t>mutually exclusive</a:t>
            </a:r>
            <a:r>
              <a:rPr lang="en-US" dirty="0">
                <a:solidFill>
                  <a:srgbClr val="333333"/>
                </a:solidFill>
                <a:latin typeface="stix"/>
              </a:rPr>
              <a:t> concept and various other rules for combining probabilities can be illustrated using this device. </a:t>
            </a:r>
          </a:p>
          <a:p>
            <a:pPr fontAlgn="base"/>
            <a:endParaRPr lang="en-US" dirty="0">
              <a:solidFill>
                <a:srgbClr val="333333"/>
              </a:solidFill>
              <a:latin typeface="stix"/>
            </a:endParaRPr>
          </a:p>
          <a:p>
            <a:pPr fontAlgn="base"/>
            <a:r>
              <a:rPr lang="en-US" dirty="0">
                <a:solidFill>
                  <a:srgbClr val="333333"/>
                </a:solidFill>
                <a:latin typeface="stix"/>
              </a:rPr>
              <a:t>To construct a Venn diagram, a space is first enclosed representing the total of all possible outcomes. This space is usually in the form of a rectangle. An event is then represented by a circular area that is drawn inside the rectangle proportional to the probability of the event. </a:t>
            </a:r>
          </a:p>
          <a:p>
            <a:pPr fontAlgn="base"/>
            <a:endParaRPr lang="en-US" dirty="0">
              <a:solidFill>
                <a:srgbClr val="333333"/>
              </a:solidFill>
              <a:latin typeface="stix"/>
            </a:endParaRPr>
          </a:p>
          <a:p>
            <a:pPr fontAlgn="base"/>
            <a:r>
              <a:rPr lang="en-US" dirty="0">
                <a:solidFill>
                  <a:srgbClr val="333333"/>
                </a:solidFill>
                <a:latin typeface="stix"/>
              </a:rPr>
              <a:t>The following Venn diagram represents the </a:t>
            </a:r>
            <a:r>
              <a:rPr lang="en-US" i="1" dirty="0">
                <a:solidFill>
                  <a:srgbClr val="333333"/>
                </a:solidFill>
                <a:latin typeface="inherit"/>
              </a:rPr>
              <a:t>mutually exclusive</a:t>
            </a:r>
            <a:r>
              <a:rPr lang="en-US" dirty="0">
                <a:solidFill>
                  <a:srgbClr val="333333"/>
                </a:solidFill>
                <a:latin typeface="stix"/>
              </a:rPr>
              <a:t> concept. There is no overlapping of events, meaning that the events are mutually exclusive. In the following Venn diagram, assume the events </a:t>
            </a:r>
            <a:r>
              <a:rPr lang="en-US" i="1" dirty="0">
                <a:solidFill>
                  <a:srgbClr val="333333"/>
                </a:solidFill>
                <a:latin typeface="inherit"/>
              </a:rPr>
              <a:t>A</a:t>
            </a:r>
            <a:r>
              <a:rPr lang="en-US" dirty="0">
                <a:solidFill>
                  <a:srgbClr val="333333"/>
                </a:solidFill>
                <a:latin typeface="stix"/>
              </a:rPr>
              <a:t>,</a:t>
            </a:r>
            <a:r>
              <a:rPr lang="en-US" i="1" dirty="0">
                <a:solidFill>
                  <a:srgbClr val="333333"/>
                </a:solidFill>
                <a:latin typeface="inherit"/>
              </a:rPr>
              <a:t> B</a:t>
            </a:r>
            <a:r>
              <a:rPr lang="en-US" dirty="0">
                <a:solidFill>
                  <a:srgbClr val="333333"/>
                </a:solidFill>
                <a:latin typeface="stix"/>
              </a:rPr>
              <a:t>, and </a:t>
            </a:r>
            <a:r>
              <a:rPr lang="en-US" i="1" dirty="0">
                <a:solidFill>
                  <a:srgbClr val="333333"/>
                </a:solidFill>
                <a:latin typeface="inherit"/>
              </a:rPr>
              <a:t>C</a:t>
            </a:r>
            <a:r>
              <a:rPr lang="en-US" dirty="0">
                <a:solidFill>
                  <a:srgbClr val="333333"/>
                </a:solidFill>
                <a:latin typeface="stix"/>
              </a:rPr>
              <a:t> are about equally likely.</a:t>
            </a:r>
          </a:p>
          <a:p>
            <a:br>
              <a:rPr lang="en-US" dirty="0"/>
            </a:br>
            <a:endParaRPr lang="en-US" dirty="0"/>
          </a:p>
        </p:txBody>
      </p:sp>
    </p:spTree>
    <p:extLst>
      <p:ext uri="{BB962C8B-B14F-4D97-AF65-F5344CB8AC3E}">
        <p14:creationId xmlns:p14="http://schemas.microsoft.com/office/powerpoint/2010/main" val="300319583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Complement Rule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normAutofit lnSpcReduction="10000"/>
          </a:bodyPr>
          <a:lstStyle/>
          <a:p>
            <a:r>
              <a:rPr lang="en-US" dirty="0"/>
              <a:t>The complement rule is used to determine the probability of an event happening by subtracting the probability of an event not happening</a:t>
            </a:r>
          </a:p>
          <a:p>
            <a:endParaRPr lang="en-US" dirty="0"/>
          </a:p>
          <a:p>
            <a:endParaRPr lang="en-US" dirty="0"/>
          </a:p>
          <a:p>
            <a:endParaRPr lang="en-US" dirty="0"/>
          </a:p>
          <a:p>
            <a:endParaRPr lang="en-US" dirty="0"/>
          </a:p>
          <a:p>
            <a:endParaRPr lang="en-US" dirty="0"/>
          </a:p>
          <a:p>
            <a:endParaRPr lang="en-US" dirty="0"/>
          </a:p>
          <a:p>
            <a:r>
              <a:rPr lang="en-US" dirty="0"/>
              <a:t>You can also use the complement rule</a:t>
            </a:r>
          </a:p>
          <a:p>
            <a:pPr marL="0" indent="0">
              <a:buNone/>
            </a:pPr>
            <a:r>
              <a:rPr lang="en-US" dirty="0"/>
              <a:t>	P(A or C) = P(~B) = 1 – P(B) = 1 - .900 = .10</a:t>
            </a:r>
          </a:p>
        </p:txBody>
      </p:sp>
      <p:sp>
        <p:nvSpPr>
          <p:cNvPr id="7" name="TextBox 5"/>
          <p:cNvSpPr txBox="1"/>
          <p:nvPr/>
        </p:nvSpPr>
        <p:spPr>
          <a:xfrm>
            <a:off x="1143000" y="2667000"/>
            <a:ext cx="6858000" cy="369332"/>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COMPLEMENT RULE  </a:t>
            </a:r>
            <a:r>
              <a:rPr lang="en-US" dirty="0"/>
              <a:t>P(A) = 1 – P(~A)   </a:t>
            </a:r>
          </a:p>
        </p:txBody>
      </p:sp>
      <p:pic>
        <p:nvPicPr>
          <p:cNvPr id="8" name="Picture 7"/>
          <p:cNvPicPr>
            <a:picLocks noChangeAspect="1"/>
          </p:cNvPicPr>
          <p:nvPr/>
        </p:nvPicPr>
        <p:blipFill>
          <a:blip r:embed="rId3"/>
          <a:stretch>
            <a:fillRect/>
          </a:stretch>
        </p:blipFill>
        <p:spPr>
          <a:xfrm>
            <a:off x="2459280" y="3429000"/>
            <a:ext cx="4225440" cy="1431516"/>
          </a:xfrm>
          <a:prstGeom prst="rect">
            <a:avLst/>
          </a:prstGeom>
        </p:spPr>
      </p:pic>
      <p:sp>
        <p:nvSpPr>
          <p:cNvPr id="6" name="Slide Number Placeholder 5"/>
          <p:cNvSpPr>
            <a:spLocks noGrp="1"/>
          </p:cNvSpPr>
          <p:nvPr>
            <p:ph type="sldNum" sz="quarter" idx="12"/>
          </p:nvPr>
        </p:nvSpPr>
        <p:spPr/>
        <p:txBody>
          <a:bodyPr/>
          <a:lstStyle/>
          <a:p>
            <a:r>
              <a:rPr lang="en-US" dirty="0"/>
              <a:t>5-</a:t>
            </a:r>
            <a:fld id="{F38DF745-7D3F-47F4-83A3-874385CFAA69}" type="slidenum">
              <a:rPr lang="en-US" smtClean="0"/>
              <a:pPr/>
              <a:t>194</a:t>
            </a:fld>
            <a:endParaRPr lang="en-US" dirty="0"/>
          </a:p>
        </p:txBody>
      </p:sp>
    </p:spTree>
    <p:extLst>
      <p:ext uri="{BB962C8B-B14F-4D97-AF65-F5344CB8AC3E}">
        <p14:creationId xmlns:p14="http://schemas.microsoft.com/office/powerpoint/2010/main" val="294359406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905169-C7D9-4912-B981-7B096A91F185}"/>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850511D2-A57F-454D-B748-A288F66BF52A}"/>
              </a:ext>
            </a:extLst>
          </p:cNvPr>
          <p:cNvSpPr>
            <a:spLocks noGrp="1"/>
          </p:cNvSpPr>
          <p:nvPr>
            <p:ph type="sldNum" sz="quarter" idx="12"/>
          </p:nvPr>
        </p:nvSpPr>
        <p:spPr/>
        <p:txBody>
          <a:bodyPr/>
          <a:lstStyle/>
          <a:p>
            <a:r>
              <a:rPr lang="en-US"/>
              <a:t>5-</a:t>
            </a:r>
            <a:fld id="{F38DF745-7D3F-47F4-83A3-874385CFAA69}" type="slidenum">
              <a:rPr lang="en-US" smtClean="0"/>
              <a:pPr/>
              <a:t>195</a:t>
            </a:fld>
            <a:endParaRPr lang="en-US" dirty="0"/>
          </a:p>
        </p:txBody>
      </p:sp>
      <p:sp>
        <p:nvSpPr>
          <p:cNvPr id="5" name="Content Placeholder 4">
            <a:extLst>
              <a:ext uri="{FF2B5EF4-FFF2-40B4-BE49-F238E27FC236}">
                <a16:creationId xmlns:a16="http://schemas.microsoft.com/office/drawing/2014/main" id="{05A682E9-7807-4498-8CC1-6603814DD1C2}"/>
              </a:ext>
            </a:extLst>
          </p:cNvPr>
          <p:cNvSpPr>
            <a:spLocks noGrp="1"/>
          </p:cNvSpPr>
          <p:nvPr>
            <p:ph sz="quarter" idx="1"/>
          </p:nvPr>
        </p:nvSpPr>
        <p:spPr>
          <a:xfrm>
            <a:off x="304800" y="304800"/>
            <a:ext cx="8229600" cy="5715000"/>
          </a:xfrm>
        </p:spPr>
        <p:txBody>
          <a:bodyPr>
            <a:noAutofit/>
          </a:bodyPr>
          <a:lstStyle/>
          <a:p>
            <a:pPr marL="0" indent="0">
              <a:buNone/>
            </a:pPr>
            <a:r>
              <a:rPr lang="en-US" sz="2800" b="1" u="sng" dirty="0"/>
              <a:t>Narration on the complement rule. </a:t>
            </a:r>
          </a:p>
          <a:p>
            <a:endParaRPr lang="en-US" sz="2800" dirty="0"/>
          </a:p>
          <a:p>
            <a:r>
              <a:rPr lang="en-US" sz="2800" dirty="0"/>
              <a:t>It is used to determine the probability of an event </a:t>
            </a:r>
            <a:r>
              <a:rPr lang="en-US" sz="2800" b="1" u="sng" dirty="0"/>
              <a:t>occurring</a:t>
            </a:r>
            <a:r>
              <a:rPr lang="en-US" sz="2800" dirty="0"/>
              <a:t> by subtracting the probability of the event </a:t>
            </a:r>
            <a:r>
              <a:rPr lang="en-US" sz="2800" b="1" u="sng" dirty="0"/>
              <a:t>not occurring </a:t>
            </a:r>
            <a:r>
              <a:rPr lang="en-US" sz="2800" dirty="0"/>
              <a:t>from 1. </a:t>
            </a:r>
          </a:p>
          <a:p>
            <a:r>
              <a:rPr lang="en-US" sz="2800" dirty="0"/>
              <a:t>This rule is useful because sometimes it is easier to calculate the probability of an event happening by determining the probability of it not happening and subtracting the result from 1. </a:t>
            </a:r>
          </a:p>
          <a:p>
            <a:r>
              <a:rPr lang="en-US" sz="2800" dirty="0"/>
              <a:t>Notice that the events </a:t>
            </a:r>
            <a:r>
              <a:rPr lang="en-US" sz="2800" i="1" dirty="0"/>
              <a:t>A</a:t>
            </a:r>
            <a:r>
              <a:rPr lang="en-US" sz="2800" dirty="0"/>
              <a:t> and ∼</a:t>
            </a:r>
            <a:r>
              <a:rPr lang="en-US" sz="2800" i="1" dirty="0"/>
              <a:t>A</a:t>
            </a:r>
            <a:r>
              <a:rPr lang="en-US" sz="2800" dirty="0"/>
              <a:t> are mutually exclusive and collectively exhaustive. </a:t>
            </a:r>
          </a:p>
          <a:p>
            <a:r>
              <a:rPr lang="en-US" sz="2800" dirty="0"/>
              <a:t>Therefore, the probabilities of </a:t>
            </a:r>
            <a:r>
              <a:rPr lang="en-US" sz="2800" i="1" dirty="0"/>
              <a:t>A</a:t>
            </a:r>
            <a:r>
              <a:rPr lang="en-US" sz="2800" dirty="0"/>
              <a:t> and ∼</a:t>
            </a:r>
            <a:r>
              <a:rPr lang="en-US" sz="2800" i="1" dirty="0"/>
              <a:t>A</a:t>
            </a:r>
            <a:r>
              <a:rPr lang="en-US" sz="2800" dirty="0"/>
              <a:t> sum to 1. </a:t>
            </a:r>
          </a:p>
          <a:p>
            <a:endParaRPr lang="en-US" sz="2800" dirty="0"/>
          </a:p>
        </p:txBody>
      </p:sp>
    </p:spTree>
    <p:extLst>
      <p:ext uri="{BB962C8B-B14F-4D97-AF65-F5344CB8AC3E}">
        <p14:creationId xmlns:p14="http://schemas.microsoft.com/office/powerpoint/2010/main" val="427969557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29C7F7E-00D8-44E0-90FF-34932FE76489}"/>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09BF1EFC-4786-4760-88A1-164A07FCEB81}"/>
              </a:ext>
            </a:extLst>
          </p:cNvPr>
          <p:cNvSpPr>
            <a:spLocks noGrp="1"/>
          </p:cNvSpPr>
          <p:nvPr>
            <p:ph type="sldNum" sz="quarter" idx="12"/>
          </p:nvPr>
        </p:nvSpPr>
        <p:spPr/>
        <p:txBody>
          <a:bodyPr/>
          <a:lstStyle/>
          <a:p>
            <a:r>
              <a:rPr lang="en-US"/>
              <a:t>5-</a:t>
            </a:r>
            <a:fld id="{F38DF745-7D3F-47F4-83A3-874385CFAA69}" type="slidenum">
              <a:rPr lang="en-US" smtClean="0"/>
              <a:pPr/>
              <a:t>196</a:t>
            </a:fld>
            <a:endParaRPr lang="en-US" dirty="0"/>
          </a:p>
        </p:txBody>
      </p:sp>
      <p:sp>
        <p:nvSpPr>
          <p:cNvPr id="5" name="Content Placeholder 4">
            <a:extLst>
              <a:ext uri="{FF2B5EF4-FFF2-40B4-BE49-F238E27FC236}">
                <a16:creationId xmlns:a16="http://schemas.microsoft.com/office/drawing/2014/main" id="{F8CCA1E1-EC90-4012-B8AF-7BC7EF6BC027}"/>
              </a:ext>
            </a:extLst>
          </p:cNvPr>
          <p:cNvSpPr>
            <a:spLocks noGrp="1"/>
          </p:cNvSpPr>
          <p:nvPr>
            <p:ph sz="quarter" idx="1"/>
          </p:nvPr>
        </p:nvSpPr>
        <p:spPr>
          <a:xfrm>
            <a:off x="457200" y="1219200"/>
            <a:ext cx="8229600" cy="4937760"/>
          </a:xfrm>
        </p:spPr>
        <p:txBody>
          <a:bodyPr>
            <a:normAutofit/>
          </a:bodyPr>
          <a:lstStyle/>
          <a:p>
            <a:pPr fontAlgn="base"/>
            <a:r>
              <a:rPr lang="en-US" dirty="0"/>
              <a:t>Referring to the previous example/solution, the probability a bag of mixed vegetables is underweight is .025 and the probability of an overweight bag is .075. </a:t>
            </a:r>
          </a:p>
          <a:p>
            <a:pPr fontAlgn="base"/>
            <a:r>
              <a:rPr lang="en-US" dirty="0"/>
              <a:t>Use the complement rule to show the probability of a satisfactory bag is .900. </a:t>
            </a:r>
          </a:p>
          <a:p>
            <a:pPr fontAlgn="base"/>
            <a:r>
              <a:rPr lang="en-US" dirty="0"/>
              <a:t>Show the solution using a Venn diagram.</a:t>
            </a:r>
          </a:p>
          <a:p>
            <a:endParaRPr lang="en-US" dirty="0"/>
          </a:p>
        </p:txBody>
      </p:sp>
    </p:spTree>
    <p:extLst>
      <p:ext uri="{BB962C8B-B14F-4D97-AF65-F5344CB8AC3E}">
        <p14:creationId xmlns:p14="http://schemas.microsoft.com/office/powerpoint/2010/main" val="3244433967"/>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29C7F7E-00D8-44E0-90FF-34932FE76489}"/>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09BF1EFC-4786-4760-88A1-164A07FCEB81}"/>
              </a:ext>
            </a:extLst>
          </p:cNvPr>
          <p:cNvSpPr>
            <a:spLocks noGrp="1"/>
          </p:cNvSpPr>
          <p:nvPr>
            <p:ph type="sldNum" sz="quarter" idx="12"/>
          </p:nvPr>
        </p:nvSpPr>
        <p:spPr/>
        <p:txBody>
          <a:bodyPr/>
          <a:lstStyle/>
          <a:p>
            <a:r>
              <a:rPr lang="en-US"/>
              <a:t>5-</a:t>
            </a:r>
            <a:fld id="{F38DF745-7D3F-47F4-83A3-874385CFAA69}" type="slidenum">
              <a:rPr lang="en-US" smtClean="0"/>
              <a:pPr/>
              <a:t>197</a:t>
            </a:fld>
            <a:endParaRPr lang="en-US" dirty="0"/>
          </a:p>
        </p:txBody>
      </p:sp>
      <p:sp>
        <p:nvSpPr>
          <p:cNvPr id="5" name="Content Placeholder 4">
            <a:extLst>
              <a:ext uri="{FF2B5EF4-FFF2-40B4-BE49-F238E27FC236}">
                <a16:creationId xmlns:a16="http://schemas.microsoft.com/office/drawing/2014/main" id="{F8CCA1E1-EC90-4012-B8AF-7BC7EF6BC027}"/>
              </a:ext>
            </a:extLst>
          </p:cNvPr>
          <p:cNvSpPr>
            <a:spLocks noGrp="1"/>
          </p:cNvSpPr>
          <p:nvPr>
            <p:ph sz="quarter" idx="1"/>
          </p:nvPr>
        </p:nvSpPr>
        <p:spPr>
          <a:xfrm>
            <a:off x="457200" y="1219200"/>
            <a:ext cx="8229600" cy="4937760"/>
          </a:xfrm>
        </p:spPr>
        <p:txBody>
          <a:bodyPr>
            <a:normAutofit/>
          </a:bodyPr>
          <a:lstStyle/>
          <a:p>
            <a:pPr fontAlgn="base"/>
            <a:r>
              <a:rPr lang="en-US" b="1" cap="all" dirty="0"/>
              <a:t>SOLUTION</a:t>
            </a:r>
          </a:p>
          <a:p>
            <a:pPr fontAlgn="base"/>
            <a:r>
              <a:rPr lang="en-US" dirty="0"/>
              <a:t>The probability the bag is unsatisfactory equals the probability the bag is overweight plus the probability it is underweight. </a:t>
            </a:r>
          </a:p>
          <a:p>
            <a:pPr fontAlgn="base"/>
            <a:r>
              <a:rPr lang="en-US" dirty="0"/>
              <a:t>That is, </a:t>
            </a:r>
            <a:r>
              <a:rPr lang="en-US" i="1" dirty="0"/>
              <a:t>P</a:t>
            </a:r>
            <a:r>
              <a:rPr lang="en-US" dirty="0"/>
              <a:t>(</a:t>
            </a:r>
            <a:r>
              <a:rPr lang="en-US" i="1" dirty="0"/>
              <a:t>A</a:t>
            </a:r>
            <a:r>
              <a:rPr lang="en-US" dirty="0"/>
              <a:t> or </a:t>
            </a:r>
            <a:r>
              <a:rPr lang="en-US" i="1" dirty="0"/>
              <a:t>C</a:t>
            </a:r>
            <a:r>
              <a:rPr lang="en-US" dirty="0"/>
              <a:t>) = </a:t>
            </a:r>
            <a:r>
              <a:rPr lang="en-US" i="1" dirty="0"/>
              <a:t>P</a:t>
            </a:r>
            <a:r>
              <a:rPr lang="en-US" dirty="0"/>
              <a:t>(</a:t>
            </a:r>
            <a:r>
              <a:rPr lang="en-US" i="1" dirty="0"/>
              <a:t>A</a:t>
            </a:r>
            <a:r>
              <a:rPr lang="en-US" dirty="0"/>
              <a:t>) + </a:t>
            </a:r>
            <a:r>
              <a:rPr lang="en-US" i="1" dirty="0"/>
              <a:t>P</a:t>
            </a:r>
            <a:r>
              <a:rPr lang="en-US" dirty="0"/>
              <a:t>(</a:t>
            </a:r>
            <a:r>
              <a:rPr lang="en-US" i="1" dirty="0"/>
              <a:t>C</a:t>
            </a:r>
            <a:r>
              <a:rPr lang="en-US" dirty="0"/>
              <a:t>) = .025 + .075 = .100. </a:t>
            </a:r>
          </a:p>
          <a:p>
            <a:pPr fontAlgn="base"/>
            <a:r>
              <a:rPr lang="en-US" dirty="0"/>
              <a:t>The bag is satisfactory if it is not underweight or overweight, </a:t>
            </a:r>
          </a:p>
          <a:p>
            <a:pPr fontAlgn="base"/>
            <a:r>
              <a:rPr lang="en-US" dirty="0"/>
              <a:t>so </a:t>
            </a:r>
            <a:r>
              <a:rPr lang="en-US" i="1" dirty="0"/>
              <a:t>P</a:t>
            </a:r>
            <a:r>
              <a:rPr lang="en-US" dirty="0"/>
              <a:t>(</a:t>
            </a:r>
            <a:r>
              <a:rPr lang="en-US" i="1" dirty="0"/>
              <a:t>B</a:t>
            </a:r>
            <a:r>
              <a:rPr lang="en-US" dirty="0"/>
              <a:t>) = 1 − [</a:t>
            </a:r>
            <a:r>
              <a:rPr lang="en-US" i="1" dirty="0"/>
              <a:t>P</a:t>
            </a:r>
            <a:r>
              <a:rPr lang="en-US" dirty="0"/>
              <a:t>(</a:t>
            </a:r>
            <a:r>
              <a:rPr lang="en-US" i="1" dirty="0"/>
              <a:t>A</a:t>
            </a:r>
            <a:r>
              <a:rPr lang="en-US" dirty="0"/>
              <a:t>) + </a:t>
            </a:r>
            <a:r>
              <a:rPr lang="en-US" i="1" dirty="0"/>
              <a:t>P</a:t>
            </a:r>
            <a:r>
              <a:rPr lang="en-US" dirty="0"/>
              <a:t>(</a:t>
            </a:r>
            <a:r>
              <a:rPr lang="en-US" i="1" dirty="0"/>
              <a:t>C</a:t>
            </a:r>
            <a:r>
              <a:rPr lang="en-US" dirty="0"/>
              <a:t>)] = 1 − [.025 + .075] = 0.900. </a:t>
            </a:r>
          </a:p>
          <a:p>
            <a:endParaRPr lang="en-US" dirty="0"/>
          </a:p>
        </p:txBody>
      </p:sp>
    </p:spTree>
    <p:extLst>
      <p:ext uri="{BB962C8B-B14F-4D97-AF65-F5344CB8AC3E}">
        <p14:creationId xmlns:p14="http://schemas.microsoft.com/office/powerpoint/2010/main" val="167025699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84B2F-1422-45E8-A447-D99B9EE161AC}"/>
              </a:ext>
            </a:extLst>
          </p:cNvPr>
          <p:cNvSpPr>
            <a:spLocks noGrp="1"/>
          </p:cNvSpPr>
          <p:nvPr>
            <p:ph type="title"/>
          </p:nvPr>
        </p:nvSpPr>
        <p:spPr/>
        <p:txBody>
          <a:bodyPr>
            <a:normAutofit fontScale="90000"/>
          </a:bodyPr>
          <a:lstStyle/>
          <a:p>
            <a:r>
              <a:rPr lang="en-US" dirty="0"/>
              <a:t>The Venn diagram portraying this situation is:</a:t>
            </a:r>
          </a:p>
        </p:txBody>
      </p:sp>
      <p:sp>
        <p:nvSpPr>
          <p:cNvPr id="3" name="Footer Placeholder 2">
            <a:extLst>
              <a:ext uri="{FF2B5EF4-FFF2-40B4-BE49-F238E27FC236}">
                <a16:creationId xmlns:a16="http://schemas.microsoft.com/office/drawing/2014/main" id="{EADE3832-22CA-43C1-BA82-90DAEE209FA2}"/>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289BAE50-C6DE-4B73-834C-80B83E13106F}"/>
              </a:ext>
            </a:extLst>
          </p:cNvPr>
          <p:cNvSpPr>
            <a:spLocks noGrp="1"/>
          </p:cNvSpPr>
          <p:nvPr>
            <p:ph type="sldNum" sz="quarter" idx="12"/>
          </p:nvPr>
        </p:nvSpPr>
        <p:spPr/>
        <p:txBody>
          <a:bodyPr/>
          <a:lstStyle/>
          <a:p>
            <a:r>
              <a:rPr lang="en-US"/>
              <a:t>5-</a:t>
            </a:r>
            <a:fld id="{F38DF745-7D3F-47F4-83A3-874385CFAA69}" type="slidenum">
              <a:rPr lang="en-US" smtClean="0"/>
              <a:pPr/>
              <a:t>198</a:t>
            </a:fld>
            <a:endParaRPr lang="en-US" dirty="0"/>
          </a:p>
        </p:txBody>
      </p:sp>
      <p:pic>
        <p:nvPicPr>
          <p:cNvPr id="4098" name="Picture 2" descr="https://html1-cluster-e.mheducation.com/smartbook2/data/151455/highlighted_epubmhe/OPS/img/chapter05/lin66360_un0506.png">
            <a:extLst>
              <a:ext uri="{FF2B5EF4-FFF2-40B4-BE49-F238E27FC236}">
                <a16:creationId xmlns:a16="http://schemas.microsoft.com/office/drawing/2014/main" id="{2745C6BA-A292-4213-ACF0-ED15912C6AA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563502" y="1219200"/>
            <a:ext cx="8016995" cy="4937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5951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291B5F0-B411-4C51-B220-8470A786194B}"/>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65B769EB-AE49-486E-B570-3009480C5124}"/>
              </a:ext>
            </a:extLst>
          </p:cNvPr>
          <p:cNvSpPr>
            <a:spLocks noGrp="1"/>
          </p:cNvSpPr>
          <p:nvPr>
            <p:ph type="sldNum" sz="quarter" idx="12"/>
          </p:nvPr>
        </p:nvSpPr>
        <p:spPr/>
        <p:txBody>
          <a:bodyPr/>
          <a:lstStyle/>
          <a:p>
            <a:r>
              <a:rPr lang="en-US"/>
              <a:t>5-</a:t>
            </a:r>
            <a:fld id="{F38DF745-7D3F-47F4-83A3-874385CFAA69}" type="slidenum">
              <a:rPr lang="en-US" smtClean="0"/>
              <a:pPr/>
              <a:t>199</a:t>
            </a:fld>
            <a:endParaRPr lang="en-US" dirty="0"/>
          </a:p>
        </p:txBody>
      </p:sp>
      <p:sp>
        <p:nvSpPr>
          <p:cNvPr id="8" name="Rectangle 7">
            <a:extLst>
              <a:ext uri="{FF2B5EF4-FFF2-40B4-BE49-F238E27FC236}">
                <a16:creationId xmlns:a16="http://schemas.microsoft.com/office/drawing/2014/main" id="{810071BB-7B72-4C18-9256-E9B9724DB3F6}"/>
              </a:ext>
            </a:extLst>
          </p:cNvPr>
          <p:cNvSpPr/>
          <p:nvPr/>
        </p:nvSpPr>
        <p:spPr>
          <a:xfrm>
            <a:off x="268224" y="345857"/>
            <a:ext cx="8607552" cy="646331"/>
          </a:xfrm>
          <a:prstGeom prst="rect">
            <a:avLst/>
          </a:prstGeom>
        </p:spPr>
        <p:txBody>
          <a:bodyPr wrap="square">
            <a:spAutoFit/>
          </a:bodyPr>
          <a:lstStyle/>
          <a:p>
            <a:r>
              <a:rPr lang="en-US" dirty="0">
                <a:solidFill>
                  <a:srgbClr val="333333"/>
                </a:solidFill>
                <a:latin typeface="proximanova"/>
              </a:rPr>
              <a:t>A sample of employees of Worldwide Enterprises is to be surveyed about a new health care plan. The employees are classified as follows:</a:t>
            </a:r>
            <a:endParaRPr lang="en-US" dirty="0"/>
          </a:p>
        </p:txBody>
      </p:sp>
      <p:graphicFrame>
        <p:nvGraphicFramePr>
          <p:cNvPr id="9" name="Table 8">
            <a:extLst>
              <a:ext uri="{FF2B5EF4-FFF2-40B4-BE49-F238E27FC236}">
                <a16:creationId xmlns:a16="http://schemas.microsoft.com/office/drawing/2014/main" id="{899792A3-4144-4757-A031-5C78AF624DA2}"/>
              </a:ext>
            </a:extLst>
          </p:cNvPr>
          <p:cNvGraphicFramePr>
            <a:graphicFrameLocks noGrp="1"/>
          </p:cNvGraphicFramePr>
          <p:nvPr/>
        </p:nvGraphicFramePr>
        <p:xfrm>
          <a:off x="457200" y="2554129"/>
          <a:ext cx="8229600" cy="2240280"/>
        </p:xfrm>
        <a:graphic>
          <a:graphicData uri="http://schemas.openxmlformats.org/drawingml/2006/table">
            <a:tbl>
              <a:tblPr/>
              <a:tblGrid>
                <a:gridCol w="3048000">
                  <a:extLst>
                    <a:ext uri="{9D8B030D-6E8A-4147-A177-3AD203B41FA5}">
                      <a16:colId xmlns:a16="http://schemas.microsoft.com/office/drawing/2014/main" val="2376879363"/>
                    </a:ext>
                  </a:extLst>
                </a:gridCol>
                <a:gridCol w="2133600">
                  <a:extLst>
                    <a:ext uri="{9D8B030D-6E8A-4147-A177-3AD203B41FA5}">
                      <a16:colId xmlns:a16="http://schemas.microsoft.com/office/drawing/2014/main" val="3874281546"/>
                    </a:ext>
                  </a:extLst>
                </a:gridCol>
                <a:gridCol w="3048000">
                  <a:extLst>
                    <a:ext uri="{9D8B030D-6E8A-4147-A177-3AD203B41FA5}">
                      <a16:colId xmlns:a16="http://schemas.microsoft.com/office/drawing/2014/main" val="1663304127"/>
                    </a:ext>
                  </a:extLst>
                </a:gridCol>
              </a:tblGrid>
              <a:tr h="0">
                <a:tc>
                  <a:txBody>
                    <a:bodyPr/>
                    <a:lstStyle/>
                    <a:p>
                      <a:pPr fontAlgn="base"/>
                      <a:r>
                        <a:rPr lang="en-US" b="1">
                          <a:effectLst/>
                          <a:latin typeface="inherit"/>
                        </a:rPr>
                        <a:t>Classification</a:t>
                      </a:r>
                      <a:endParaRPr lang="en-US" b="0">
                        <a:effectLst/>
                        <a:latin typeface="proximanova"/>
                      </a:endParaRPr>
                    </a:p>
                  </a:txBody>
                  <a:tcPr marL="1524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a:effectLst/>
                          <a:latin typeface="inherit"/>
                        </a:rPr>
                        <a:t>Event</a:t>
                      </a:r>
                      <a:endParaRPr lang="en-US" b="0">
                        <a:effectLst/>
                        <a:latin typeface="proximanova"/>
                      </a:endParaRPr>
                    </a:p>
                  </a:txBody>
                  <a:tcPr marL="762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a:effectLst/>
                          <a:latin typeface="inherit"/>
                        </a:rPr>
                        <a:t>Number of Employees</a:t>
                      </a:r>
                      <a:endParaRPr lang="en-US" b="0">
                        <a:effectLst/>
                        <a:latin typeface="proximanova"/>
                      </a:endParaRPr>
                    </a:p>
                  </a:txBody>
                  <a:tcPr marL="76200" marR="1524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extLst>
                  <a:ext uri="{0D108BD9-81ED-4DB2-BD59-A6C34878D82A}">
                    <a16:rowId xmlns:a16="http://schemas.microsoft.com/office/drawing/2014/main" val="4109163456"/>
                  </a:ext>
                </a:extLst>
              </a:tr>
              <a:tr h="0">
                <a:tc>
                  <a:txBody>
                    <a:bodyPr/>
                    <a:lstStyle/>
                    <a:p>
                      <a:pPr fontAlgn="base"/>
                      <a:r>
                        <a:rPr lang="en-US" b="0">
                          <a:effectLst/>
                          <a:latin typeface="proximanova"/>
                        </a:rPr>
                        <a:t>Supervisors</a:t>
                      </a:r>
                    </a:p>
                  </a:txBody>
                  <a:tcPr marL="1524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b="0" i="1">
                          <a:effectLst/>
                          <a:latin typeface="inherit"/>
                        </a:rPr>
                        <a:t>A</a:t>
                      </a:r>
                      <a:endParaRPr lang="en-US" b="0">
                        <a:effectLst/>
                        <a:latin typeface="proximanova"/>
                      </a:endParaRP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b="0">
                          <a:effectLst/>
                          <a:latin typeface="proximanova"/>
                        </a:rPr>
                        <a:t>   120</a:t>
                      </a:r>
                    </a:p>
                  </a:txBody>
                  <a:tcPr marL="76200" marR="1524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extLst>
                  <a:ext uri="{0D108BD9-81ED-4DB2-BD59-A6C34878D82A}">
                    <a16:rowId xmlns:a16="http://schemas.microsoft.com/office/drawing/2014/main" val="913173355"/>
                  </a:ext>
                </a:extLst>
              </a:tr>
              <a:tr h="0">
                <a:tc>
                  <a:txBody>
                    <a:bodyPr/>
                    <a:lstStyle/>
                    <a:p>
                      <a:pPr fontAlgn="base"/>
                      <a:r>
                        <a:rPr lang="en-US" b="0">
                          <a:effectLst/>
                          <a:latin typeface="proximanova"/>
                        </a:rPr>
                        <a:t>Maintenance</a:t>
                      </a:r>
                    </a:p>
                  </a:txBody>
                  <a:tcPr marL="152400" marR="76200" marT="76200" marB="22860" anchor="ctr">
                    <a:lnL>
                      <a:noFill/>
                    </a:lnL>
                    <a:lnR>
                      <a:noFill/>
                    </a:lnR>
                    <a:lnT>
                      <a:noFill/>
                    </a:lnT>
                    <a:lnB>
                      <a:noFill/>
                    </a:lnB>
                    <a:solidFill>
                      <a:srgbClr val="FFF6DC"/>
                    </a:solidFill>
                  </a:tcPr>
                </a:tc>
                <a:tc>
                  <a:txBody>
                    <a:bodyPr/>
                    <a:lstStyle/>
                    <a:p>
                      <a:pPr algn="ctr" fontAlgn="base"/>
                      <a:r>
                        <a:rPr lang="en-US" b="0" i="1">
                          <a:effectLst/>
                          <a:latin typeface="inherit"/>
                        </a:rPr>
                        <a:t>B</a:t>
                      </a:r>
                      <a:endParaRPr lang="en-US" b="0">
                        <a:effectLst/>
                        <a:latin typeface="proximanova"/>
                      </a:endParaRPr>
                    </a:p>
                  </a:txBody>
                  <a:tcPr marL="76200" marR="76200" marT="76200" marB="22860" anchor="ctr">
                    <a:lnL>
                      <a:noFill/>
                    </a:lnL>
                    <a:lnR>
                      <a:noFill/>
                    </a:lnR>
                    <a:lnT>
                      <a:noFill/>
                    </a:lnT>
                    <a:lnB>
                      <a:noFill/>
                    </a:lnB>
                    <a:solidFill>
                      <a:srgbClr val="FFF6DC"/>
                    </a:solidFill>
                  </a:tcPr>
                </a:tc>
                <a:tc>
                  <a:txBody>
                    <a:bodyPr/>
                    <a:lstStyle/>
                    <a:p>
                      <a:pPr algn="ctr" fontAlgn="base"/>
                      <a:r>
                        <a:rPr lang="en-US" b="0">
                          <a:effectLst/>
                          <a:latin typeface="proximanova"/>
                        </a:rPr>
                        <a:t>     50</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2694100245"/>
                  </a:ext>
                </a:extLst>
              </a:tr>
              <a:tr h="0">
                <a:tc>
                  <a:txBody>
                    <a:bodyPr/>
                    <a:lstStyle/>
                    <a:p>
                      <a:pPr fontAlgn="base"/>
                      <a:r>
                        <a:rPr lang="en-US" b="0">
                          <a:effectLst/>
                          <a:latin typeface="proximanova"/>
                        </a:rPr>
                        <a:t>Production</a:t>
                      </a:r>
                    </a:p>
                  </a:txBody>
                  <a:tcPr marL="152400" marR="76200" marT="76200" marB="22860" anchor="ctr">
                    <a:lnL>
                      <a:noFill/>
                    </a:lnL>
                    <a:lnR>
                      <a:noFill/>
                    </a:lnR>
                    <a:lnT>
                      <a:noFill/>
                    </a:lnT>
                    <a:lnB>
                      <a:noFill/>
                    </a:lnB>
                    <a:solidFill>
                      <a:srgbClr val="FFF6DC"/>
                    </a:solidFill>
                  </a:tcPr>
                </a:tc>
                <a:tc>
                  <a:txBody>
                    <a:bodyPr/>
                    <a:lstStyle/>
                    <a:p>
                      <a:pPr algn="ctr" fontAlgn="base"/>
                      <a:r>
                        <a:rPr lang="en-US" b="0" i="1">
                          <a:effectLst/>
                          <a:latin typeface="inherit"/>
                        </a:rPr>
                        <a:t>C</a:t>
                      </a:r>
                      <a:endParaRPr lang="en-US" b="0">
                        <a:effectLst/>
                        <a:latin typeface="proximanova"/>
                      </a:endParaRPr>
                    </a:p>
                  </a:txBody>
                  <a:tcPr marL="76200" marR="76200" marT="76200" marB="22860" anchor="ctr">
                    <a:lnL>
                      <a:noFill/>
                    </a:lnL>
                    <a:lnR>
                      <a:noFill/>
                    </a:lnR>
                    <a:lnT>
                      <a:noFill/>
                    </a:lnT>
                    <a:lnB>
                      <a:noFill/>
                    </a:lnB>
                    <a:solidFill>
                      <a:srgbClr val="FFF6DC"/>
                    </a:solidFill>
                  </a:tcPr>
                </a:tc>
                <a:tc>
                  <a:txBody>
                    <a:bodyPr/>
                    <a:lstStyle/>
                    <a:p>
                      <a:pPr algn="ctr" fontAlgn="base"/>
                      <a:r>
                        <a:rPr lang="en-US" b="0">
                          <a:effectLst/>
                          <a:latin typeface="proximanova"/>
                        </a:rPr>
                        <a:t>1,460</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295445849"/>
                  </a:ext>
                </a:extLst>
              </a:tr>
              <a:tr h="0">
                <a:tc>
                  <a:txBody>
                    <a:bodyPr/>
                    <a:lstStyle/>
                    <a:p>
                      <a:pPr fontAlgn="base"/>
                      <a:r>
                        <a:rPr lang="en-US" b="0">
                          <a:effectLst/>
                          <a:latin typeface="proximanova"/>
                        </a:rPr>
                        <a:t>Management</a:t>
                      </a:r>
                    </a:p>
                  </a:txBody>
                  <a:tcPr marL="152400" marR="76200" marT="76200" marB="22860" anchor="ctr">
                    <a:lnL>
                      <a:noFill/>
                    </a:lnL>
                    <a:lnR>
                      <a:noFill/>
                    </a:lnR>
                    <a:lnT>
                      <a:noFill/>
                    </a:lnT>
                    <a:lnB>
                      <a:noFill/>
                    </a:lnB>
                    <a:solidFill>
                      <a:srgbClr val="FFF6DC"/>
                    </a:solidFill>
                  </a:tcPr>
                </a:tc>
                <a:tc>
                  <a:txBody>
                    <a:bodyPr/>
                    <a:lstStyle/>
                    <a:p>
                      <a:pPr algn="ctr" fontAlgn="base"/>
                      <a:r>
                        <a:rPr lang="en-US" b="0" i="1">
                          <a:effectLst/>
                          <a:latin typeface="inherit"/>
                        </a:rPr>
                        <a:t>D</a:t>
                      </a:r>
                      <a:endParaRPr lang="en-US" b="0">
                        <a:effectLst/>
                        <a:latin typeface="proximanova"/>
                      </a:endParaRPr>
                    </a:p>
                  </a:txBody>
                  <a:tcPr marL="76200" marR="76200" marT="76200" marB="22860" anchor="ctr">
                    <a:lnL>
                      <a:noFill/>
                    </a:lnL>
                    <a:lnR>
                      <a:noFill/>
                    </a:lnR>
                    <a:lnT>
                      <a:noFill/>
                    </a:lnT>
                    <a:lnB>
                      <a:noFill/>
                    </a:lnB>
                    <a:solidFill>
                      <a:srgbClr val="FFF6DC"/>
                    </a:solidFill>
                  </a:tcPr>
                </a:tc>
                <a:tc>
                  <a:txBody>
                    <a:bodyPr/>
                    <a:lstStyle/>
                    <a:p>
                      <a:pPr algn="ctr" fontAlgn="base"/>
                      <a:r>
                        <a:rPr lang="en-US" b="0">
                          <a:effectLst/>
                          <a:latin typeface="proximanova"/>
                        </a:rPr>
                        <a:t>   302</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2555980473"/>
                  </a:ext>
                </a:extLst>
              </a:tr>
              <a:tr h="0">
                <a:tc>
                  <a:txBody>
                    <a:bodyPr/>
                    <a:lstStyle/>
                    <a:p>
                      <a:pPr fontAlgn="base"/>
                      <a:r>
                        <a:rPr lang="en-US" b="0">
                          <a:effectLst/>
                          <a:latin typeface="proximanova"/>
                        </a:rPr>
                        <a:t>Secretarial</a:t>
                      </a:r>
                    </a:p>
                  </a:txBody>
                  <a:tcPr marL="152400" marR="76200" marT="76200" marB="22860" anchor="ctr">
                    <a:lnL>
                      <a:noFill/>
                    </a:lnL>
                    <a:lnR>
                      <a:noFill/>
                    </a:lnR>
                    <a:lnT>
                      <a:noFill/>
                    </a:lnT>
                    <a:lnB>
                      <a:noFill/>
                    </a:lnB>
                    <a:solidFill>
                      <a:srgbClr val="FFF6DC"/>
                    </a:solidFill>
                  </a:tcPr>
                </a:tc>
                <a:tc>
                  <a:txBody>
                    <a:bodyPr/>
                    <a:lstStyle/>
                    <a:p>
                      <a:pPr algn="ctr" fontAlgn="base"/>
                      <a:r>
                        <a:rPr lang="en-US" b="0" i="1">
                          <a:effectLst/>
                          <a:latin typeface="inherit"/>
                        </a:rPr>
                        <a:t>E</a:t>
                      </a:r>
                      <a:endParaRPr lang="en-US" b="0">
                        <a:effectLst/>
                        <a:latin typeface="proximanova"/>
                      </a:endParaRPr>
                    </a:p>
                  </a:txBody>
                  <a:tcPr marL="76200" marR="76200" marT="76200" marB="22860" anchor="ctr">
                    <a:lnL>
                      <a:noFill/>
                    </a:lnL>
                    <a:lnR>
                      <a:noFill/>
                    </a:lnR>
                    <a:lnT>
                      <a:noFill/>
                    </a:lnT>
                    <a:lnB>
                      <a:noFill/>
                    </a:lnB>
                    <a:solidFill>
                      <a:srgbClr val="FFF6DC"/>
                    </a:solidFill>
                  </a:tcPr>
                </a:tc>
                <a:tc>
                  <a:txBody>
                    <a:bodyPr/>
                    <a:lstStyle/>
                    <a:p>
                      <a:pPr algn="ctr" fontAlgn="base"/>
                      <a:r>
                        <a:rPr lang="en-US" b="0" dirty="0">
                          <a:effectLst/>
                          <a:latin typeface="proximanova"/>
                        </a:rPr>
                        <a:t>     68</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60291039"/>
                  </a:ext>
                </a:extLst>
              </a:tr>
            </a:tbl>
          </a:graphicData>
        </a:graphic>
      </p:graphicFrame>
    </p:spTree>
    <p:extLst>
      <p:ext uri="{BB962C8B-B14F-4D97-AF65-F5344CB8AC3E}">
        <p14:creationId xmlns:p14="http://schemas.microsoft.com/office/powerpoint/2010/main" val="108195523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8C110-F693-4D3D-A7A6-A3C84593CAC9}"/>
              </a:ext>
            </a:extLst>
          </p:cNvPr>
          <p:cNvSpPr>
            <a:spLocks noGrp="1"/>
          </p:cNvSpPr>
          <p:nvPr>
            <p:ph type="title"/>
          </p:nvPr>
        </p:nvSpPr>
        <p:spPr/>
        <p:txBody>
          <a:bodyPr/>
          <a:lstStyle/>
          <a:p>
            <a:r>
              <a:rPr lang="en-US" dirty="0"/>
              <a:t>Example</a:t>
            </a:r>
          </a:p>
        </p:txBody>
      </p:sp>
      <p:sp>
        <p:nvSpPr>
          <p:cNvPr id="3" name="Footer Placeholder 2">
            <a:extLst>
              <a:ext uri="{FF2B5EF4-FFF2-40B4-BE49-F238E27FC236}">
                <a16:creationId xmlns:a16="http://schemas.microsoft.com/office/drawing/2014/main" id="{6DA9082F-EE8B-40A9-897C-3BF97555055B}"/>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5563B2D4-FFF1-4BCE-AD77-8A33711CF416}"/>
              </a:ext>
            </a:extLst>
          </p:cNvPr>
          <p:cNvSpPr>
            <a:spLocks noGrp="1"/>
          </p:cNvSpPr>
          <p:nvPr>
            <p:ph type="sldNum" sz="quarter" idx="12"/>
          </p:nvPr>
        </p:nvSpPr>
        <p:spPr/>
        <p:txBody>
          <a:bodyPr/>
          <a:lstStyle/>
          <a:p>
            <a:r>
              <a:rPr lang="en-US"/>
              <a:t>5-</a:t>
            </a:r>
            <a:fld id="{F38DF745-7D3F-47F4-83A3-874385CFAA69}" type="slidenum">
              <a:rPr lang="en-US" smtClean="0"/>
              <a:pPr/>
              <a:t>200</a:t>
            </a:fld>
            <a:endParaRPr lang="en-US" dirty="0"/>
          </a:p>
        </p:txBody>
      </p:sp>
      <p:sp>
        <p:nvSpPr>
          <p:cNvPr id="5" name="Content Placeholder 4">
            <a:extLst>
              <a:ext uri="{FF2B5EF4-FFF2-40B4-BE49-F238E27FC236}">
                <a16:creationId xmlns:a16="http://schemas.microsoft.com/office/drawing/2014/main" id="{CD1BB3BA-C606-4D4C-86D1-EDEA739B5B57}"/>
              </a:ext>
            </a:extLst>
          </p:cNvPr>
          <p:cNvSpPr>
            <a:spLocks noGrp="1"/>
          </p:cNvSpPr>
          <p:nvPr>
            <p:ph sz="quarter" idx="1"/>
          </p:nvPr>
        </p:nvSpPr>
        <p:spPr/>
        <p:txBody>
          <a:bodyPr/>
          <a:lstStyle/>
          <a:p>
            <a:pPr fontAlgn="base"/>
            <a:r>
              <a:rPr lang="en-US" dirty="0"/>
              <a:t>(a) What is the probability that the first person selected is:</a:t>
            </a:r>
            <a:br>
              <a:rPr lang="en-US" dirty="0"/>
            </a:br>
            <a:r>
              <a:rPr lang="en-US" dirty="0"/>
              <a:t>	(</a:t>
            </a:r>
            <a:r>
              <a:rPr lang="en-US" dirty="0" err="1"/>
              <a:t>i</a:t>
            </a:r>
            <a:r>
              <a:rPr lang="en-US" dirty="0"/>
              <a:t>) either in maintenance or a secretary?</a:t>
            </a:r>
            <a:r>
              <a:rPr lang="en-US" b="1" dirty="0"/>
              <a:t> </a:t>
            </a:r>
            <a:br>
              <a:rPr lang="en-US" dirty="0"/>
            </a:br>
            <a:r>
              <a:rPr lang="en-US" dirty="0"/>
              <a:t>	(ii) not in management?</a:t>
            </a:r>
            <a:r>
              <a:rPr lang="en-US" b="1" dirty="0"/>
              <a:t> </a:t>
            </a:r>
          </a:p>
          <a:p>
            <a:pPr fontAlgn="base"/>
            <a:r>
              <a:rPr lang="en-US" dirty="0"/>
              <a:t>Draw a Venn diagram illustrating your answers to part (a).</a:t>
            </a:r>
            <a:endParaRPr lang="en-US" b="1" dirty="0"/>
          </a:p>
          <a:p>
            <a:pPr marL="0" indent="0" fontAlgn="base">
              <a:buNone/>
            </a:pPr>
            <a:endParaRPr lang="en-US" dirty="0"/>
          </a:p>
          <a:p>
            <a:endParaRPr lang="en-US" dirty="0"/>
          </a:p>
        </p:txBody>
      </p:sp>
    </p:spTree>
    <p:extLst>
      <p:ext uri="{BB962C8B-B14F-4D97-AF65-F5344CB8AC3E}">
        <p14:creationId xmlns:p14="http://schemas.microsoft.com/office/powerpoint/2010/main" val="31959803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8C110-F693-4D3D-A7A6-A3C84593CAC9}"/>
              </a:ext>
            </a:extLst>
          </p:cNvPr>
          <p:cNvSpPr>
            <a:spLocks noGrp="1"/>
          </p:cNvSpPr>
          <p:nvPr>
            <p:ph type="title"/>
          </p:nvPr>
        </p:nvSpPr>
        <p:spPr/>
        <p:txBody>
          <a:bodyPr/>
          <a:lstStyle/>
          <a:p>
            <a:r>
              <a:rPr lang="en-US" dirty="0"/>
              <a:t>Example</a:t>
            </a:r>
          </a:p>
        </p:txBody>
      </p:sp>
      <p:sp>
        <p:nvSpPr>
          <p:cNvPr id="3" name="Footer Placeholder 2">
            <a:extLst>
              <a:ext uri="{FF2B5EF4-FFF2-40B4-BE49-F238E27FC236}">
                <a16:creationId xmlns:a16="http://schemas.microsoft.com/office/drawing/2014/main" id="{6DA9082F-EE8B-40A9-897C-3BF97555055B}"/>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5563B2D4-FFF1-4BCE-AD77-8A33711CF416}"/>
              </a:ext>
            </a:extLst>
          </p:cNvPr>
          <p:cNvSpPr>
            <a:spLocks noGrp="1"/>
          </p:cNvSpPr>
          <p:nvPr>
            <p:ph type="sldNum" sz="quarter" idx="12"/>
          </p:nvPr>
        </p:nvSpPr>
        <p:spPr/>
        <p:txBody>
          <a:bodyPr/>
          <a:lstStyle/>
          <a:p>
            <a:r>
              <a:rPr lang="en-US"/>
              <a:t>5-</a:t>
            </a:r>
            <a:fld id="{F38DF745-7D3F-47F4-83A3-874385CFAA69}" type="slidenum">
              <a:rPr lang="en-US" smtClean="0"/>
              <a:pPr/>
              <a:t>201</a:t>
            </a:fld>
            <a:endParaRPr lang="en-US" dirty="0"/>
          </a:p>
        </p:txBody>
      </p:sp>
      <p:sp>
        <p:nvSpPr>
          <p:cNvPr id="5" name="Content Placeholder 4">
            <a:extLst>
              <a:ext uri="{FF2B5EF4-FFF2-40B4-BE49-F238E27FC236}">
                <a16:creationId xmlns:a16="http://schemas.microsoft.com/office/drawing/2014/main" id="{CD1BB3BA-C606-4D4C-86D1-EDEA739B5B57}"/>
              </a:ext>
            </a:extLst>
          </p:cNvPr>
          <p:cNvSpPr>
            <a:spLocks noGrp="1"/>
          </p:cNvSpPr>
          <p:nvPr>
            <p:ph sz="quarter" idx="1"/>
          </p:nvPr>
        </p:nvSpPr>
        <p:spPr/>
        <p:txBody>
          <a:bodyPr/>
          <a:lstStyle/>
          <a:p>
            <a:pPr fontAlgn="base"/>
            <a:r>
              <a:rPr lang="en-US" dirty="0"/>
              <a:t>(a) What is the probability that the first person selected is:</a:t>
            </a:r>
            <a:br>
              <a:rPr lang="en-US" dirty="0"/>
            </a:br>
            <a:r>
              <a:rPr lang="en-US" dirty="0"/>
              <a:t>	(</a:t>
            </a:r>
            <a:r>
              <a:rPr lang="en-US" dirty="0" err="1"/>
              <a:t>i</a:t>
            </a:r>
            <a:r>
              <a:rPr lang="en-US" dirty="0"/>
              <a:t>) either in maintenance or a secretary?</a:t>
            </a:r>
            <a:r>
              <a:rPr lang="en-US" b="1" dirty="0"/>
              <a:t> </a:t>
            </a:r>
          </a:p>
          <a:p>
            <a:pPr fontAlgn="base"/>
            <a:r>
              <a:rPr lang="en-US" b="1" dirty="0"/>
              <a:t>50+68/2000 = .059</a:t>
            </a:r>
            <a:br>
              <a:rPr lang="en-US" dirty="0"/>
            </a:br>
            <a:r>
              <a:rPr lang="en-US" dirty="0"/>
              <a:t>	(ii) not in management?</a:t>
            </a:r>
            <a:r>
              <a:rPr lang="en-US" b="1" dirty="0"/>
              <a:t> </a:t>
            </a:r>
          </a:p>
          <a:p>
            <a:pPr marL="0" indent="0" fontAlgn="base">
              <a:buNone/>
            </a:pPr>
            <a:r>
              <a:rPr lang="en-US" dirty="0"/>
              <a:t>1 – 302/2000 = .849</a:t>
            </a:r>
          </a:p>
          <a:p>
            <a:endParaRPr lang="en-US" dirty="0"/>
          </a:p>
        </p:txBody>
      </p:sp>
    </p:spTree>
    <p:extLst>
      <p:ext uri="{BB962C8B-B14F-4D97-AF65-F5344CB8AC3E}">
        <p14:creationId xmlns:p14="http://schemas.microsoft.com/office/powerpoint/2010/main" val="61224560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18230-1B30-42C5-B81F-7BCA875476E1}"/>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ABF3B4DA-7188-432F-B1D2-CF146DE9692E}"/>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E5BE15A9-4653-495B-A8A8-DB356080F69A}"/>
              </a:ext>
            </a:extLst>
          </p:cNvPr>
          <p:cNvSpPr>
            <a:spLocks noGrp="1"/>
          </p:cNvSpPr>
          <p:nvPr>
            <p:ph type="sldNum" sz="quarter" idx="12"/>
          </p:nvPr>
        </p:nvSpPr>
        <p:spPr/>
        <p:txBody>
          <a:bodyPr/>
          <a:lstStyle/>
          <a:p>
            <a:r>
              <a:rPr lang="en-US"/>
              <a:t>5-</a:t>
            </a:r>
            <a:fld id="{F38DF745-7D3F-47F4-83A3-874385CFAA69}" type="slidenum">
              <a:rPr lang="en-US" smtClean="0"/>
              <a:pPr/>
              <a:t>202</a:t>
            </a:fld>
            <a:endParaRPr lang="en-US" dirty="0"/>
          </a:p>
        </p:txBody>
      </p:sp>
      <p:graphicFrame>
        <p:nvGraphicFramePr>
          <p:cNvPr id="6" name="Content Placeholder 5">
            <a:extLst>
              <a:ext uri="{FF2B5EF4-FFF2-40B4-BE49-F238E27FC236}">
                <a16:creationId xmlns:a16="http://schemas.microsoft.com/office/drawing/2014/main" id="{EA3FD4E8-D009-4571-A163-E4E69E0E522E}"/>
              </a:ext>
            </a:extLst>
          </p:cNvPr>
          <p:cNvGraphicFramePr>
            <a:graphicFrameLocks noGrp="1"/>
          </p:cNvGraphicFramePr>
          <p:nvPr>
            <p:ph sz="quarter" idx="1"/>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678652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18230-1B30-42C5-B81F-7BCA875476E1}"/>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ABF3B4DA-7188-432F-B1D2-CF146DE9692E}"/>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E5BE15A9-4653-495B-A8A8-DB356080F69A}"/>
              </a:ext>
            </a:extLst>
          </p:cNvPr>
          <p:cNvSpPr>
            <a:spLocks noGrp="1"/>
          </p:cNvSpPr>
          <p:nvPr>
            <p:ph type="sldNum" sz="quarter" idx="12"/>
          </p:nvPr>
        </p:nvSpPr>
        <p:spPr/>
        <p:txBody>
          <a:bodyPr/>
          <a:lstStyle/>
          <a:p>
            <a:r>
              <a:rPr lang="en-US"/>
              <a:t>5-</a:t>
            </a:r>
            <a:fld id="{F38DF745-7D3F-47F4-83A3-874385CFAA69}" type="slidenum">
              <a:rPr lang="en-US" smtClean="0"/>
              <a:pPr/>
              <a:t>203</a:t>
            </a:fld>
            <a:endParaRPr lang="en-US" dirty="0"/>
          </a:p>
        </p:txBody>
      </p:sp>
      <p:graphicFrame>
        <p:nvGraphicFramePr>
          <p:cNvPr id="6" name="Content Placeholder 5">
            <a:extLst>
              <a:ext uri="{FF2B5EF4-FFF2-40B4-BE49-F238E27FC236}">
                <a16:creationId xmlns:a16="http://schemas.microsoft.com/office/drawing/2014/main" id="{EA3FD4E8-D009-4571-A163-E4E69E0E522E}"/>
              </a:ext>
            </a:extLst>
          </p:cNvPr>
          <p:cNvGraphicFramePr>
            <a:graphicFrameLocks noGrp="1"/>
          </p:cNvGraphicFramePr>
          <p:nvPr>
            <p:ph sz="quarter" idx="1"/>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18687DF-37FF-45C4-883C-ABF7D5A6C19C}"/>
              </a:ext>
            </a:extLst>
          </p:cNvPr>
          <p:cNvSpPr txBox="1"/>
          <p:nvPr/>
        </p:nvSpPr>
        <p:spPr>
          <a:xfrm>
            <a:off x="990600" y="4732843"/>
            <a:ext cx="1423788" cy="1015663"/>
          </a:xfrm>
          <a:prstGeom prst="rect">
            <a:avLst/>
          </a:prstGeom>
          <a:noFill/>
        </p:spPr>
        <p:txBody>
          <a:bodyPr wrap="none" rtlCol="0">
            <a:spAutoFit/>
          </a:bodyPr>
          <a:lstStyle/>
          <a:p>
            <a:r>
              <a:rPr lang="en-US" sz="6000" dirty="0"/>
              <a:t>~ D</a:t>
            </a:r>
          </a:p>
        </p:txBody>
      </p:sp>
    </p:spTree>
    <p:extLst>
      <p:ext uri="{BB962C8B-B14F-4D97-AF65-F5344CB8AC3E}">
        <p14:creationId xmlns:p14="http://schemas.microsoft.com/office/powerpoint/2010/main" val="31539660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905169-C7D9-4912-B981-7B096A91F185}"/>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850511D2-A57F-454D-B748-A288F66BF52A}"/>
              </a:ext>
            </a:extLst>
          </p:cNvPr>
          <p:cNvSpPr>
            <a:spLocks noGrp="1"/>
          </p:cNvSpPr>
          <p:nvPr>
            <p:ph type="sldNum" sz="quarter" idx="12"/>
          </p:nvPr>
        </p:nvSpPr>
        <p:spPr/>
        <p:txBody>
          <a:bodyPr/>
          <a:lstStyle/>
          <a:p>
            <a:r>
              <a:rPr lang="en-US"/>
              <a:t>5-</a:t>
            </a:r>
            <a:fld id="{F38DF745-7D3F-47F4-83A3-874385CFAA69}" type="slidenum">
              <a:rPr lang="en-US" smtClean="0"/>
              <a:pPr/>
              <a:t>204</a:t>
            </a:fld>
            <a:endParaRPr lang="en-US" dirty="0"/>
          </a:p>
        </p:txBody>
      </p:sp>
      <p:sp>
        <p:nvSpPr>
          <p:cNvPr id="5" name="Content Placeholder 4">
            <a:extLst>
              <a:ext uri="{FF2B5EF4-FFF2-40B4-BE49-F238E27FC236}">
                <a16:creationId xmlns:a16="http://schemas.microsoft.com/office/drawing/2014/main" id="{05A682E9-7807-4498-8CC1-6603814DD1C2}"/>
              </a:ext>
            </a:extLst>
          </p:cNvPr>
          <p:cNvSpPr>
            <a:spLocks noGrp="1"/>
          </p:cNvSpPr>
          <p:nvPr>
            <p:ph sz="quarter" idx="1"/>
          </p:nvPr>
        </p:nvSpPr>
        <p:spPr>
          <a:xfrm>
            <a:off x="612648" y="1776412"/>
            <a:ext cx="8074152" cy="3403384"/>
          </a:xfrm>
        </p:spPr>
        <p:txBody>
          <a:bodyPr/>
          <a:lstStyle/>
          <a:p>
            <a:r>
              <a:rPr lang="en-US" dirty="0"/>
              <a:t>A Venn diagram illustrating the complement rule is shown as:</a:t>
            </a:r>
          </a:p>
        </p:txBody>
      </p:sp>
      <p:pic>
        <p:nvPicPr>
          <p:cNvPr id="2050" name="Picture 2" descr="https://html1-cluster-e.mheducation.com/smartbook2/data/151455/highlighted_epubmhe/OPS/img/chapter05/lin66360_un0505.png">
            <a:extLst>
              <a:ext uri="{FF2B5EF4-FFF2-40B4-BE49-F238E27FC236}">
                <a16:creationId xmlns:a16="http://schemas.microsoft.com/office/drawing/2014/main" id="{4467308C-51F5-44E3-BC3B-CC7BD8F0D5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0876" y="2895600"/>
            <a:ext cx="6504178"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40587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Rule of Addition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The general rule of addition is used when the events are not mutually exclusive</a:t>
            </a:r>
          </a:p>
          <a:p>
            <a:pPr marL="0" indent="0">
              <a:buNone/>
            </a:pPr>
            <a:endParaRPr lang="en-US" dirty="0"/>
          </a:p>
        </p:txBody>
      </p:sp>
      <p:sp>
        <p:nvSpPr>
          <p:cNvPr id="6" name="TextBox 5"/>
          <p:cNvSpPr txBox="1"/>
          <p:nvPr/>
        </p:nvSpPr>
        <p:spPr>
          <a:xfrm>
            <a:off x="1163782" y="2817305"/>
            <a:ext cx="68580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JOINT PROBABILITY  </a:t>
            </a:r>
            <a:r>
              <a:rPr lang="en-US" dirty="0"/>
              <a:t>A probability that measures the likelihood two or more events will happen concurrently.   </a:t>
            </a:r>
          </a:p>
        </p:txBody>
      </p:sp>
      <p:sp>
        <p:nvSpPr>
          <p:cNvPr id="7" name="TextBox 6"/>
          <p:cNvSpPr txBox="1"/>
          <p:nvPr/>
        </p:nvSpPr>
        <p:spPr>
          <a:xfrm>
            <a:off x="1136073" y="2177534"/>
            <a:ext cx="6858000" cy="369332"/>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GENERAL RULE OF ADDITION  </a:t>
            </a:r>
            <a:r>
              <a:rPr lang="en-US" dirty="0"/>
              <a:t>P(A or B) = P(A) + P(B) – P(A and B)   </a:t>
            </a:r>
          </a:p>
        </p:txBody>
      </p:sp>
      <p:pic>
        <p:nvPicPr>
          <p:cNvPr id="8" name="Picture 7"/>
          <p:cNvPicPr>
            <a:picLocks noChangeAspect="1"/>
          </p:cNvPicPr>
          <p:nvPr/>
        </p:nvPicPr>
        <p:blipFill>
          <a:blip r:embed="rId3"/>
          <a:stretch>
            <a:fillRect/>
          </a:stretch>
        </p:blipFill>
        <p:spPr>
          <a:xfrm>
            <a:off x="2659539" y="3614397"/>
            <a:ext cx="3588861" cy="2405403"/>
          </a:xfrm>
          <a:prstGeom prst="rect">
            <a:avLst/>
          </a:prstGeom>
        </p:spPr>
      </p:pic>
      <p:sp>
        <p:nvSpPr>
          <p:cNvPr id="9" name="Slide Number Placeholder 8"/>
          <p:cNvSpPr>
            <a:spLocks noGrp="1"/>
          </p:cNvSpPr>
          <p:nvPr>
            <p:ph type="sldNum" sz="quarter" idx="12"/>
          </p:nvPr>
        </p:nvSpPr>
        <p:spPr/>
        <p:txBody>
          <a:bodyPr/>
          <a:lstStyle/>
          <a:p>
            <a:r>
              <a:rPr lang="en-US" dirty="0"/>
              <a:t>5-</a:t>
            </a:r>
            <a:fld id="{F38DF745-7D3F-47F4-83A3-874385CFAA69}" type="slidenum">
              <a:rPr lang="en-US" smtClean="0"/>
              <a:pPr/>
              <a:t>205</a:t>
            </a:fld>
            <a:endParaRPr lang="en-US" dirty="0"/>
          </a:p>
        </p:txBody>
      </p:sp>
    </p:spTree>
    <p:extLst>
      <p:ext uri="{BB962C8B-B14F-4D97-AF65-F5344CB8AC3E}">
        <p14:creationId xmlns:p14="http://schemas.microsoft.com/office/powerpoint/2010/main" val="72422462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General Rule of Addition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6" name="Picture 3"/>
          <p:cNvPicPr>
            <a:picLocks noChangeAspect="1" noChangeArrowheads="1"/>
          </p:cNvPicPr>
          <p:nvPr/>
        </p:nvPicPr>
        <p:blipFill>
          <a:blip r:embed="rId3"/>
          <a:srcRect/>
          <a:stretch>
            <a:fillRect/>
          </a:stretch>
        </p:blipFill>
        <p:spPr bwMode="auto">
          <a:xfrm>
            <a:off x="5257800" y="3048000"/>
            <a:ext cx="3249613" cy="2168525"/>
          </a:xfrm>
          <a:prstGeom prst="rect">
            <a:avLst/>
          </a:prstGeom>
          <a:noFill/>
          <a:ln w="9525">
            <a:noFill/>
            <a:miter lim="800000"/>
            <a:headEnd/>
            <a:tailEnd/>
          </a:ln>
        </p:spPr>
      </p:pic>
      <p:sp>
        <p:nvSpPr>
          <p:cNvPr id="7" name="TextBox 6"/>
          <p:cNvSpPr txBox="1"/>
          <p:nvPr/>
        </p:nvSpPr>
        <p:spPr>
          <a:xfrm>
            <a:off x="990600" y="1371600"/>
            <a:ext cx="7391400" cy="2092881"/>
          </a:xfrm>
          <a:prstGeom prst="rect">
            <a:avLst/>
          </a:prstGeom>
          <a:noFill/>
        </p:spPr>
        <p:txBody>
          <a:bodyPr wrap="square" rtlCol="0">
            <a:spAutoFit/>
          </a:bodyPr>
          <a:lstStyle/>
          <a:p>
            <a:r>
              <a:rPr lang="en-US" sz="2200" dirty="0"/>
              <a:t>A sample of 200 tourists  in Florida shows 120 went to Disney,  100 went to Busch Gardens, and 60 visited both.</a:t>
            </a:r>
          </a:p>
          <a:p>
            <a:endParaRPr lang="en-US" sz="2000" dirty="0"/>
          </a:p>
          <a:p>
            <a:r>
              <a:rPr lang="en-US" sz="2200" dirty="0"/>
              <a:t>P(Disney) =120/200 = .60</a:t>
            </a:r>
          </a:p>
          <a:p>
            <a:r>
              <a:rPr lang="en-US" sz="2200" dirty="0"/>
              <a:t>P(Busch)  =100/200 = .50</a:t>
            </a:r>
          </a:p>
          <a:p>
            <a:r>
              <a:rPr lang="en-US" sz="2200" dirty="0"/>
              <a:t>P(Disney and Busch) = 60/200 = .30</a:t>
            </a:r>
          </a:p>
        </p:txBody>
      </p:sp>
      <p:sp>
        <p:nvSpPr>
          <p:cNvPr id="8" name="TextBox 7"/>
          <p:cNvSpPr txBox="1"/>
          <p:nvPr/>
        </p:nvSpPr>
        <p:spPr>
          <a:xfrm>
            <a:off x="381000" y="5221069"/>
            <a:ext cx="8305800" cy="769441"/>
          </a:xfrm>
          <a:prstGeom prst="rect">
            <a:avLst/>
          </a:prstGeom>
          <a:noFill/>
        </p:spPr>
        <p:txBody>
          <a:bodyPr wrap="square" rtlCol="0">
            <a:spAutoFit/>
          </a:bodyPr>
          <a:lstStyle/>
          <a:p>
            <a:r>
              <a:rPr lang="en-US" sz="2200" dirty="0"/>
              <a:t>P(Disney or Busch) = P(Disney) + P(Busch) – P (Disney and Busch)</a:t>
            </a:r>
            <a:endParaRPr lang="en-US" sz="2000" dirty="0"/>
          </a:p>
          <a:p>
            <a:r>
              <a:rPr lang="en-US" sz="2000" dirty="0"/>
              <a:t>		       </a:t>
            </a:r>
            <a:r>
              <a:rPr lang="en-US" sz="2200" dirty="0"/>
              <a:t>= .60 + .50 - .30 = .80</a:t>
            </a:r>
          </a:p>
        </p:txBody>
      </p:sp>
      <p:sp>
        <p:nvSpPr>
          <p:cNvPr id="4" name="Slide Number Placeholder 3"/>
          <p:cNvSpPr>
            <a:spLocks noGrp="1"/>
          </p:cNvSpPr>
          <p:nvPr>
            <p:ph type="sldNum" sz="quarter" idx="12"/>
          </p:nvPr>
        </p:nvSpPr>
        <p:spPr/>
        <p:txBody>
          <a:bodyPr/>
          <a:lstStyle/>
          <a:p>
            <a:r>
              <a:rPr lang="en-US" dirty="0"/>
              <a:t>5-</a:t>
            </a:r>
            <a:fld id="{A68F1C3D-7991-4430-8FD2-6BE0AA8A1311}" type="slidenum">
              <a:rPr lang="en-US" smtClean="0"/>
              <a:pPr/>
              <a:t>206</a:t>
            </a:fld>
            <a:endParaRPr lang="en-US" dirty="0"/>
          </a:p>
        </p:txBody>
      </p:sp>
    </p:spTree>
    <p:extLst>
      <p:ext uri="{BB962C8B-B14F-4D97-AF65-F5344CB8AC3E}">
        <p14:creationId xmlns:p14="http://schemas.microsoft.com/office/powerpoint/2010/main" val="403463297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C4C0A39-22BE-42EA-94AE-25CCA285FCE3}"/>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198A6CD3-EE00-47FD-B786-517982C90F07}"/>
              </a:ext>
            </a:extLst>
          </p:cNvPr>
          <p:cNvSpPr>
            <a:spLocks noGrp="1"/>
          </p:cNvSpPr>
          <p:nvPr>
            <p:ph type="sldNum" sz="quarter" idx="12"/>
          </p:nvPr>
        </p:nvSpPr>
        <p:spPr/>
        <p:txBody>
          <a:bodyPr/>
          <a:lstStyle/>
          <a:p>
            <a:r>
              <a:rPr lang="en-US"/>
              <a:t>5-</a:t>
            </a:r>
            <a:fld id="{A68F1C3D-7991-4430-8FD2-6BE0AA8A1311}" type="slidenum">
              <a:rPr lang="en-US" smtClean="0"/>
              <a:pPr/>
              <a:t>207</a:t>
            </a:fld>
            <a:endParaRPr lang="en-US" dirty="0"/>
          </a:p>
        </p:txBody>
      </p:sp>
      <p:sp>
        <p:nvSpPr>
          <p:cNvPr id="5" name="Rectangle 4">
            <a:extLst>
              <a:ext uri="{FF2B5EF4-FFF2-40B4-BE49-F238E27FC236}">
                <a16:creationId xmlns:a16="http://schemas.microsoft.com/office/drawing/2014/main" id="{8A17799F-010C-4690-BEAC-F1419216E7BD}"/>
              </a:ext>
            </a:extLst>
          </p:cNvPr>
          <p:cNvSpPr/>
          <p:nvPr/>
        </p:nvSpPr>
        <p:spPr>
          <a:xfrm>
            <a:off x="458874" y="1447800"/>
            <a:ext cx="8458200" cy="3108543"/>
          </a:xfrm>
          <a:prstGeom prst="rect">
            <a:avLst/>
          </a:prstGeom>
        </p:spPr>
        <p:txBody>
          <a:bodyPr wrap="square">
            <a:spAutoFit/>
          </a:bodyPr>
          <a:lstStyle/>
          <a:p>
            <a:r>
              <a:rPr lang="en-US" sz="2800" dirty="0">
                <a:solidFill>
                  <a:srgbClr val="333333"/>
                </a:solidFill>
                <a:latin typeface="stix"/>
              </a:rPr>
              <a:t>If we compare the general and special rules of addition, the important difference is determining if the events are </a:t>
            </a:r>
            <a:r>
              <a:rPr lang="en-US" sz="2800" b="1" dirty="0">
                <a:solidFill>
                  <a:srgbClr val="333333"/>
                </a:solidFill>
                <a:latin typeface="stix"/>
              </a:rPr>
              <a:t>mutually exclusive. </a:t>
            </a:r>
            <a:r>
              <a:rPr lang="en-US" sz="2800" dirty="0">
                <a:solidFill>
                  <a:srgbClr val="333333"/>
                </a:solidFill>
                <a:latin typeface="stix"/>
              </a:rPr>
              <a:t>If the events </a:t>
            </a:r>
            <a:r>
              <a:rPr lang="en-US" sz="2800" i="1" dirty="0">
                <a:solidFill>
                  <a:srgbClr val="333333"/>
                </a:solidFill>
                <a:latin typeface="stix"/>
              </a:rPr>
              <a:t>are</a:t>
            </a:r>
            <a:r>
              <a:rPr lang="en-US" sz="2800" dirty="0">
                <a:solidFill>
                  <a:srgbClr val="333333"/>
                </a:solidFill>
                <a:latin typeface="stix"/>
              </a:rPr>
              <a:t> mutually exclusive, then the joint probability </a:t>
            </a:r>
            <a:r>
              <a:rPr lang="en-US" sz="2800" i="1" dirty="0">
                <a:solidFill>
                  <a:srgbClr val="333333"/>
                </a:solidFill>
                <a:latin typeface="stix"/>
              </a:rPr>
              <a:t>P</a:t>
            </a:r>
            <a:r>
              <a:rPr lang="en-US" sz="2800" dirty="0">
                <a:solidFill>
                  <a:srgbClr val="333333"/>
                </a:solidFill>
                <a:latin typeface="stix"/>
              </a:rPr>
              <a:t>(</a:t>
            </a:r>
            <a:r>
              <a:rPr lang="en-US" sz="2800" i="1" dirty="0">
                <a:solidFill>
                  <a:srgbClr val="333333"/>
                </a:solidFill>
                <a:latin typeface="stix"/>
              </a:rPr>
              <a:t>A</a:t>
            </a:r>
            <a:r>
              <a:rPr lang="en-US" sz="2800" dirty="0">
                <a:solidFill>
                  <a:srgbClr val="333333"/>
                </a:solidFill>
                <a:latin typeface="stix"/>
              </a:rPr>
              <a:t> and </a:t>
            </a:r>
            <a:r>
              <a:rPr lang="en-US" sz="2800" i="1" dirty="0">
                <a:solidFill>
                  <a:srgbClr val="333333"/>
                </a:solidFill>
                <a:latin typeface="stix"/>
              </a:rPr>
              <a:t>B</a:t>
            </a:r>
            <a:r>
              <a:rPr lang="en-US" sz="2800" dirty="0">
                <a:solidFill>
                  <a:srgbClr val="333333"/>
                </a:solidFill>
                <a:latin typeface="stix"/>
              </a:rPr>
              <a:t>) is 0 and we could use the special rule of addition. Otherwise, we must account for the joint probability and use the general rule of addition.</a:t>
            </a:r>
            <a:endParaRPr lang="en-US" sz="2800" dirty="0"/>
          </a:p>
        </p:txBody>
      </p:sp>
      <p:sp>
        <p:nvSpPr>
          <p:cNvPr id="6" name="Rectangle 5">
            <a:extLst>
              <a:ext uri="{FF2B5EF4-FFF2-40B4-BE49-F238E27FC236}">
                <a16:creationId xmlns:a16="http://schemas.microsoft.com/office/drawing/2014/main" id="{C02707E9-9B7B-455C-B4B1-AE8BB204F1EE}"/>
              </a:ext>
            </a:extLst>
          </p:cNvPr>
          <p:cNvSpPr/>
          <p:nvPr/>
        </p:nvSpPr>
        <p:spPr>
          <a:xfrm>
            <a:off x="458874" y="304800"/>
            <a:ext cx="8227925" cy="523220"/>
          </a:xfrm>
          <a:prstGeom prst="rect">
            <a:avLst/>
          </a:prstGeom>
        </p:spPr>
        <p:txBody>
          <a:bodyPr wrap="square">
            <a:spAutoFit/>
          </a:bodyPr>
          <a:lstStyle/>
          <a:p>
            <a:r>
              <a:rPr lang="en-US" sz="2800" dirty="0">
                <a:solidFill>
                  <a:srgbClr val="333333"/>
                </a:solidFill>
                <a:latin typeface="stix"/>
              </a:rPr>
              <a:t>compare the general and special rules of addition</a:t>
            </a:r>
            <a:endParaRPr lang="en-US" sz="2800" dirty="0"/>
          </a:p>
        </p:txBody>
      </p:sp>
    </p:spTree>
    <p:extLst>
      <p:ext uri="{BB962C8B-B14F-4D97-AF65-F5344CB8AC3E}">
        <p14:creationId xmlns:p14="http://schemas.microsoft.com/office/powerpoint/2010/main" val="183598004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D4FC-4666-45E6-8EE9-D5FE746F73B3}"/>
              </a:ext>
            </a:extLst>
          </p:cNvPr>
          <p:cNvSpPr>
            <a:spLocks noGrp="1"/>
          </p:cNvSpPr>
          <p:nvPr>
            <p:ph type="title"/>
          </p:nvPr>
        </p:nvSpPr>
        <p:spPr>
          <a:xfrm>
            <a:off x="457200" y="1524000"/>
            <a:ext cx="8229600" cy="914400"/>
          </a:xfrm>
        </p:spPr>
        <p:txBody>
          <a:bodyPr>
            <a:normAutofit fontScale="90000"/>
          </a:bodyPr>
          <a:lstStyle/>
          <a:p>
            <a:pPr fontAlgn="base"/>
            <a:r>
              <a:rPr lang="en-US" sz="2700" dirty="0"/>
              <a:t>What is the probability that a card chosen at random from a standard deck of cards will be either a king or a heart?</a:t>
            </a:r>
            <a:br>
              <a:rPr lang="en-US" sz="2700" dirty="0"/>
            </a:br>
            <a:br>
              <a:rPr lang="en-US" b="1" cap="all" dirty="0"/>
            </a:br>
            <a:endParaRPr lang="en-US" dirty="0"/>
          </a:p>
        </p:txBody>
      </p:sp>
      <p:sp>
        <p:nvSpPr>
          <p:cNvPr id="3" name="Footer Placeholder 2">
            <a:extLst>
              <a:ext uri="{FF2B5EF4-FFF2-40B4-BE49-F238E27FC236}">
                <a16:creationId xmlns:a16="http://schemas.microsoft.com/office/drawing/2014/main" id="{08473A3F-3044-4338-851A-DCFD41D3C725}"/>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49A2FF99-9BDD-4403-929A-F49AD8116911}"/>
              </a:ext>
            </a:extLst>
          </p:cNvPr>
          <p:cNvSpPr>
            <a:spLocks noGrp="1"/>
          </p:cNvSpPr>
          <p:nvPr>
            <p:ph type="sldNum" sz="quarter" idx="12"/>
          </p:nvPr>
        </p:nvSpPr>
        <p:spPr/>
        <p:txBody>
          <a:bodyPr/>
          <a:lstStyle/>
          <a:p>
            <a:r>
              <a:rPr lang="en-US"/>
              <a:t>5-</a:t>
            </a:r>
            <a:fld id="{A68F1C3D-7991-4430-8FD2-6BE0AA8A1311}" type="slidenum">
              <a:rPr lang="en-US" smtClean="0"/>
              <a:pPr/>
              <a:t>208</a:t>
            </a:fld>
            <a:endParaRPr lang="en-US" dirty="0"/>
          </a:p>
        </p:txBody>
      </p:sp>
      <p:graphicFrame>
        <p:nvGraphicFramePr>
          <p:cNvPr id="5" name="Table 4">
            <a:extLst>
              <a:ext uri="{FF2B5EF4-FFF2-40B4-BE49-F238E27FC236}">
                <a16:creationId xmlns:a16="http://schemas.microsoft.com/office/drawing/2014/main" id="{3D1671B9-3D54-4608-BA2B-683CDD3912AE}"/>
              </a:ext>
            </a:extLst>
          </p:cNvPr>
          <p:cNvGraphicFramePr>
            <a:graphicFrameLocks noGrp="1"/>
          </p:cNvGraphicFramePr>
          <p:nvPr/>
        </p:nvGraphicFramePr>
        <p:xfrm>
          <a:off x="0" y="2516029"/>
          <a:ext cx="9067799" cy="1767840"/>
        </p:xfrm>
        <a:graphic>
          <a:graphicData uri="http://schemas.openxmlformats.org/drawingml/2006/table">
            <a:tbl>
              <a:tblPr/>
              <a:tblGrid>
                <a:gridCol w="3358444">
                  <a:extLst>
                    <a:ext uri="{9D8B030D-6E8A-4147-A177-3AD203B41FA5}">
                      <a16:colId xmlns:a16="http://schemas.microsoft.com/office/drawing/2014/main" val="3808277307"/>
                    </a:ext>
                  </a:extLst>
                </a:gridCol>
                <a:gridCol w="2350911">
                  <a:extLst>
                    <a:ext uri="{9D8B030D-6E8A-4147-A177-3AD203B41FA5}">
                      <a16:colId xmlns:a16="http://schemas.microsoft.com/office/drawing/2014/main" val="2536854813"/>
                    </a:ext>
                  </a:extLst>
                </a:gridCol>
                <a:gridCol w="3358444">
                  <a:extLst>
                    <a:ext uri="{9D8B030D-6E8A-4147-A177-3AD203B41FA5}">
                      <a16:colId xmlns:a16="http://schemas.microsoft.com/office/drawing/2014/main" val="4197874112"/>
                    </a:ext>
                  </a:extLst>
                </a:gridCol>
              </a:tblGrid>
              <a:tr h="0">
                <a:tc>
                  <a:txBody>
                    <a:bodyPr/>
                    <a:lstStyle/>
                    <a:p>
                      <a:pPr fontAlgn="base"/>
                      <a:r>
                        <a:rPr lang="en-US" b="1">
                          <a:solidFill>
                            <a:srgbClr val="333333"/>
                          </a:solidFill>
                          <a:effectLst/>
                          <a:latin typeface="inherit"/>
                        </a:rPr>
                        <a:t>Card</a:t>
                      </a:r>
                      <a:endParaRPr lang="en-US" b="0">
                        <a:solidFill>
                          <a:srgbClr val="333333"/>
                        </a:solidFill>
                        <a:effectLst/>
                        <a:latin typeface="proximanova"/>
                      </a:endParaRPr>
                    </a:p>
                  </a:txBody>
                  <a:tcPr marL="1524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a:solidFill>
                            <a:srgbClr val="333333"/>
                          </a:solidFill>
                          <a:effectLst/>
                          <a:latin typeface="inherit"/>
                        </a:rPr>
                        <a:t>Probability</a:t>
                      </a:r>
                      <a:endParaRPr lang="en-US" b="0">
                        <a:solidFill>
                          <a:srgbClr val="333333"/>
                        </a:solidFill>
                        <a:effectLst/>
                        <a:latin typeface="proximanova"/>
                      </a:endParaRPr>
                    </a:p>
                  </a:txBody>
                  <a:tcPr marL="762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a:solidFill>
                            <a:srgbClr val="333333"/>
                          </a:solidFill>
                          <a:effectLst/>
                          <a:latin typeface="inherit"/>
                        </a:rPr>
                        <a:t>Explanation</a:t>
                      </a:r>
                      <a:endParaRPr lang="en-US" b="0">
                        <a:solidFill>
                          <a:srgbClr val="333333"/>
                        </a:solidFill>
                        <a:effectLst/>
                        <a:latin typeface="proximanova"/>
                      </a:endParaRPr>
                    </a:p>
                  </a:txBody>
                  <a:tcPr marL="76200" marR="1524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extLst>
                  <a:ext uri="{0D108BD9-81ED-4DB2-BD59-A6C34878D82A}">
                    <a16:rowId xmlns:a16="http://schemas.microsoft.com/office/drawing/2014/main" val="3626095105"/>
                  </a:ext>
                </a:extLst>
              </a:tr>
              <a:tr h="0">
                <a:tc>
                  <a:txBody>
                    <a:bodyPr/>
                    <a:lstStyle/>
                    <a:p>
                      <a:pPr fontAlgn="base"/>
                      <a:r>
                        <a:rPr lang="en-US" b="0">
                          <a:solidFill>
                            <a:srgbClr val="333333"/>
                          </a:solidFill>
                          <a:effectLst/>
                          <a:latin typeface="proximanova"/>
                        </a:rPr>
                        <a:t>King</a:t>
                      </a:r>
                    </a:p>
                  </a:txBody>
                  <a:tcPr marL="1524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b="0" i="1">
                          <a:solidFill>
                            <a:srgbClr val="333333"/>
                          </a:solidFill>
                          <a:effectLst/>
                          <a:latin typeface="inherit"/>
                        </a:rPr>
                        <a:t>P</a:t>
                      </a:r>
                      <a:r>
                        <a:rPr lang="en-US" b="0">
                          <a:solidFill>
                            <a:srgbClr val="333333"/>
                          </a:solidFill>
                          <a:effectLst/>
                          <a:latin typeface="proximanova"/>
                        </a:rPr>
                        <a:t>(</a:t>
                      </a:r>
                      <a:r>
                        <a:rPr lang="en-US" b="0" i="1">
                          <a:solidFill>
                            <a:srgbClr val="333333"/>
                          </a:solidFill>
                          <a:effectLst/>
                          <a:latin typeface="inherit"/>
                        </a:rPr>
                        <a:t>A</a:t>
                      </a:r>
                      <a:r>
                        <a:rPr lang="en-US" b="0">
                          <a:solidFill>
                            <a:srgbClr val="333333"/>
                          </a:solidFill>
                          <a:effectLst/>
                          <a:latin typeface="proximanova"/>
                        </a:rPr>
                        <a:t>)             =    4/52    </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b="0">
                          <a:solidFill>
                            <a:srgbClr val="333333"/>
                          </a:solidFill>
                          <a:effectLst/>
                          <a:latin typeface="proximanova"/>
                        </a:rPr>
                        <a:t>4 kings in a deck of 52 cards</a:t>
                      </a:r>
                    </a:p>
                  </a:txBody>
                  <a:tcPr marL="76200" marR="1524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extLst>
                  <a:ext uri="{0D108BD9-81ED-4DB2-BD59-A6C34878D82A}">
                    <a16:rowId xmlns:a16="http://schemas.microsoft.com/office/drawing/2014/main" val="2321017447"/>
                  </a:ext>
                </a:extLst>
              </a:tr>
              <a:tr h="0">
                <a:tc>
                  <a:txBody>
                    <a:bodyPr/>
                    <a:lstStyle/>
                    <a:p>
                      <a:pPr fontAlgn="base"/>
                      <a:r>
                        <a:rPr lang="en-US" b="0">
                          <a:solidFill>
                            <a:srgbClr val="333333"/>
                          </a:solidFill>
                          <a:effectLst/>
                          <a:latin typeface="proximanova"/>
                        </a:rPr>
                        <a:t>Heart</a:t>
                      </a:r>
                    </a:p>
                  </a:txBody>
                  <a:tcPr marL="152400" marR="76200" marT="76200" marB="22860" anchor="ctr">
                    <a:lnL>
                      <a:noFill/>
                    </a:lnL>
                    <a:lnR>
                      <a:noFill/>
                    </a:lnR>
                    <a:lnT>
                      <a:noFill/>
                    </a:lnT>
                    <a:lnB>
                      <a:noFill/>
                    </a:lnB>
                    <a:solidFill>
                      <a:srgbClr val="FFF6DC"/>
                    </a:solidFill>
                  </a:tcPr>
                </a:tc>
                <a:tc>
                  <a:txBody>
                    <a:bodyPr/>
                    <a:lstStyle/>
                    <a:p>
                      <a:pPr algn="ctr" fontAlgn="base"/>
                      <a:r>
                        <a:rPr lang="en-US" b="0" i="1">
                          <a:solidFill>
                            <a:srgbClr val="333333"/>
                          </a:solidFill>
                          <a:effectLst/>
                          <a:latin typeface="inherit"/>
                        </a:rPr>
                        <a:t>P</a:t>
                      </a:r>
                      <a:r>
                        <a:rPr lang="en-US" b="0">
                          <a:solidFill>
                            <a:srgbClr val="333333"/>
                          </a:solidFill>
                          <a:effectLst/>
                          <a:latin typeface="proximanova"/>
                        </a:rPr>
                        <a:t>(</a:t>
                      </a:r>
                      <a:r>
                        <a:rPr lang="en-US" b="0" i="1">
                          <a:solidFill>
                            <a:srgbClr val="333333"/>
                          </a:solidFill>
                          <a:effectLst/>
                          <a:latin typeface="inherit"/>
                        </a:rPr>
                        <a:t>B</a:t>
                      </a:r>
                      <a:r>
                        <a:rPr lang="en-US" b="0">
                          <a:solidFill>
                            <a:srgbClr val="333333"/>
                          </a:solidFill>
                          <a:effectLst/>
                          <a:latin typeface="proximanova"/>
                        </a:rPr>
                        <a:t>)             =   13/52    </a:t>
                      </a:r>
                    </a:p>
                  </a:txBody>
                  <a:tcPr marL="76200" marR="76200" marT="76200" marB="22860" anchor="ctr">
                    <a:lnL>
                      <a:noFill/>
                    </a:lnL>
                    <a:lnR>
                      <a:noFill/>
                    </a:lnR>
                    <a:lnT>
                      <a:noFill/>
                    </a:lnT>
                    <a:lnB>
                      <a:noFill/>
                    </a:lnB>
                    <a:solidFill>
                      <a:srgbClr val="FFF6DC"/>
                    </a:solidFill>
                  </a:tcPr>
                </a:tc>
                <a:tc>
                  <a:txBody>
                    <a:bodyPr/>
                    <a:lstStyle/>
                    <a:p>
                      <a:pPr algn="ctr" fontAlgn="base"/>
                      <a:r>
                        <a:rPr lang="en-US" b="0">
                          <a:solidFill>
                            <a:srgbClr val="333333"/>
                          </a:solidFill>
                          <a:effectLst/>
                          <a:latin typeface="proximanova"/>
                        </a:rPr>
                        <a:t>13 hearts in a deck of 52 cards</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1359572429"/>
                  </a:ext>
                </a:extLst>
              </a:tr>
              <a:tr h="0">
                <a:tc>
                  <a:txBody>
                    <a:bodyPr/>
                    <a:lstStyle/>
                    <a:p>
                      <a:pPr fontAlgn="base"/>
                      <a:r>
                        <a:rPr lang="en-US" b="0">
                          <a:solidFill>
                            <a:srgbClr val="333333"/>
                          </a:solidFill>
                          <a:effectLst/>
                          <a:latin typeface="proximanova"/>
                        </a:rPr>
                        <a:t>King of Hearts</a:t>
                      </a:r>
                    </a:p>
                  </a:txBody>
                  <a:tcPr marL="152400" marR="76200" marT="76200" marB="22860" anchor="ctr">
                    <a:lnL>
                      <a:noFill/>
                    </a:lnL>
                    <a:lnR>
                      <a:noFill/>
                    </a:lnR>
                    <a:lnT>
                      <a:noFill/>
                    </a:lnT>
                    <a:lnB>
                      <a:noFill/>
                    </a:lnB>
                    <a:solidFill>
                      <a:srgbClr val="FFF6DC"/>
                    </a:solidFill>
                  </a:tcPr>
                </a:tc>
                <a:tc>
                  <a:txBody>
                    <a:bodyPr/>
                    <a:lstStyle/>
                    <a:p>
                      <a:pPr algn="ctr" fontAlgn="base"/>
                      <a:r>
                        <a:rPr lang="en-US" b="0" i="1">
                          <a:solidFill>
                            <a:srgbClr val="333333"/>
                          </a:solidFill>
                          <a:effectLst/>
                          <a:latin typeface="inherit"/>
                        </a:rPr>
                        <a:t>P</a:t>
                      </a:r>
                      <a:r>
                        <a:rPr lang="en-US" b="0">
                          <a:solidFill>
                            <a:srgbClr val="333333"/>
                          </a:solidFill>
                          <a:effectLst/>
                          <a:latin typeface="proximanova"/>
                        </a:rPr>
                        <a:t>(</a:t>
                      </a:r>
                      <a:r>
                        <a:rPr lang="en-US" b="0" i="1">
                          <a:solidFill>
                            <a:srgbClr val="333333"/>
                          </a:solidFill>
                          <a:effectLst/>
                          <a:latin typeface="inherit"/>
                        </a:rPr>
                        <a:t>A</a:t>
                      </a:r>
                      <a:r>
                        <a:rPr lang="en-US" b="0">
                          <a:solidFill>
                            <a:srgbClr val="333333"/>
                          </a:solidFill>
                          <a:effectLst/>
                          <a:latin typeface="proximanova"/>
                        </a:rPr>
                        <a:t> and </a:t>
                      </a:r>
                      <a:r>
                        <a:rPr lang="en-US" b="0" i="1">
                          <a:solidFill>
                            <a:srgbClr val="333333"/>
                          </a:solidFill>
                          <a:effectLst/>
                          <a:latin typeface="inherit"/>
                        </a:rPr>
                        <a:t>B</a:t>
                      </a:r>
                      <a:r>
                        <a:rPr lang="en-US" b="0">
                          <a:solidFill>
                            <a:srgbClr val="333333"/>
                          </a:solidFill>
                          <a:effectLst/>
                          <a:latin typeface="proximanova"/>
                        </a:rPr>
                        <a:t>)  =     1/52    </a:t>
                      </a:r>
                    </a:p>
                  </a:txBody>
                  <a:tcPr marL="76200" marR="76200" marT="76200" marB="22860" anchor="ctr">
                    <a:lnL>
                      <a:noFill/>
                    </a:lnL>
                    <a:lnR>
                      <a:noFill/>
                    </a:lnR>
                    <a:lnT>
                      <a:noFill/>
                    </a:lnT>
                    <a:lnB>
                      <a:noFill/>
                    </a:lnB>
                    <a:solidFill>
                      <a:srgbClr val="FFF6DC"/>
                    </a:solidFill>
                  </a:tcPr>
                </a:tc>
                <a:tc>
                  <a:txBody>
                    <a:bodyPr/>
                    <a:lstStyle/>
                    <a:p>
                      <a:pPr algn="ctr" fontAlgn="base"/>
                      <a:r>
                        <a:rPr lang="en-US" b="0" dirty="0">
                          <a:solidFill>
                            <a:srgbClr val="333333"/>
                          </a:solidFill>
                          <a:effectLst/>
                          <a:latin typeface="proximanova"/>
                        </a:rPr>
                        <a:t>1 king of hearts in a deck of 52 cards</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4187547979"/>
                  </a:ext>
                </a:extLst>
              </a:tr>
            </a:tbl>
          </a:graphicData>
        </a:graphic>
      </p:graphicFrame>
      <p:sp>
        <p:nvSpPr>
          <p:cNvPr id="6" name="Rectangle 5">
            <a:extLst>
              <a:ext uri="{FF2B5EF4-FFF2-40B4-BE49-F238E27FC236}">
                <a16:creationId xmlns:a16="http://schemas.microsoft.com/office/drawing/2014/main" id="{E2D1D7DC-2295-4390-A92F-E0A433C3D411}"/>
              </a:ext>
            </a:extLst>
          </p:cNvPr>
          <p:cNvSpPr/>
          <p:nvPr/>
        </p:nvSpPr>
        <p:spPr>
          <a:xfrm>
            <a:off x="1806727" y="4896125"/>
            <a:ext cx="4572000" cy="1754326"/>
          </a:xfrm>
          <a:prstGeom prst="rect">
            <a:avLst/>
          </a:prstGeom>
        </p:spPr>
        <p:txBody>
          <a:bodyPr>
            <a:spAutoFit/>
          </a:bodyPr>
          <a:lstStyle/>
          <a:p>
            <a:r>
              <a:rPr lang="en-US" dirty="0">
                <a:solidFill>
                  <a:srgbClr val="333333"/>
                </a:solidFill>
                <a:latin typeface="MathJax_Math-italic"/>
              </a:rPr>
              <a:t>P</a:t>
            </a:r>
            <a:r>
              <a:rPr lang="en-US" dirty="0">
                <a:solidFill>
                  <a:srgbClr val="333333"/>
                </a:solidFill>
                <a:latin typeface="MathJax_Main"/>
              </a:rPr>
              <a:t>(</a:t>
            </a:r>
            <a:r>
              <a:rPr lang="en-US" dirty="0">
                <a:solidFill>
                  <a:srgbClr val="333333"/>
                </a:solidFill>
                <a:latin typeface="MathJax_Math-italic"/>
              </a:rPr>
              <a:t>A</a:t>
            </a:r>
            <a:r>
              <a:rPr lang="en-US" dirty="0">
                <a:solidFill>
                  <a:srgbClr val="333333"/>
                </a:solidFill>
                <a:latin typeface="MathJax_Main"/>
              </a:rPr>
              <a:t> or </a:t>
            </a:r>
            <a:r>
              <a:rPr lang="en-US" dirty="0">
                <a:solidFill>
                  <a:srgbClr val="333333"/>
                </a:solidFill>
                <a:latin typeface="MathJax_Math-italic"/>
              </a:rPr>
              <a:t>B</a:t>
            </a:r>
            <a:r>
              <a:rPr lang="en-US" dirty="0">
                <a:solidFill>
                  <a:srgbClr val="333333"/>
                </a:solidFill>
                <a:latin typeface="MathJax_Main"/>
              </a:rPr>
              <a:t>)=</a:t>
            </a:r>
            <a:r>
              <a:rPr lang="en-US" dirty="0">
                <a:solidFill>
                  <a:srgbClr val="333333"/>
                </a:solidFill>
                <a:latin typeface="MathJax_Math-italic"/>
              </a:rPr>
              <a:t>P</a:t>
            </a:r>
            <a:r>
              <a:rPr lang="en-US" dirty="0">
                <a:solidFill>
                  <a:srgbClr val="333333"/>
                </a:solidFill>
                <a:latin typeface="MathJax_Main"/>
              </a:rPr>
              <a:t>(</a:t>
            </a:r>
            <a:r>
              <a:rPr lang="en-US" dirty="0">
                <a:solidFill>
                  <a:srgbClr val="333333"/>
                </a:solidFill>
                <a:latin typeface="MathJax_Math-italic"/>
              </a:rPr>
              <a:t>A</a:t>
            </a:r>
            <a:r>
              <a:rPr lang="en-US" dirty="0">
                <a:solidFill>
                  <a:srgbClr val="333333"/>
                </a:solidFill>
                <a:latin typeface="MathJax_Main"/>
              </a:rPr>
              <a:t>) + </a:t>
            </a:r>
            <a:r>
              <a:rPr lang="en-US" dirty="0">
                <a:solidFill>
                  <a:srgbClr val="333333"/>
                </a:solidFill>
                <a:latin typeface="MathJax_Math-italic"/>
              </a:rPr>
              <a:t>P</a:t>
            </a:r>
            <a:r>
              <a:rPr lang="en-US" dirty="0">
                <a:solidFill>
                  <a:srgbClr val="333333"/>
                </a:solidFill>
                <a:latin typeface="MathJax_Main"/>
              </a:rPr>
              <a:t>(</a:t>
            </a:r>
            <a:r>
              <a:rPr lang="en-US" dirty="0">
                <a:solidFill>
                  <a:srgbClr val="333333"/>
                </a:solidFill>
                <a:latin typeface="MathJax_Math-italic"/>
              </a:rPr>
              <a:t>B</a:t>
            </a:r>
            <a:r>
              <a:rPr lang="en-US" dirty="0">
                <a:solidFill>
                  <a:srgbClr val="333333"/>
                </a:solidFill>
                <a:latin typeface="MathJax_Main"/>
              </a:rPr>
              <a:t>) − </a:t>
            </a:r>
            <a:r>
              <a:rPr lang="en-US" dirty="0">
                <a:solidFill>
                  <a:srgbClr val="333333"/>
                </a:solidFill>
                <a:latin typeface="MathJax_Math-italic"/>
              </a:rPr>
              <a:t>P</a:t>
            </a:r>
            <a:r>
              <a:rPr lang="en-US" dirty="0">
                <a:solidFill>
                  <a:srgbClr val="333333"/>
                </a:solidFill>
                <a:latin typeface="MathJax_Main"/>
              </a:rPr>
              <a:t>(</a:t>
            </a:r>
            <a:r>
              <a:rPr lang="en-US" dirty="0">
                <a:solidFill>
                  <a:srgbClr val="333333"/>
                </a:solidFill>
                <a:latin typeface="MathJax_Math-italic"/>
              </a:rPr>
              <a:t>A</a:t>
            </a:r>
            <a:r>
              <a:rPr lang="en-US" dirty="0">
                <a:solidFill>
                  <a:srgbClr val="333333"/>
                </a:solidFill>
                <a:latin typeface="MathJax_Main"/>
              </a:rPr>
              <a:t> and </a:t>
            </a:r>
            <a:r>
              <a:rPr lang="en-US" dirty="0">
                <a:solidFill>
                  <a:srgbClr val="333333"/>
                </a:solidFill>
                <a:latin typeface="MathJax_Math-italic"/>
              </a:rPr>
              <a:t>B</a:t>
            </a:r>
            <a:r>
              <a:rPr lang="en-US" dirty="0">
                <a:solidFill>
                  <a:srgbClr val="333333"/>
                </a:solidFill>
                <a:latin typeface="MathJax_Main"/>
              </a:rPr>
              <a:t>)</a:t>
            </a:r>
          </a:p>
          <a:p>
            <a:endParaRPr lang="en-US" dirty="0">
              <a:solidFill>
                <a:srgbClr val="333333"/>
              </a:solidFill>
              <a:latin typeface="MathJax_Main"/>
            </a:endParaRPr>
          </a:p>
          <a:p>
            <a:r>
              <a:rPr lang="en-US" dirty="0">
                <a:solidFill>
                  <a:srgbClr val="333333"/>
                </a:solidFill>
                <a:latin typeface="MathJax_Main"/>
              </a:rPr>
              <a:t>4/52 + 13/52 − 1/52</a:t>
            </a:r>
          </a:p>
          <a:p>
            <a:endParaRPr lang="en-US" dirty="0">
              <a:solidFill>
                <a:srgbClr val="333333"/>
              </a:solidFill>
              <a:latin typeface="MathJax_Main"/>
            </a:endParaRPr>
          </a:p>
          <a:p>
            <a:r>
              <a:rPr lang="en-US" dirty="0">
                <a:solidFill>
                  <a:srgbClr val="333333"/>
                </a:solidFill>
                <a:latin typeface="MathJax_Main"/>
              </a:rPr>
              <a:t>16/52, or .3077</a:t>
            </a:r>
            <a:br>
              <a:rPr lang="en-US" dirty="0"/>
            </a:br>
            <a:endParaRPr lang="en-US" dirty="0"/>
          </a:p>
        </p:txBody>
      </p:sp>
    </p:spTree>
    <p:extLst>
      <p:ext uri="{BB962C8B-B14F-4D97-AF65-F5344CB8AC3E}">
        <p14:creationId xmlns:p14="http://schemas.microsoft.com/office/powerpoint/2010/main" val="7956502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35F10-ECE8-47F2-BB35-295A80B37CD5}"/>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30DCFB44-295B-461B-A63C-D374072857E8}"/>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C319594E-1A6D-47E1-9E2D-E8B68F51BB67}"/>
              </a:ext>
            </a:extLst>
          </p:cNvPr>
          <p:cNvSpPr>
            <a:spLocks noGrp="1"/>
          </p:cNvSpPr>
          <p:nvPr>
            <p:ph type="sldNum" sz="quarter" idx="12"/>
          </p:nvPr>
        </p:nvSpPr>
        <p:spPr/>
        <p:txBody>
          <a:bodyPr/>
          <a:lstStyle/>
          <a:p>
            <a:r>
              <a:rPr lang="en-US"/>
              <a:t>5-</a:t>
            </a:r>
            <a:fld id="{A68F1C3D-7991-4430-8FD2-6BE0AA8A1311}" type="slidenum">
              <a:rPr lang="en-US" smtClean="0"/>
              <a:pPr/>
              <a:t>209</a:t>
            </a:fld>
            <a:endParaRPr lang="en-US" dirty="0"/>
          </a:p>
        </p:txBody>
      </p:sp>
      <p:pic>
        <p:nvPicPr>
          <p:cNvPr id="3074" name="Picture 2" descr="https://html1-cluster-e.mheducation.com/smartbook2/data/151455/highlighted_epubmhe/OPS/img/chapter05/lin66360_un0508.png">
            <a:extLst>
              <a:ext uri="{FF2B5EF4-FFF2-40B4-BE49-F238E27FC236}">
                <a16:creationId xmlns:a16="http://schemas.microsoft.com/office/drawing/2014/main" id="{E249CC58-C43C-4056-B029-510A313858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3966" y="1371600"/>
            <a:ext cx="6505715" cy="4360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842728"/>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6CB8-EB19-4DC0-800E-837818EA49FE}"/>
              </a:ext>
            </a:extLst>
          </p:cNvPr>
          <p:cNvSpPr>
            <a:spLocks noGrp="1"/>
          </p:cNvSpPr>
          <p:nvPr>
            <p:ph type="title"/>
          </p:nvPr>
        </p:nvSpPr>
        <p:spPr/>
        <p:txBody>
          <a:bodyPr/>
          <a:lstStyle/>
          <a:p>
            <a:r>
              <a:rPr lang="en-US" dirty="0"/>
              <a:t>Class Exercise</a:t>
            </a:r>
          </a:p>
        </p:txBody>
      </p:sp>
      <p:sp>
        <p:nvSpPr>
          <p:cNvPr id="3" name="Footer Placeholder 2">
            <a:extLst>
              <a:ext uri="{FF2B5EF4-FFF2-40B4-BE49-F238E27FC236}">
                <a16:creationId xmlns:a16="http://schemas.microsoft.com/office/drawing/2014/main" id="{573073F4-8DEE-474D-897B-BB362336C07A}"/>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ED2EF8A8-87A2-4ACB-9C33-F592E6BC600D}"/>
              </a:ext>
            </a:extLst>
          </p:cNvPr>
          <p:cNvSpPr>
            <a:spLocks noGrp="1"/>
          </p:cNvSpPr>
          <p:nvPr>
            <p:ph type="sldNum" sz="quarter" idx="12"/>
          </p:nvPr>
        </p:nvSpPr>
        <p:spPr/>
        <p:txBody>
          <a:bodyPr/>
          <a:lstStyle/>
          <a:p>
            <a:r>
              <a:rPr lang="en-US"/>
              <a:t>5-</a:t>
            </a:r>
            <a:fld id="{A68F1C3D-7991-4430-8FD2-6BE0AA8A1311}" type="slidenum">
              <a:rPr lang="en-US" smtClean="0"/>
              <a:pPr/>
              <a:t>210</a:t>
            </a:fld>
            <a:endParaRPr lang="en-US" dirty="0"/>
          </a:p>
        </p:txBody>
      </p:sp>
      <p:sp>
        <p:nvSpPr>
          <p:cNvPr id="5" name="Rectangle 4">
            <a:extLst>
              <a:ext uri="{FF2B5EF4-FFF2-40B4-BE49-F238E27FC236}">
                <a16:creationId xmlns:a16="http://schemas.microsoft.com/office/drawing/2014/main" id="{3C729B0B-E71D-4A53-B77E-DF175DEAFB28}"/>
              </a:ext>
            </a:extLst>
          </p:cNvPr>
          <p:cNvSpPr/>
          <p:nvPr/>
        </p:nvSpPr>
        <p:spPr>
          <a:xfrm>
            <a:off x="190500" y="1430332"/>
            <a:ext cx="8763000" cy="3970318"/>
          </a:xfrm>
          <a:prstGeom prst="rect">
            <a:avLst/>
          </a:prstGeom>
        </p:spPr>
        <p:txBody>
          <a:bodyPr wrap="square">
            <a:spAutoFit/>
          </a:bodyPr>
          <a:lstStyle/>
          <a:p>
            <a:pPr fontAlgn="base"/>
            <a:r>
              <a:rPr lang="en-US" sz="2800" dirty="0">
                <a:solidFill>
                  <a:srgbClr val="333333"/>
                </a:solidFill>
                <a:latin typeface="proximanova"/>
              </a:rPr>
              <a:t>Routine physical examinations are conducted annually as part of a health service program for General Concrete Inc. employees. It was discovered that 8% of the employees need corrective shoes, 15% need major dental work, and 3% need both corrective shoes and major dental work.</a:t>
            </a:r>
          </a:p>
          <a:p>
            <a:pPr fontAlgn="base">
              <a:buFont typeface="+mj-lt"/>
              <a:buAutoNum type="arabicPeriod"/>
            </a:pPr>
            <a:r>
              <a:rPr lang="en-US" sz="2800" dirty="0">
                <a:solidFill>
                  <a:srgbClr val="333333"/>
                </a:solidFill>
                <a:latin typeface="proximanova"/>
              </a:rPr>
              <a:t>(a) What is the probability that an employee selected at random will need either corrective shoes or major dental work?</a:t>
            </a:r>
            <a:r>
              <a:rPr lang="en-US" sz="2800" b="1" dirty="0">
                <a:solidFill>
                  <a:srgbClr val="0066CC"/>
                </a:solidFill>
                <a:latin typeface="inherit"/>
                <a:hlinkClick r:id="rId2"/>
              </a:rPr>
              <a:t> </a:t>
            </a:r>
            <a:endParaRPr lang="en-US" sz="2800" dirty="0">
              <a:solidFill>
                <a:srgbClr val="333333"/>
              </a:solidFill>
              <a:latin typeface="proximanova"/>
            </a:endParaRPr>
          </a:p>
          <a:p>
            <a:pPr fontAlgn="base">
              <a:buFont typeface="+mj-lt"/>
              <a:buAutoNum type="arabicPeriod"/>
            </a:pPr>
            <a:r>
              <a:rPr lang="en-US" sz="2800" dirty="0">
                <a:solidFill>
                  <a:srgbClr val="333333"/>
                </a:solidFill>
                <a:latin typeface="proximanova"/>
              </a:rPr>
              <a:t>(b) Show this situation in the form of a Venn diagram.</a:t>
            </a:r>
            <a:r>
              <a:rPr lang="en-US" sz="2800" b="1" dirty="0">
                <a:solidFill>
                  <a:srgbClr val="0066CC"/>
                </a:solidFill>
                <a:latin typeface="inherit"/>
                <a:hlinkClick r:id="rId3"/>
              </a:rPr>
              <a:t> </a:t>
            </a:r>
            <a:endParaRPr lang="en-US" sz="2800" b="0" i="0" dirty="0">
              <a:solidFill>
                <a:srgbClr val="333333"/>
              </a:solidFill>
              <a:effectLst/>
              <a:latin typeface="proximanova"/>
            </a:endParaRPr>
          </a:p>
        </p:txBody>
      </p:sp>
    </p:spTree>
    <p:extLst>
      <p:ext uri="{BB962C8B-B14F-4D97-AF65-F5344CB8AC3E}">
        <p14:creationId xmlns:p14="http://schemas.microsoft.com/office/powerpoint/2010/main" val="101898102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8AF12-B696-4C73-830D-DE3E83772119}"/>
              </a:ext>
            </a:extLst>
          </p:cNvPr>
          <p:cNvSpPr>
            <a:spLocks noGrp="1"/>
          </p:cNvSpPr>
          <p:nvPr>
            <p:ph type="title"/>
          </p:nvPr>
        </p:nvSpPr>
        <p:spPr/>
        <p:txBody>
          <a:bodyPr/>
          <a:lstStyle/>
          <a:p>
            <a:r>
              <a:rPr lang="en-US" dirty="0"/>
              <a:t>Answers</a:t>
            </a:r>
          </a:p>
        </p:txBody>
      </p:sp>
      <p:sp>
        <p:nvSpPr>
          <p:cNvPr id="3" name="Footer Placeholder 2">
            <a:extLst>
              <a:ext uri="{FF2B5EF4-FFF2-40B4-BE49-F238E27FC236}">
                <a16:creationId xmlns:a16="http://schemas.microsoft.com/office/drawing/2014/main" id="{851BEF6A-05BC-469D-80A2-41306A9304D7}"/>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EA7179B-9092-4240-82A9-02DD514DB29E}"/>
              </a:ext>
            </a:extLst>
          </p:cNvPr>
          <p:cNvSpPr>
            <a:spLocks noGrp="1"/>
          </p:cNvSpPr>
          <p:nvPr>
            <p:ph type="sldNum" sz="quarter" idx="12"/>
          </p:nvPr>
        </p:nvSpPr>
        <p:spPr/>
        <p:txBody>
          <a:bodyPr/>
          <a:lstStyle/>
          <a:p>
            <a:r>
              <a:rPr lang="en-US"/>
              <a:t>5-</a:t>
            </a:r>
            <a:fld id="{A68F1C3D-7991-4430-8FD2-6BE0AA8A1311}" type="slidenum">
              <a:rPr lang="en-US" smtClean="0"/>
              <a:pPr/>
              <a:t>211</a:t>
            </a:fld>
            <a:endParaRPr lang="en-US" dirty="0"/>
          </a:p>
        </p:txBody>
      </p:sp>
      <p:sp>
        <p:nvSpPr>
          <p:cNvPr id="5" name="Rectangle 4">
            <a:extLst>
              <a:ext uri="{FF2B5EF4-FFF2-40B4-BE49-F238E27FC236}">
                <a16:creationId xmlns:a16="http://schemas.microsoft.com/office/drawing/2014/main" id="{172C5D89-A05C-4489-8E94-29AA41803019}"/>
              </a:ext>
            </a:extLst>
          </p:cNvPr>
          <p:cNvSpPr/>
          <p:nvPr/>
        </p:nvSpPr>
        <p:spPr>
          <a:xfrm>
            <a:off x="381000" y="1443841"/>
            <a:ext cx="8229600" cy="1754326"/>
          </a:xfrm>
          <a:prstGeom prst="rect">
            <a:avLst/>
          </a:prstGeom>
        </p:spPr>
        <p:txBody>
          <a:bodyPr wrap="square">
            <a:spAutoFit/>
          </a:bodyPr>
          <a:lstStyle/>
          <a:p>
            <a:pPr fontAlgn="base"/>
            <a:r>
              <a:rPr lang="en-US" dirty="0">
                <a:solidFill>
                  <a:srgbClr val="333333"/>
                </a:solidFill>
                <a:latin typeface="proximanova"/>
              </a:rPr>
              <a:t>Need for corrective shoes is Event A</a:t>
            </a:r>
          </a:p>
          <a:p>
            <a:pPr fontAlgn="base"/>
            <a:r>
              <a:rPr lang="en-US" b="0" i="0" dirty="0">
                <a:solidFill>
                  <a:srgbClr val="333333"/>
                </a:solidFill>
                <a:effectLst/>
                <a:latin typeface="proximanova"/>
              </a:rPr>
              <a:t>Need for major dental work is event B</a:t>
            </a:r>
          </a:p>
          <a:p>
            <a:pPr fontAlgn="base"/>
            <a:endParaRPr lang="en-US" dirty="0">
              <a:solidFill>
                <a:srgbClr val="333333"/>
              </a:solidFill>
              <a:latin typeface="proximanova"/>
            </a:endParaRPr>
          </a:p>
          <a:p>
            <a:pPr fontAlgn="base"/>
            <a:r>
              <a:rPr lang="en-US" b="0" i="0" dirty="0">
                <a:solidFill>
                  <a:srgbClr val="333333"/>
                </a:solidFill>
                <a:effectLst/>
                <a:latin typeface="proximanova"/>
              </a:rPr>
              <a:t>P(A or B) = P(A) + P(B) – P(A and B)</a:t>
            </a:r>
          </a:p>
          <a:p>
            <a:pPr fontAlgn="base"/>
            <a:endParaRPr lang="en-US" dirty="0">
              <a:solidFill>
                <a:srgbClr val="333333"/>
              </a:solidFill>
              <a:latin typeface="proximanova"/>
            </a:endParaRPr>
          </a:p>
          <a:p>
            <a:pPr fontAlgn="base"/>
            <a:r>
              <a:rPr lang="en-US" b="0" i="0" dirty="0">
                <a:solidFill>
                  <a:srgbClr val="333333"/>
                </a:solidFill>
                <a:effectLst/>
                <a:latin typeface="proximanova"/>
              </a:rPr>
              <a:t>.08 + .15 - .03 = .2</a:t>
            </a:r>
          </a:p>
        </p:txBody>
      </p:sp>
      <p:graphicFrame>
        <p:nvGraphicFramePr>
          <p:cNvPr id="6" name="Diagram 5">
            <a:extLst>
              <a:ext uri="{FF2B5EF4-FFF2-40B4-BE49-F238E27FC236}">
                <a16:creationId xmlns:a16="http://schemas.microsoft.com/office/drawing/2014/main" id="{E7478171-526F-4849-B288-698DEA3BED8E}"/>
              </a:ext>
            </a:extLst>
          </p:cNvPr>
          <p:cNvGraphicFramePr/>
          <p:nvPr/>
        </p:nvGraphicFramePr>
        <p:xfrm>
          <a:off x="2563703" y="3255335"/>
          <a:ext cx="3048000" cy="2262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B0A95F19-8280-424C-A0B6-63F1D10451DD}"/>
              </a:ext>
            </a:extLst>
          </p:cNvPr>
          <p:cNvSpPr txBox="1"/>
          <p:nvPr/>
        </p:nvSpPr>
        <p:spPr>
          <a:xfrm>
            <a:off x="3906450" y="4191000"/>
            <a:ext cx="466794" cy="646331"/>
          </a:xfrm>
          <a:prstGeom prst="rect">
            <a:avLst/>
          </a:prstGeom>
          <a:noFill/>
        </p:spPr>
        <p:txBody>
          <a:bodyPr wrap="none" rtlCol="0">
            <a:spAutoFit/>
          </a:bodyPr>
          <a:lstStyle/>
          <a:p>
            <a:r>
              <a:rPr lang="en-US" dirty="0"/>
              <a:t>.03</a:t>
            </a:r>
          </a:p>
          <a:p>
            <a:endParaRPr lang="en-US" dirty="0"/>
          </a:p>
        </p:txBody>
      </p:sp>
    </p:spTree>
    <p:extLst>
      <p:ext uri="{BB962C8B-B14F-4D97-AF65-F5344CB8AC3E}">
        <p14:creationId xmlns:p14="http://schemas.microsoft.com/office/powerpoint/2010/main" val="214306477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ADE8E-4613-41F3-BAE6-0545CA3139FB}"/>
              </a:ext>
            </a:extLst>
          </p:cNvPr>
          <p:cNvSpPr>
            <a:spLocks noGrp="1"/>
          </p:cNvSpPr>
          <p:nvPr>
            <p:ph type="title"/>
          </p:nvPr>
        </p:nvSpPr>
        <p:spPr>
          <a:xfrm>
            <a:off x="457200" y="1447800"/>
            <a:ext cx="8229600" cy="914400"/>
          </a:xfrm>
        </p:spPr>
        <p:txBody>
          <a:bodyPr>
            <a:normAutofit fontScale="90000"/>
          </a:bodyPr>
          <a:lstStyle/>
          <a:p>
            <a:pPr fontAlgn="base"/>
            <a:br>
              <a:rPr lang="en-US" dirty="0"/>
            </a:br>
            <a:r>
              <a:rPr lang="en-US" dirty="0"/>
              <a:t>R</a:t>
            </a:r>
            <a:r>
              <a:rPr lang="en-US" sz="2700" dirty="0"/>
              <a:t>ules for computing the likelihood that two events both happen, or their joint probability.</a:t>
            </a:r>
            <a:br>
              <a:rPr lang="en-US" sz="2700" dirty="0"/>
            </a:br>
            <a:endParaRPr lang="en-US" sz="2700" dirty="0"/>
          </a:p>
        </p:txBody>
      </p:sp>
      <p:sp>
        <p:nvSpPr>
          <p:cNvPr id="3" name="Footer Placeholder 2">
            <a:extLst>
              <a:ext uri="{FF2B5EF4-FFF2-40B4-BE49-F238E27FC236}">
                <a16:creationId xmlns:a16="http://schemas.microsoft.com/office/drawing/2014/main" id="{FD46E6B6-6A35-492C-904E-8BC7A0F4820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69857453-AE90-4210-AE98-EDEEDB4F85A9}"/>
              </a:ext>
            </a:extLst>
          </p:cNvPr>
          <p:cNvSpPr>
            <a:spLocks noGrp="1"/>
          </p:cNvSpPr>
          <p:nvPr>
            <p:ph type="sldNum" sz="quarter" idx="12"/>
          </p:nvPr>
        </p:nvSpPr>
        <p:spPr/>
        <p:txBody>
          <a:bodyPr/>
          <a:lstStyle/>
          <a:p>
            <a:r>
              <a:rPr lang="en-US"/>
              <a:t>5-</a:t>
            </a:r>
            <a:fld id="{A68F1C3D-7991-4430-8FD2-6BE0AA8A1311}" type="slidenum">
              <a:rPr lang="en-US" smtClean="0"/>
              <a:pPr/>
              <a:t>212</a:t>
            </a:fld>
            <a:endParaRPr lang="en-US" dirty="0"/>
          </a:p>
        </p:txBody>
      </p:sp>
      <p:sp>
        <p:nvSpPr>
          <p:cNvPr id="5" name="Rectangle 4">
            <a:extLst>
              <a:ext uri="{FF2B5EF4-FFF2-40B4-BE49-F238E27FC236}">
                <a16:creationId xmlns:a16="http://schemas.microsoft.com/office/drawing/2014/main" id="{4AE3D68A-0DFE-4E86-85FB-1F0B23E6D972}"/>
              </a:ext>
            </a:extLst>
          </p:cNvPr>
          <p:cNvSpPr/>
          <p:nvPr/>
        </p:nvSpPr>
        <p:spPr>
          <a:xfrm>
            <a:off x="457200" y="501650"/>
            <a:ext cx="4515019" cy="369332"/>
          </a:xfrm>
          <a:prstGeom prst="rect">
            <a:avLst/>
          </a:prstGeom>
        </p:spPr>
        <p:txBody>
          <a:bodyPr wrap="none">
            <a:spAutoFit/>
          </a:bodyPr>
          <a:lstStyle/>
          <a:p>
            <a:r>
              <a:rPr lang="en-US" dirty="0"/>
              <a:t>Rules of Multiplication to Calculate Probability</a:t>
            </a:r>
          </a:p>
        </p:txBody>
      </p:sp>
      <p:sp>
        <p:nvSpPr>
          <p:cNvPr id="6" name="Rectangle 5">
            <a:extLst>
              <a:ext uri="{FF2B5EF4-FFF2-40B4-BE49-F238E27FC236}">
                <a16:creationId xmlns:a16="http://schemas.microsoft.com/office/drawing/2014/main" id="{0B75D28D-AEEC-4248-B7A4-F6447DD2CEBE}"/>
              </a:ext>
            </a:extLst>
          </p:cNvPr>
          <p:cNvSpPr/>
          <p:nvPr/>
        </p:nvSpPr>
        <p:spPr>
          <a:xfrm>
            <a:off x="451338" y="2209800"/>
            <a:ext cx="8229600" cy="2246769"/>
          </a:xfrm>
          <a:prstGeom prst="rect">
            <a:avLst/>
          </a:prstGeom>
        </p:spPr>
        <p:txBody>
          <a:bodyPr wrap="square">
            <a:spAutoFit/>
          </a:bodyPr>
          <a:lstStyle/>
          <a:p>
            <a:r>
              <a:rPr lang="en-US" sz="2800" dirty="0">
                <a:solidFill>
                  <a:srgbClr val="333333"/>
                </a:solidFill>
                <a:latin typeface="stix"/>
              </a:rPr>
              <a:t>For example, 16% of the 2016 tax returns were prepared by H&amp;R Block and 75% of those returns showed a refund. </a:t>
            </a:r>
          </a:p>
          <a:p>
            <a:r>
              <a:rPr lang="en-US" sz="2800" dirty="0">
                <a:solidFill>
                  <a:srgbClr val="333333"/>
                </a:solidFill>
                <a:latin typeface="stix"/>
              </a:rPr>
              <a:t>What is the likelihood a person’s tax form was prepared by H&amp;R Block and the person received a refund?</a:t>
            </a:r>
            <a:endParaRPr lang="en-US" sz="2800" dirty="0"/>
          </a:p>
        </p:txBody>
      </p:sp>
    </p:spTree>
    <p:extLst>
      <p:ext uri="{BB962C8B-B14F-4D97-AF65-F5344CB8AC3E}">
        <p14:creationId xmlns:p14="http://schemas.microsoft.com/office/powerpoint/2010/main" val="259096309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Rule of Multiplication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normAutofit/>
          </a:bodyPr>
          <a:lstStyle/>
          <a:p>
            <a:r>
              <a:rPr lang="en-US" dirty="0"/>
              <a:t>The rules of multiplication are applied when two or more events occur simultaneously</a:t>
            </a:r>
          </a:p>
          <a:p>
            <a:pPr marL="0" indent="0">
              <a:buNone/>
            </a:pPr>
            <a:endParaRPr lang="en-US" dirty="0"/>
          </a:p>
        </p:txBody>
      </p:sp>
      <p:sp>
        <p:nvSpPr>
          <p:cNvPr id="9" name="Slide Number Placeholder 8"/>
          <p:cNvSpPr>
            <a:spLocks noGrp="1"/>
          </p:cNvSpPr>
          <p:nvPr>
            <p:ph type="sldNum" sz="quarter" idx="12"/>
          </p:nvPr>
        </p:nvSpPr>
        <p:spPr/>
        <p:txBody>
          <a:bodyPr/>
          <a:lstStyle/>
          <a:p>
            <a:r>
              <a:rPr lang="en-US" dirty="0"/>
              <a:t>5-</a:t>
            </a:r>
            <a:fld id="{F38DF745-7D3F-47F4-83A3-874385CFAA69}" type="slidenum">
              <a:rPr lang="en-US" smtClean="0"/>
              <a:pPr/>
              <a:t>213</a:t>
            </a:fld>
            <a:endParaRPr lang="en-US" dirty="0"/>
          </a:p>
        </p:txBody>
      </p:sp>
    </p:spTree>
    <p:extLst>
      <p:ext uri="{BB962C8B-B14F-4D97-AF65-F5344CB8AC3E}">
        <p14:creationId xmlns:p14="http://schemas.microsoft.com/office/powerpoint/2010/main" val="159069041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Rule of Multiplication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normAutofit/>
          </a:bodyPr>
          <a:lstStyle/>
          <a:p>
            <a:r>
              <a:rPr lang="en-US" dirty="0"/>
              <a:t>The special rule of multiplication refers to events that are independent</a:t>
            </a:r>
          </a:p>
          <a:p>
            <a:pPr marL="0" indent="0">
              <a:buNone/>
            </a:pPr>
            <a:endParaRPr lang="en-US" dirty="0"/>
          </a:p>
          <a:p>
            <a:pPr marL="0" indent="0">
              <a:buNone/>
            </a:pPr>
            <a:endParaRPr lang="en-US" dirty="0"/>
          </a:p>
        </p:txBody>
      </p:sp>
      <p:sp>
        <p:nvSpPr>
          <p:cNvPr id="5" name="TextBox 4"/>
          <p:cNvSpPr txBox="1"/>
          <p:nvPr/>
        </p:nvSpPr>
        <p:spPr>
          <a:xfrm>
            <a:off x="873369" y="3503414"/>
            <a:ext cx="6858000" cy="369332"/>
          </a:xfrm>
          <a:prstGeom prst="rect">
            <a:avLst/>
          </a:prstGeom>
          <a:solidFill>
            <a:schemeClr val="accent4">
              <a:lumMod val="20000"/>
              <a:lumOff val="80000"/>
            </a:schemeClr>
          </a:solidFill>
          <a:ln>
            <a:solidFill>
              <a:schemeClr val="accent4">
                <a:lumMod val="60000"/>
                <a:lumOff val="40000"/>
              </a:schemeClr>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accent4">
                    <a:lumMod val="60000"/>
                    <a:lumOff val="40000"/>
                  </a:schemeClr>
                </a:solidFill>
              </a:rPr>
              <a:t>SPECIAL RULE OF MULTIPLICATON  </a:t>
            </a:r>
            <a:r>
              <a:rPr lang="en-US" dirty="0"/>
              <a:t>P(A and B) = P(A) P(B)   </a:t>
            </a:r>
          </a:p>
        </p:txBody>
      </p:sp>
      <p:sp>
        <p:nvSpPr>
          <p:cNvPr id="6" name="TextBox 5"/>
          <p:cNvSpPr txBox="1"/>
          <p:nvPr/>
        </p:nvSpPr>
        <p:spPr>
          <a:xfrm>
            <a:off x="838200" y="2362200"/>
            <a:ext cx="68580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INDEPENDENCE  </a:t>
            </a:r>
            <a:r>
              <a:rPr lang="en-US" dirty="0"/>
              <a:t>The occurrence of one event has no effect on the probability of the occurrence of another event.</a:t>
            </a:r>
            <a:endParaRPr lang="en-US" dirty="0">
              <a:solidFill>
                <a:srgbClr val="00B050"/>
              </a:solidFill>
            </a:endParaRPr>
          </a:p>
        </p:txBody>
      </p:sp>
      <p:sp>
        <p:nvSpPr>
          <p:cNvPr id="7" name="TextBox 6"/>
          <p:cNvSpPr txBox="1"/>
          <p:nvPr/>
        </p:nvSpPr>
        <p:spPr>
          <a:xfrm>
            <a:off x="685800" y="4215155"/>
            <a:ext cx="8153400" cy="1323439"/>
          </a:xfrm>
          <a:prstGeom prst="rect">
            <a:avLst/>
          </a:prstGeom>
          <a:noFill/>
        </p:spPr>
        <p:txBody>
          <a:bodyPr wrap="square" rtlCol="0">
            <a:spAutoFit/>
          </a:bodyPr>
          <a:lstStyle/>
          <a:p>
            <a:r>
              <a:rPr lang="en-US" sz="2000" dirty="0"/>
              <a:t>A survey by the American Automobile Association (AAA) revealed 60% of its members made airline reservations last year.  Two members are selected at random. What is the probability both made airline reservations last year?</a:t>
            </a:r>
          </a:p>
          <a:p>
            <a:r>
              <a:rPr lang="en-US" sz="2000" dirty="0"/>
              <a:t>P(R</a:t>
            </a:r>
            <a:r>
              <a:rPr lang="en-US" sz="2000" baseline="-25000" dirty="0"/>
              <a:t>1</a:t>
            </a:r>
            <a:r>
              <a:rPr lang="en-US" sz="2000" dirty="0"/>
              <a:t> and R</a:t>
            </a:r>
            <a:r>
              <a:rPr lang="en-US" sz="2000" baseline="-25000" dirty="0"/>
              <a:t>2</a:t>
            </a:r>
            <a:r>
              <a:rPr lang="en-US" sz="2000" dirty="0"/>
              <a:t>) = P(R</a:t>
            </a:r>
            <a:r>
              <a:rPr lang="en-US" sz="2000" baseline="-25000" dirty="0"/>
              <a:t>1</a:t>
            </a:r>
            <a:r>
              <a:rPr lang="en-US" sz="2000" dirty="0"/>
              <a:t>)P(R</a:t>
            </a:r>
            <a:r>
              <a:rPr lang="en-US" sz="2000" baseline="-25000" dirty="0"/>
              <a:t>2</a:t>
            </a:r>
            <a:r>
              <a:rPr lang="en-US" sz="2000" dirty="0"/>
              <a:t>) = (.60)(.60) = .36</a:t>
            </a:r>
          </a:p>
        </p:txBody>
      </p:sp>
      <p:sp>
        <p:nvSpPr>
          <p:cNvPr id="9" name="Slide Number Placeholder 8"/>
          <p:cNvSpPr>
            <a:spLocks noGrp="1"/>
          </p:cNvSpPr>
          <p:nvPr>
            <p:ph type="sldNum" sz="quarter" idx="12"/>
          </p:nvPr>
        </p:nvSpPr>
        <p:spPr/>
        <p:txBody>
          <a:bodyPr/>
          <a:lstStyle/>
          <a:p>
            <a:r>
              <a:rPr lang="en-US" dirty="0"/>
              <a:t>5-</a:t>
            </a:r>
            <a:fld id="{F38DF745-7D3F-47F4-83A3-874385CFAA69}" type="slidenum">
              <a:rPr lang="en-US" smtClean="0"/>
              <a:pPr/>
              <a:t>214</a:t>
            </a:fld>
            <a:endParaRPr lang="en-US" dirty="0"/>
          </a:p>
        </p:txBody>
      </p:sp>
    </p:spTree>
    <p:extLst>
      <p:ext uri="{BB962C8B-B14F-4D97-AF65-F5344CB8AC3E}">
        <p14:creationId xmlns:p14="http://schemas.microsoft.com/office/powerpoint/2010/main" val="318227012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73817-89AE-4DFC-95D7-5820F5FC6B6C}"/>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96762A04-3AFA-4FD2-8E5C-8419909BD589}"/>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E9D233B4-859B-47E1-88D5-59BF53749E46}"/>
              </a:ext>
            </a:extLst>
          </p:cNvPr>
          <p:cNvSpPr>
            <a:spLocks noGrp="1"/>
          </p:cNvSpPr>
          <p:nvPr>
            <p:ph type="sldNum" sz="quarter" idx="12"/>
          </p:nvPr>
        </p:nvSpPr>
        <p:spPr/>
        <p:txBody>
          <a:bodyPr/>
          <a:lstStyle/>
          <a:p>
            <a:r>
              <a:rPr lang="en-US"/>
              <a:t>5-</a:t>
            </a:r>
            <a:fld id="{F38DF745-7D3F-47F4-83A3-874385CFAA69}" type="slidenum">
              <a:rPr lang="en-US" smtClean="0"/>
              <a:pPr/>
              <a:t>215</a:t>
            </a:fld>
            <a:endParaRPr lang="en-US" dirty="0"/>
          </a:p>
        </p:txBody>
      </p:sp>
      <p:graphicFrame>
        <p:nvGraphicFramePr>
          <p:cNvPr id="6" name="Content Placeholder 5">
            <a:extLst>
              <a:ext uri="{FF2B5EF4-FFF2-40B4-BE49-F238E27FC236}">
                <a16:creationId xmlns:a16="http://schemas.microsoft.com/office/drawing/2014/main" id="{7EA40947-5911-448E-9BA4-C90A2C6E76C1}"/>
              </a:ext>
            </a:extLst>
          </p:cNvPr>
          <p:cNvGraphicFramePr>
            <a:graphicFrameLocks noGrp="1"/>
          </p:cNvGraphicFramePr>
          <p:nvPr>
            <p:ph sz="quarter" idx="1"/>
          </p:nvPr>
        </p:nvGraphicFramePr>
        <p:xfrm>
          <a:off x="457200" y="2567622"/>
          <a:ext cx="8229600" cy="2240280"/>
        </p:xfrm>
        <a:graphic>
          <a:graphicData uri="http://schemas.openxmlformats.org/drawingml/2006/table">
            <a:tbl>
              <a:tblPr/>
              <a:tblGrid>
                <a:gridCol w="3048000">
                  <a:extLst>
                    <a:ext uri="{9D8B030D-6E8A-4147-A177-3AD203B41FA5}">
                      <a16:colId xmlns:a16="http://schemas.microsoft.com/office/drawing/2014/main" val="2258057427"/>
                    </a:ext>
                  </a:extLst>
                </a:gridCol>
                <a:gridCol w="2133600">
                  <a:extLst>
                    <a:ext uri="{9D8B030D-6E8A-4147-A177-3AD203B41FA5}">
                      <a16:colId xmlns:a16="http://schemas.microsoft.com/office/drawing/2014/main" val="571610836"/>
                    </a:ext>
                  </a:extLst>
                </a:gridCol>
                <a:gridCol w="3048000">
                  <a:extLst>
                    <a:ext uri="{9D8B030D-6E8A-4147-A177-3AD203B41FA5}">
                      <a16:colId xmlns:a16="http://schemas.microsoft.com/office/drawing/2014/main" val="1790436956"/>
                    </a:ext>
                  </a:extLst>
                </a:gridCol>
              </a:tblGrid>
              <a:tr h="0">
                <a:tc>
                  <a:txBody>
                    <a:bodyPr/>
                    <a:lstStyle/>
                    <a:p>
                      <a:pPr algn="ctr" fontAlgn="base"/>
                      <a:r>
                        <a:rPr lang="en-US" b="1">
                          <a:effectLst/>
                          <a:latin typeface="inherit"/>
                        </a:rPr>
                        <a:t>Outcomes</a:t>
                      </a:r>
                      <a:endParaRPr lang="en-US" b="0">
                        <a:effectLst/>
                        <a:latin typeface="proximanova"/>
                      </a:endParaRPr>
                    </a:p>
                  </a:txBody>
                  <a:tcPr marL="152400" marR="76200" marT="76200" marB="22860" anchor="ctr">
                    <a:lnL>
                      <a:noFill/>
                    </a:lnL>
                    <a:lnR>
                      <a:noFill/>
                    </a:lnR>
                    <a:lnT>
                      <a:noFill/>
                    </a:lnT>
                    <a:lnB w="7620" cap="flat" cmpd="sng" algn="ctr">
                      <a:solidFill>
                        <a:srgbClr val="000000"/>
                      </a:solidFill>
                      <a:prstDash val="solid"/>
                      <a:round/>
                      <a:headEnd type="none" w="med" len="med"/>
                      <a:tailEnd type="none" w="med" len="med"/>
                    </a:lnB>
                  </a:tcPr>
                </a:tc>
                <a:tc>
                  <a:txBody>
                    <a:bodyPr/>
                    <a:lstStyle/>
                    <a:p>
                      <a:pPr algn="ctr" fontAlgn="base"/>
                      <a:r>
                        <a:rPr lang="en-US" b="1">
                          <a:effectLst/>
                          <a:latin typeface="inherit"/>
                        </a:rPr>
                        <a:t>Joint Probability</a:t>
                      </a:r>
                      <a:endParaRPr lang="en-US" b="0">
                        <a:effectLst/>
                        <a:latin typeface="proximanova"/>
                      </a:endParaRPr>
                    </a:p>
                  </a:txBody>
                  <a:tcPr marL="76200" marR="76200" marT="76200" marB="22860" anchor="ctr">
                    <a:lnL>
                      <a:noFill/>
                    </a:lnL>
                    <a:lnR>
                      <a:noFill/>
                    </a:lnR>
                    <a:lnT>
                      <a:noFill/>
                    </a:lnT>
                    <a:lnB w="7620" cap="flat" cmpd="sng" algn="ctr">
                      <a:solidFill>
                        <a:srgbClr val="000000"/>
                      </a:solidFill>
                      <a:prstDash val="solid"/>
                      <a:round/>
                      <a:headEnd type="none" w="med" len="med"/>
                      <a:tailEnd type="none" w="med" len="med"/>
                    </a:lnB>
                  </a:tcPr>
                </a:tc>
                <a:tc>
                  <a:txBody>
                    <a:bodyPr/>
                    <a:lstStyle/>
                    <a:p>
                      <a:pPr fontAlgn="base"/>
                      <a:endParaRPr lang="en-US">
                        <a:effectLst/>
                      </a:endParaRPr>
                    </a:p>
                  </a:txBody>
                  <a:tcPr marL="76200" marR="152400" marT="76200" marB="22860" anchor="ctr">
                    <a:lnL>
                      <a:noFill/>
                    </a:lnL>
                    <a:lnR>
                      <a:noFill/>
                    </a:lnR>
                    <a:lnT>
                      <a:noFill/>
                    </a:lnT>
                    <a:lnB w="762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2586948"/>
                  </a:ext>
                </a:extLst>
              </a:tr>
              <a:tr h="0">
                <a:tc>
                  <a:txBody>
                    <a:bodyPr/>
                    <a:lstStyle/>
                    <a:p>
                      <a:pPr algn="ctr" fontAlgn="base"/>
                      <a:r>
                        <a:rPr lang="en-US" b="0" i="1">
                          <a:effectLst/>
                          <a:latin typeface="inherit"/>
                        </a:rPr>
                        <a:t>R</a:t>
                      </a:r>
                      <a:r>
                        <a:rPr lang="en-US" b="0" baseline="-25000">
                          <a:effectLst/>
                          <a:latin typeface="inherit"/>
                        </a:rPr>
                        <a:t>1</a:t>
                      </a:r>
                      <a:r>
                        <a:rPr lang="en-US" b="0">
                          <a:effectLst/>
                          <a:latin typeface="proximanova"/>
                        </a:rPr>
                        <a:t>    </a:t>
                      </a:r>
                      <a:r>
                        <a:rPr lang="en-US" b="0" i="1">
                          <a:effectLst/>
                          <a:latin typeface="inherit"/>
                        </a:rPr>
                        <a:t>R</a:t>
                      </a:r>
                      <a:r>
                        <a:rPr lang="en-US" b="0" baseline="-25000">
                          <a:effectLst/>
                          <a:latin typeface="inherit"/>
                        </a:rPr>
                        <a:t>2</a:t>
                      </a:r>
                      <a:endParaRPr lang="en-US" b="0">
                        <a:effectLst/>
                        <a:latin typeface="proximanova"/>
                      </a:endParaRPr>
                    </a:p>
                  </a:txBody>
                  <a:tcPr marL="152400" marR="76200" marT="76200" marB="22860" anchor="ctr">
                    <a:lnL>
                      <a:noFill/>
                    </a:lnL>
                    <a:lnR>
                      <a:noFill/>
                    </a:lnR>
                    <a:lnT w="7620" cap="flat" cmpd="sng" algn="ctr">
                      <a:solidFill>
                        <a:srgbClr val="000000"/>
                      </a:solidFill>
                      <a:prstDash val="solid"/>
                      <a:round/>
                      <a:headEnd type="none" w="med" len="med"/>
                      <a:tailEnd type="none" w="med" len="med"/>
                    </a:lnT>
                    <a:lnB>
                      <a:noFill/>
                    </a:lnB>
                  </a:tcPr>
                </a:tc>
                <a:tc>
                  <a:txBody>
                    <a:bodyPr/>
                    <a:lstStyle/>
                    <a:p>
                      <a:pPr algn="ctr" fontAlgn="base"/>
                      <a:r>
                        <a:rPr lang="en-US" b="0">
                          <a:effectLst/>
                          <a:latin typeface="proximanova"/>
                        </a:rPr>
                        <a:t>(.60)(.60) =</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tcPr>
                </a:tc>
                <a:tc>
                  <a:txBody>
                    <a:bodyPr/>
                    <a:lstStyle/>
                    <a:p>
                      <a:pPr algn="r" fontAlgn="base"/>
                      <a:r>
                        <a:rPr lang="en-US" b="0">
                          <a:effectLst/>
                          <a:latin typeface="proximanova"/>
                        </a:rPr>
                        <a:t>.36</a:t>
                      </a:r>
                    </a:p>
                  </a:txBody>
                  <a:tcPr marL="76200" marR="152400" marT="76200" marB="22860" anchor="ctr">
                    <a:lnL>
                      <a:noFill/>
                    </a:lnL>
                    <a:lnR>
                      <a:noFill/>
                    </a:lnR>
                    <a:lnT w="762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6673129"/>
                  </a:ext>
                </a:extLst>
              </a:tr>
              <a:tr h="0">
                <a:tc>
                  <a:txBody>
                    <a:bodyPr/>
                    <a:lstStyle/>
                    <a:p>
                      <a:pPr algn="ctr" fontAlgn="base"/>
                      <a:r>
                        <a:rPr lang="en-US" b="0" i="1">
                          <a:effectLst/>
                          <a:latin typeface="inherit"/>
                        </a:rPr>
                        <a:t>R</a:t>
                      </a:r>
                      <a:r>
                        <a:rPr lang="en-US" b="0" baseline="-25000">
                          <a:effectLst/>
                          <a:latin typeface="inherit"/>
                        </a:rPr>
                        <a:t>1</a:t>
                      </a:r>
                      <a:r>
                        <a:rPr lang="en-US" b="0">
                          <a:effectLst/>
                          <a:latin typeface="proximanova"/>
                        </a:rPr>
                        <a:t>  ∼</a:t>
                      </a:r>
                      <a:r>
                        <a:rPr lang="en-US" b="0" i="1">
                          <a:effectLst/>
                          <a:latin typeface="inherit"/>
                        </a:rPr>
                        <a:t>R</a:t>
                      </a:r>
                      <a:r>
                        <a:rPr lang="en-US" b="0" baseline="-25000">
                          <a:effectLst/>
                          <a:latin typeface="inherit"/>
                        </a:rPr>
                        <a:t>2</a:t>
                      </a:r>
                      <a:endParaRPr lang="en-US" b="0">
                        <a:effectLst/>
                        <a:latin typeface="proximanova"/>
                      </a:endParaRPr>
                    </a:p>
                  </a:txBody>
                  <a:tcPr marL="152400" marR="76200" marT="76200" marB="22860" anchor="ctr">
                    <a:lnL>
                      <a:noFill/>
                    </a:lnL>
                    <a:lnR>
                      <a:noFill/>
                    </a:lnR>
                    <a:lnT>
                      <a:noFill/>
                    </a:lnT>
                    <a:lnB>
                      <a:noFill/>
                    </a:lnB>
                  </a:tcPr>
                </a:tc>
                <a:tc>
                  <a:txBody>
                    <a:bodyPr/>
                    <a:lstStyle/>
                    <a:p>
                      <a:pPr algn="ctr" fontAlgn="base"/>
                      <a:r>
                        <a:rPr lang="en-US" b="0">
                          <a:effectLst/>
                          <a:latin typeface="proximanova"/>
                        </a:rPr>
                        <a:t>(.60)(.40) =</a:t>
                      </a:r>
                    </a:p>
                  </a:txBody>
                  <a:tcPr marL="76200" marR="76200" marT="76200" marB="22860" anchor="ctr">
                    <a:lnL>
                      <a:noFill/>
                    </a:lnL>
                    <a:lnR>
                      <a:noFill/>
                    </a:lnR>
                    <a:lnT>
                      <a:noFill/>
                    </a:lnT>
                    <a:lnB>
                      <a:noFill/>
                    </a:lnB>
                  </a:tcPr>
                </a:tc>
                <a:tc>
                  <a:txBody>
                    <a:bodyPr/>
                    <a:lstStyle/>
                    <a:p>
                      <a:pPr algn="r" fontAlgn="base"/>
                      <a:r>
                        <a:rPr lang="en-US" b="0">
                          <a:effectLst/>
                          <a:latin typeface="proximanova"/>
                        </a:rPr>
                        <a:t>.24</a:t>
                      </a:r>
                    </a:p>
                  </a:txBody>
                  <a:tcPr marL="76200" marR="152400" marT="76200" marB="22860" anchor="ctr">
                    <a:lnL>
                      <a:noFill/>
                    </a:lnL>
                    <a:lnR>
                      <a:noFill/>
                    </a:lnR>
                    <a:lnT>
                      <a:noFill/>
                    </a:lnT>
                    <a:lnB>
                      <a:noFill/>
                    </a:lnB>
                  </a:tcPr>
                </a:tc>
                <a:extLst>
                  <a:ext uri="{0D108BD9-81ED-4DB2-BD59-A6C34878D82A}">
                    <a16:rowId xmlns:a16="http://schemas.microsoft.com/office/drawing/2014/main" val="141622908"/>
                  </a:ext>
                </a:extLst>
              </a:tr>
              <a:tr h="0">
                <a:tc>
                  <a:txBody>
                    <a:bodyPr/>
                    <a:lstStyle/>
                    <a:p>
                      <a:pPr algn="ctr" fontAlgn="base"/>
                      <a:r>
                        <a:rPr lang="en-US" b="0">
                          <a:effectLst/>
                          <a:latin typeface="proximanova"/>
                        </a:rPr>
                        <a:t>∼</a:t>
                      </a:r>
                      <a:r>
                        <a:rPr lang="en-US" b="0" i="1">
                          <a:effectLst/>
                          <a:latin typeface="inherit"/>
                        </a:rPr>
                        <a:t>R</a:t>
                      </a:r>
                      <a:r>
                        <a:rPr lang="en-US" b="0" baseline="-25000">
                          <a:effectLst/>
                          <a:latin typeface="inherit"/>
                        </a:rPr>
                        <a:t>1</a:t>
                      </a:r>
                      <a:r>
                        <a:rPr lang="en-US" b="0">
                          <a:effectLst/>
                          <a:latin typeface="proximanova"/>
                        </a:rPr>
                        <a:t>    </a:t>
                      </a:r>
                      <a:r>
                        <a:rPr lang="en-US" b="0" i="1">
                          <a:effectLst/>
                          <a:latin typeface="inherit"/>
                        </a:rPr>
                        <a:t>R</a:t>
                      </a:r>
                      <a:r>
                        <a:rPr lang="en-US" b="0" baseline="-25000">
                          <a:effectLst/>
                          <a:latin typeface="inherit"/>
                        </a:rPr>
                        <a:t>2</a:t>
                      </a:r>
                      <a:r>
                        <a:rPr lang="en-US" b="0">
                          <a:effectLst/>
                          <a:latin typeface="proximanova"/>
                        </a:rPr>
                        <a:t>  </a:t>
                      </a:r>
                    </a:p>
                  </a:txBody>
                  <a:tcPr marL="152400" marR="76200" marT="76200" marB="22860" anchor="ctr">
                    <a:lnL>
                      <a:noFill/>
                    </a:lnL>
                    <a:lnR>
                      <a:noFill/>
                    </a:lnR>
                    <a:lnT>
                      <a:noFill/>
                    </a:lnT>
                    <a:lnB>
                      <a:noFill/>
                    </a:lnB>
                  </a:tcPr>
                </a:tc>
                <a:tc>
                  <a:txBody>
                    <a:bodyPr/>
                    <a:lstStyle/>
                    <a:p>
                      <a:pPr algn="ctr" fontAlgn="base"/>
                      <a:r>
                        <a:rPr lang="en-US" b="0">
                          <a:effectLst/>
                          <a:latin typeface="proximanova"/>
                        </a:rPr>
                        <a:t>(.40)(.60) =</a:t>
                      </a:r>
                    </a:p>
                  </a:txBody>
                  <a:tcPr marL="76200" marR="76200" marT="76200" marB="22860" anchor="ctr">
                    <a:lnL>
                      <a:noFill/>
                    </a:lnL>
                    <a:lnR>
                      <a:noFill/>
                    </a:lnR>
                    <a:lnT>
                      <a:noFill/>
                    </a:lnT>
                    <a:lnB>
                      <a:noFill/>
                    </a:lnB>
                  </a:tcPr>
                </a:tc>
                <a:tc>
                  <a:txBody>
                    <a:bodyPr/>
                    <a:lstStyle/>
                    <a:p>
                      <a:pPr algn="r" fontAlgn="base"/>
                      <a:r>
                        <a:rPr lang="en-US" b="0">
                          <a:effectLst/>
                          <a:latin typeface="proximanova"/>
                        </a:rPr>
                        <a:t>.24</a:t>
                      </a:r>
                    </a:p>
                  </a:txBody>
                  <a:tcPr marL="76200" marR="152400" marT="76200" marB="22860" anchor="ctr">
                    <a:lnL>
                      <a:noFill/>
                    </a:lnL>
                    <a:lnR>
                      <a:noFill/>
                    </a:lnR>
                    <a:lnT>
                      <a:noFill/>
                    </a:lnT>
                    <a:lnB>
                      <a:noFill/>
                    </a:lnB>
                  </a:tcPr>
                </a:tc>
                <a:extLst>
                  <a:ext uri="{0D108BD9-81ED-4DB2-BD59-A6C34878D82A}">
                    <a16:rowId xmlns:a16="http://schemas.microsoft.com/office/drawing/2014/main" val="1974458011"/>
                  </a:ext>
                </a:extLst>
              </a:tr>
              <a:tr h="0">
                <a:tc>
                  <a:txBody>
                    <a:bodyPr/>
                    <a:lstStyle/>
                    <a:p>
                      <a:pPr algn="ctr" fontAlgn="base"/>
                      <a:r>
                        <a:rPr lang="en-US" b="0">
                          <a:effectLst/>
                          <a:latin typeface="proximanova"/>
                        </a:rPr>
                        <a:t>∼</a:t>
                      </a:r>
                      <a:r>
                        <a:rPr lang="en-US" b="0" i="1">
                          <a:effectLst/>
                          <a:latin typeface="inherit"/>
                        </a:rPr>
                        <a:t>R</a:t>
                      </a:r>
                      <a:r>
                        <a:rPr lang="en-US" b="0" baseline="-25000">
                          <a:effectLst/>
                          <a:latin typeface="inherit"/>
                        </a:rPr>
                        <a:t>1</a:t>
                      </a:r>
                      <a:r>
                        <a:rPr lang="en-US" b="0">
                          <a:effectLst/>
                          <a:latin typeface="proximanova"/>
                        </a:rPr>
                        <a:t>  ∼</a:t>
                      </a:r>
                      <a:r>
                        <a:rPr lang="en-US" b="0" i="1">
                          <a:effectLst/>
                          <a:latin typeface="inherit"/>
                        </a:rPr>
                        <a:t>R</a:t>
                      </a:r>
                      <a:r>
                        <a:rPr lang="en-US" b="0" baseline="-25000">
                          <a:effectLst/>
                          <a:latin typeface="inherit"/>
                        </a:rPr>
                        <a:t>2</a:t>
                      </a:r>
                      <a:r>
                        <a:rPr lang="en-US" b="0">
                          <a:effectLst/>
                          <a:latin typeface="proximanova"/>
                        </a:rPr>
                        <a:t>  </a:t>
                      </a:r>
                    </a:p>
                  </a:txBody>
                  <a:tcPr marL="152400" marR="76200" marT="76200" marB="22860" anchor="ctr">
                    <a:lnL>
                      <a:noFill/>
                    </a:lnL>
                    <a:lnR>
                      <a:noFill/>
                    </a:lnR>
                    <a:lnT>
                      <a:noFill/>
                    </a:lnT>
                    <a:lnB>
                      <a:noFill/>
                    </a:lnB>
                  </a:tcPr>
                </a:tc>
                <a:tc>
                  <a:txBody>
                    <a:bodyPr/>
                    <a:lstStyle/>
                    <a:p>
                      <a:pPr algn="ctr" fontAlgn="base"/>
                      <a:r>
                        <a:rPr lang="en-US" b="0">
                          <a:effectLst/>
                          <a:latin typeface="proximanova"/>
                        </a:rPr>
                        <a:t>(.40)(.40) =</a:t>
                      </a:r>
                    </a:p>
                  </a:txBody>
                  <a:tcPr marL="76200" marR="76200" marT="76200" marB="22860" anchor="ctr">
                    <a:lnL>
                      <a:noFill/>
                    </a:lnL>
                    <a:lnR>
                      <a:noFill/>
                    </a:lnR>
                    <a:lnT>
                      <a:noFill/>
                    </a:lnT>
                    <a:lnB>
                      <a:noFill/>
                    </a:lnB>
                  </a:tcPr>
                </a:tc>
                <a:tc>
                  <a:txBody>
                    <a:bodyPr/>
                    <a:lstStyle/>
                    <a:p>
                      <a:pPr algn="r" fontAlgn="base"/>
                      <a:r>
                        <a:rPr lang="en-US" b="0" u="sng">
                          <a:effectLst/>
                          <a:latin typeface="proximanova"/>
                        </a:rPr>
                        <a:t>   .16</a:t>
                      </a:r>
                      <a:endParaRPr lang="en-US" b="0">
                        <a:effectLst/>
                        <a:latin typeface="proximanova"/>
                      </a:endParaRPr>
                    </a:p>
                  </a:txBody>
                  <a:tcPr marL="76200" marR="152400" marT="76200" marB="22860" anchor="ctr">
                    <a:lnL>
                      <a:noFill/>
                    </a:lnL>
                    <a:lnR>
                      <a:noFill/>
                    </a:lnR>
                    <a:lnT>
                      <a:noFill/>
                    </a:lnT>
                    <a:lnB>
                      <a:noFill/>
                    </a:lnB>
                  </a:tcPr>
                </a:tc>
                <a:extLst>
                  <a:ext uri="{0D108BD9-81ED-4DB2-BD59-A6C34878D82A}">
                    <a16:rowId xmlns:a16="http://schemas.microsoft.com/office/drawing/2014/main" val="419940362"/>
                  </a:ext>
                </a:extLst>
              </a:tr>
              <a:tr h="0">
                <a:tc>
                  <a:txBody>
                    <a:bodyPr/>
                    <a:lstStyle/>
                    <a:p>
                      <a:pPr algn="ctr" fontAlgn="base"/>
                      <a:r>
                        <a:rPr lang="en-US" b="0">
                          <a:effectLst/>
                          <a:latin typeface="proximanova"/>
                        </a:rPr>
                        <a:t>Total  </a:t>
                      </a:r>
                    </a:p>
                  </a:txBody>
                  <a:tcPr marL="152400" marR="76200" marT="76200" marB="22860" anchor="ctr">
                    <a:lnL>
                      <a:noFill/>
                    </a:lnL>
                    <a:lnR>
                      <a:noFill/>
                    </a:lnR>
                    <a:lnT>
                      <a:noFill/>
                    </a:lnT>
                    <a:lnB>
                      <a:noFill/>
                    </a:lnB>
                  </a:tcPr>
                </a:tc>
                <a:tc>
                  <a:txBody>
                    <a:bodyPr/>
                    <a:lstStyle/>
                    <a:p>
                      <a:pPr algn="r" fontAlgn="base"/>
                      <a:endParaRPr lang="en-US">
                        <a:effectLst/>
                      </a:endParaRPr>
                    </a:p>
                  </a:txBody>
                  <a:tcPr marL="76200" marR="76200" marT="76200" marB="22860" anchor="ctr">
                    <a:lnL>
                      <a:noFill/>
                    </a:lnL>
                    <a:lnR>
                      <a:noFill/>
                    </a:lnR>
                    <a:lnT>
                      <a:noFill/>
                    </a:lnT>
                    <a:lnB>
                      <a:noFill/>
                    </a:lnB>
                  </a:tcPr>
                </a:tc>
                <a:tc>
                  <a:txBody>
                    <a:bodyPr/>
                    <a:lstStyle/>
                    <a:p>
                      <a:pPr algn="r" fontAlgn="base"/>
                      <a:r>
                        <a:rPr lang="en-US" b="0" dirty="0">
                          <a:effectLst/>
                          <a:latin typeface="proximanova"/>
                        </a:rPr>
                        <a:t>1.00</a:t>
                      </a:r>
                    </a:p>
                  </a:txBody>
                  <a:tcPr marL="76200" marR="152400" marT="76200" marB="22860" anchor="ctr">
                    <a:lnL>
                      <a:noFill/>
                    </a:lnL>
                    <a:lnR>
                      <a:noFill/>
                    </a:lnR>
                    <a:lnT>
                      <a:noFill/>
                    </a:lnT>
                    <a:lnB>
                      <a:noFill/>
                    </a:lnB>
                  </a:tcPr>
                </a:tc>
                <a:extLst>
                  <a:ext uri="{0D108BD9-81ED-4DB2-BD59-A6C34878D82A}">
                    <a16:rowId xmlns:a16="http://schemas.microsoft.com/office/drawing/2014/main" val="1729690477"/>
                  </a:ext>
                </a:extLst>
              </a:tr>
            </a:tbl>
          </a:graphicData>
        </a:graphic>
      </p:graphicFrame>
    </p:spTree>
    <p:extLst>
      <p:ext uri="{BB962C8B-B14F-4D97-AF65-F5344CB8AC3E}">
        <p14:creationId xmlns:p14="http://schemas.microsoft.com/office/powerpoint/2010/main" val="289848250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82AC7-2DCF-45C4-BF3E-0A941AA31370}"/>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1828EA8C-6AF1-4DEC-B46B-BFA743C4F2D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1028F04-CFA5-4128-AE11-C2C746E3E15E}"/>
              </a:ext>
            </a:extLst>
          </p:cNvPr>
          <p:cNvSpPr>
            <a:spLocks noGrp="1"/>
          </p:cNvSpPr>
          <p:nvPr>
            <p:ph type="sldNum" sz="quarter" idx="12"/>
          </p:nvPr>
        </p:nvSpPr>
        <p:spPr/>
        <p:txBody>
          <a:bodyPr/>
          <a:lstStyle/>
          <a:p>
            <a:r>
              <a:rPr lang="en-US"/>
              <a:t>5-</a:t>
            </a:r>
            <a:fld id="{F38DF745-7D3F-47F4-83A3-874385CFAA69}" type="slidenum">
              <a:rPr lang="en-US" smtClean="0"/>
              <a:pPr/>
              <a:t>216</a:t>
            </a:fld>
            <a:endParaRPr lang="en-US" dirty="0"/>
          </a:p>
        </p:txBody>
      </p:sp>
      <p:sp>
        <p:nvSpPr>
          <p:cNvPr id="5" name="Content Placeholder 4">
            <a:extLst>
              <a:ext uri="{FF2B5EF4-FFF2-40B4-BE49-F238E27FC236}">
                <a16:creationId xmlns:a16="http://schemas.microsoft.com/office/drawing/2014/main" id="{20657536-1BDF-4279-BAAF-DCECB52BB9F4}"/>
              </a:ext>
            </a:extLst>
          </p:cNvPr>
          <p:cNvSpPr>
            <a:spLocks noGrp="1"/>
          </p:cNvSpPr>
          <p:nvPr>
            <p:ph sz="quarter" idx="1"/>
          </p:nvPr>
        </p:nvSpPr>
        <p:spPr/>
        <p:txBody>
          <a:bodyPr/>
          <a:lstStyle/>
          <a:p>
            <a:pPr fontAlgn="base"/>
            <a:r>
              <a:rPr lang="en-US" dirty="0"/>
              <a:t>All possible outcomes can be shown as follows. </a:t>
            </a:r>
            <a:r>
              <a:rPr lang="en-US" i="1" dirty="0"/>
              <a:t>R</a:t>
            </a:r>
            <a:r>
              <a:rPr lang="en-US" dirty="0"/>
              <a:t> means a reservation is made, and ∼</a:t>
            </a:r>
            <a:r>
              <a:rPr lang="en-US" i="1" dirty="0"/>
              <a:t>R</a:t>
            </a:r>
            <a:r>
              <a:rPr lang="en-US" dirty="0"/>
              <a:t> means no reservation is made.</a:t>
            </a:r>
          </a:p>
          <a:p>
            <a:pPr fontAlgn="base"/>
            <a:r>
              <a:rPr lang="en-US" dirty="0"/>
              <a:t>With the probabilities and the complement rule, we can compute the joint probability of each outcome. For example, the probability that neither member makes a reservation is .16. Further, the probability of the first or the second member (special addition rule) making a reservation is .48 (.24 + .24). You can also observe that the outcomes are mutually exclusive and collectively exhaustive. Therefore, the probabilities sum to 1.00.</a:t>
            </a:r>
          </a:p>
          <a:p>
            <a:endParaRPr lang="en-US" dirty="0"/>
          </a:p>
        </p:txBody>
      </p:sp>
    </p:spTree>
    <p:extLst>
      <p:ext uri="{BB962C8B-B14F-4D97-AF65-F5344CB8AC3E}">
        <p14:creationId xmlns:p14="http://schemas.microsoft.com/office/powerpoint/2010/main" val="356924605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7D4AD-F993-4C97-B946-41EAF1D03742}"/>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258EE06E-38F7-42CB-BD06-6A30E7312EE5}"/>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E91EBAA-D76C-4119-A319-78314C951AE0}"/>
              </a:ext>
            </a:extLst>
          </p:cNvPr>
          <p:cNvSpPr>
            <a:spLocks noGrp="1"/>
          </p:cNvSpPr>
          <p:nvPr>
            <p:ph type="sldNum" sz="quarter" idx="12"/>
          </p:nvPr>
        </p:nvSpPr>
        <p:spPr/>
        <p:txBody>
          <a:bodyPr/>
          <a:lstStyle/>
          <a:p>
            <a:r>
              <a:rPr lang="en-US"/>
              <a:t>5-</a:t>
            </a:r>
            <a:fld id="{F38DF745-7D3F-47F4-83A3-874385CFAA69}" type="slidenum">
              <a:rPr lang="en-US" smtClean="0"/>
              <a:pPr/>
              <a:t>217</a:t>
            </a:fld>
            <a:endParaRPr lang="en-US" dirty="0"/>
          </a:p>
        </p:txBody>
      </p:sp>
      <p:sp>
        <p:nvSpPr>
          <p:cNvPr id="5" name="Content Placeholder 4">
            <a:extLst>
              <a:ext uri="{FF2B5EF4-FFF2-40B4-BE49-F238E27FC236}">
                <a16:creationId xmlns:a16="http://schemas.microsoft.com/office/drawing/2014/main" id="{B94CB505-B5F8-4907-A93D-0C00F0F7AD72}"/>
              </a:ext>
            </a:extLst>
          </p:cNvPr>
          <p:cNvSpPr>
            <a:spLocks noGrp="1"/>
          </p:cNvSpPr>
          <p:nvPr>
            <p:ph sz="quarter" idx="1"/>
          </p:nvPr>
        </p:nvSpPr>
        <p:spPr>
          <a:xfrm>
            <a:off x="152400" y="1219200"/>
            <a:ext cx="8763000" cy="4937760"/>
          </a:xfrm>
        </p:spPr>
        <p:txBody>
          <a:bodyPr>
            <a:normAutofit lnSpcReduction="10000"/>
          </a:bodyPr>
          <a:lstStyle/>
          <a:p>
            <a:r>
              <a:rPr lang="en-US" dirty="0"/>
              <a:t>In 2000 George W. Bush won the U.S. presidency by the slimmest of margins. Many election stories resulted, some involving voting irregularities, others raising interesting election questions. In a local Michigan election, there was a tie between two candidates for an elected position. To break the tie, the candidates drew a slip of paper from a box that contained two slips of paper, one marked “Winner” and the other unmarked. To determine which candidate drew first, election officials flipped a coin. The winner of the coin flip also drew the winning slip of paper. But was the coin flip really necessary? No, because the two events are independent. Winning the coin flip did not alter the probability of either candidate drawing the winning slip of paper.</a:t>
            </a:r>
          </a:p>
        </p:txBody>
      </p:sp>
    </p:spTree>
    <p:extLst>
      <p:ext uri="{BB962C8B-B14F-4D97-AF65-F5344CB8AC3E}">
        <p14:creationId xmlns:p14="http://schemas.microsoft.com/office/powerpoint/2010/main" val="108364328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Rule of Multiplication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If two events are not independent, they are referred to as </a:t>
            </a:r>
            <a:r>
              <a:rPr lang="en-US" b="1" dirty="0"/>
              <a:t>dependent.</a:t>
            </a:r>
            <a:r>
              <a:rPr lang="en-US" dirty="0"/>
              <a:t> </a:t>
            </a:r>
          </a:p>
          <a:p>
            <a:r>
              <a:rPr lang="en-US" dirty="0"/>
              <a:t>To illustrate dependency, suppose there are 10 cans of soda in a cooler; 7 are regular and 3 are diet. </a:t>
            </a:r>
          </a:p>
          <a:p>
            <a:r>
              <a:rPr lang="en-US" dirty="0"/>
              <a:t>A can is selected from the cooler. </a:t>
            </a:r>
          </a:p>
          <a:p>
            <a:r>
              <a:rPr lang="en-US" dirty="0"/>
              <a:t>The probability of selecting a can of diet soda is 3/10, and the probability of selecting a can of regular soda is 7/10. </a:t>
            </a:r>
          </a:p>
          <a:p>
            <a:r>
              <a:rPr lang="en-US" dirty="0"/>
              <a:t>Then a second can is selected from the cooler, without returning the first. The probability the second is diet depends on whether the first one selected was diet or not. The probability that the second is diet is:</a:t>
            </a:r>
          </a:p>
        </p:txBody>
      </p:sp>
      <p:sp>
        <p:nvSpPr>
          <p:cNvPr id="8" name="Slide Number Placeholder 7"/>
          <p:cNvSpPr>
            <a:spLocks noGrp="1"/>
          </p:cNvSpPr>
          <p:nvPr>
            <p:ph type="sldNum" sz="quarter" idx="12"/>
          </p:nvPr>
        </p:nvSpPr>
        <p:spPr/>
        <p:txBody>
          <a:bodyPr/>
          <a:lstStyle/>
          <a:p>
            <a:r>
              <a:rPr lang="en-US" dirty="0"/>
              <a:t>5-</a:t>
            </a:r>
            <a:fld id="{F38DF745-7D3F-47F4-83A3-874385CFAA69}" type="slidenum">
              <a:rPr lang="en-US" smtClean="0"/>
              <a:pPr/>
              <a:t>218</a:t>
            </a:fld>
            <a:endParaRPr lang="en-US" dirty="0"/>
          </a:p>
        </p:txBody>
      </p:sp>
    </p:spTree>
    <p:extLst>
      <p:ext uri="{BB962C8B-B14F-4D97-AF65-F5344CB8AC3E}">
        <p14:creationId xmlns:p14="http://schemas.microsoft.com/office/powerpoint/2010/main" val="395589224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1275D-03A5-44AC-87A7-D8003296D5D3}"/>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23E30D75-3BA5-42C3-A9C2-07AC2C01B21E}"/>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0925F0A5-DE51-4A3A-94FB-E70EB1377682}"/>
              </a:ext>
            </a:extLst>
          </p:cNvPr>
          <p:cNvSpPr>
            <a:spLocks noGrp="1"/>
          </p:cNvSpPr>
          <p:nvPr>
            <p:ph type="sldNum" sz="quarter" idx="12"/>
          </p:nvPr>
        </p:nvSpPr>
        <p:spPr/>
        <p:txBody>
          <a:bodyPr/>
          <a:lstStyle/>
          <a:p>
            <a:r>
              <a:rPr lang="en-US"/>
              <a:t>5-</a:t>
            </a:r>
            <a:fld id="{F38DF745-7D3F-47F4-83A3-874385CFAA69}" type="slidenum">
              <a:rPr lang="en-US" smtClean="0"/>
              <a:pPr/>
              <a:t>219</a:t>
            </a:fld>
            <a:endParaRPr lang="en-US" dirty="0"/>
          </a:p>
        </p:txBody>
      </p:sp>
      <p:sp>
        <p:nvSpPr>
          <p:cNvPr id="5" name="Content Placeholder 4">
            <a:extLst>
              <a:ext uri="{FF2B5EF4-FFF2-40B4-BE49-F238E27FC236}">
                <a16:creationId xmlns:a16="http://schemas.microsoft.com/office/drawing/2014/main" id="{5B78459A-A55B-481D-B3AD-BE653B340A93}"/>
              </a:ext>
            </a:extLst>
          </p:cNvPr>
          <p:cNvSpPr>
            <a:spLocks noGrp="1"/>
          </p:cNvSpPr>
          <p:nvPr>
            <p:ph sz="quarter" idx="1"/>
          </p:nvPr>
        </p:nvSpPr>
        <p:spPr/>
        <p:txBody>
          <a:bodyPr/>
          <a:lstStyle/>
          <a:p>
            <a:r>
              <a:rPr lang="en-US" dirty="0"/>
              <a:t>2/9, if the first can is diet. (Only two cans of diet soda remain in the cooler.)</a:t>
            </a:r>
            <a:br>
              <a:rPr lang="en-US" dirty="0"/>
            </a:br>
            <a:r>
              <a:rPr lang="en-US" dirty="0"/>
              <a:t>3/9, if the first can selected is regular. (All three diet sodas are still in the cooler.)</a:t>
            </a:r>
          </a:p>
          <a:p>
            <a:r>
              <a:rPr lang="en-US" dirty="0"/>
              <a:t>The fraction 2/9 (or 3/9) is called a </a:t>
            </a:r>
            <a:r>
              <a:rPr lang="en-US" b="1" dirty="0">
                <a:hlinkClick r:id="rId2"/>
              </a:rPr>
              <a:t>conditional probability</a:t>
            </a:r>
            <a:r>
              <a:rPr lang="en-US" dirty="0"/>
              <a:t> because its value is conditional on (dependent on) whether a diet or regular soda was the first selection from the cooler.</a:t>
            </a:r>
          </a:p>
        </p:txBody>
      </p:sp>
    </p:spTree>
    <p:extLst>
      <p:ext uri="{BB962C8B-B14F-4D97-AF65-F5344CB8AC3E}">
        <p14:creationId xmlns:p14="http://schemas.microsoft.com/office/powerpoint/2010/main" val="147246165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Rule of Multiplication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A conditional probability is the likelihood an event will happen, given that another event has already happened</a:t>
            </a:r>
          </a:p>
          <a:p>
            <a:endParaRPr lang="en-US" dirty="0"/>
          </a:p>
          <a:p>
            <a:endParaRPr lang="en-US" dirty="0"/>
          </a:p>
          <a:p>
            <a:endParaRPr lang="en-US" dirty="0"/>
          </a:p>
          <a:p>
            <a:endParaRPr lang="en-US" dirty="0"/>
          </a:p>
          <a:p>
            <a:endParaRPr lang="en-US" dirty="0"/>
          </a:p>
          <a:p>
            <a:r>
              <a:rPr lang="en-US" dirty="0"/>
              <a:t>The conditional probability is represented a P(B|A) and is read, the probability of B given A. Or the probability of </a:t>
            </a:r>
            <a:r>
              <a:rPr lang="en-US" i="1" dirty="0"/>
              <a:t>B</a:t>
            </a:r>
            <a:r>
              <a:rPr lang="en-US" dirty="0"/>
              <a:t> is conditional on the occurrence and effect of event </a:t>
            </a:r>
            <a:r>
              <a:rPr lang="en-US" i="1" dirty="0"/>
              <a:t>A</a:t>
            </a:r>
            <a:r>
              <a:rPr lang="en-US" dirty="0"/>
              <a:t>.</a:t>
            </a:r>
          </a:p>
        </p:txBody>
      </p:sp>
      <p:sp>
        <p:nvSpPr>
          <p:cNvPr id="6" name="TextBox 5"/>
          <p:cNvSpPr txBox="1"/>
          <p:nvPr/>
        </p:nvSpPr>
        <p:spPr>
          <a:xfrm>
            <a:off x="921749" y="2590800"/>
            <a:ext cx="7218218"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CONDITIONAL PROBABILITY  </a:t>
            </a:r>
            <a:r>
              <a:rPr lang="en-US" dirty="0"/>
              <a:t>The probability of a particular event occurring, given that another event has occurred.   </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585" y="3619195"/>
            <a:ext cx="7275382" cy="574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7"/>
          <p:cNvSpPr>
            <a:spLocks noGrp="1"/>
          </p:cNvSpPr>
          <p:nvPr>
            <p:ph type="sldNum" sz="quarter" idx="12"/>
          </p:nvPr>
        </p:nvSpPr>
        <p:spPr/>
        <p:txBody>
          <a:bodyPr/>
          <a:lstStyle/>
          <a:p>
            <a:r>
              <a:rPr lang="en-US" dirty="0"/>
              <a:t>5-</a:t>
            </a:r>
            <a:fld id="{F38DF745-7D3F-47F4-83A3-874385CFAA69}" type="slidenum">
              <a:rPr lang="en-US" smtClean="0"/>
              <a:pPr/>
              <a:t>220</a:t>
            </a:fld>
            <a:endParaRPr lang="en-US" dirty="0"/>
          </a:p>
        </p:txBody>
      </p:sp>
    </p:spTree>
    <p:extLst>
      <p:ext uri="{BB962C8B-B14F-4D97-AF65-F5344CB8AC3E}">
        <p14:creationId xmlns:p14="http://schemas.microsoft.com/office/powerpoint/2010/main" val="230911148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Rule of Multiplication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5" name="TextBox 4"/>
          <p:cNvSpPr txBox="1"/>
          <p:nvPr/>
        </p:nvSpPr>
        <p:spPr>
          <a:xfrm>
            <a:off x="838200" y="1676400"/>
            <a:ext cx="7239000" cy="2123658"/>
          </a:xfrm>
          <a:prstGeom prst="rect">
            <a:avLst/>
          </a:prstGeom>
          <a:noFill/>
        </p:spPr>
        <p:txBody>
          <a:bodyPr wrap="square" rtlCol="0">
            <a:spAutoFit/>
          </a:bodyPr>
          <a:lstStyle/>
          <a:p>
            <a:r>
              <a:rPr lang="en-US" sz="2200" dirty="0"/>
              <a:t>A golfer has 12 golf shirts in his closet. Suppose 9 of these shirts are white and the others are blue.  He gets dressed in the dark , so he just grabs a shirt and puts in on. He plays golf two days in a row and does not return the shirts to the closet. What is the probability both shirts are white?</a:t>
            </a:r>
          </a:p>
          <a:p>
            <a:r>
              <a:rPr lang="en-US" sz="2200" dirty="0"/>
              <a:t>	</a:t>
            </a:r>
          </a:p>
        </p:txBody>
      </p:sp>
      <p:sp>
        <p:nvSpPr>
          <p:cNvPr id="6" name="Slide Number Placeholder 5"/>
          <p:cNvSpPr>
            <a:spLocks noGrp="1"/>
          </p:cNvSpPr>
          <p:nvPr>
            <p:ph type="sldNum" sz="quarter" idx="12"/>
          </p:nvPr>
        </p:nvSpPr>
        <p:spPr/>
        <p:txBody>
          <a:bodyPr/>
          <a:lstStyle/>
          <a:p>
            <a:r>
              <a:rPr lang="en-US" dirty="0"/>
              <a:t>5-</a:t>
            </a:r>
            <a:fld id="{A68F1C3D-7991-4430-8FD2-6BE0AA8A1311}" type="slidenum">
              <a:rPr lang="en-US" smtClean="0"/>
              <a:pPr/>
              <a:t>221</a:t>
            </a:fld>
            <a:endParaRPr lang="en-US" dirty="0"/>
          </a:p>
        </p:txBody>
      </p:sp>
    </p:spTree>
    <p:extLst>
      <p:ext uri="{BB962C8B-B14F-4D97-AF65-F5344CB8AC3E}">
        <p14:creationId xmlns:p14="http://schemas.microsoft.com/office/powerpoint/2010/main" val="200634883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178F8-D3CA-4177-BD7A-B26EA1CD5ED2}"/>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AD32151D-174D-40A1-A432-4C41A1F68258}"/>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67827B0D-9EF5-41FF-912B-4D4F3D27E1B3}"/>
              </a:ext>
            </a:extLst>
          </p:cNvPr>
          <p:cNvSpPr>
            <a:spLocks noGrp="1"/>
          </p:cNvSpPr>
          <p:nvPr>
            <p:ph type="sldNum" sz="quarter" idx="12"/>
          </p:nvPr>
        </p:nvSpPr>
        <p:spPr/>
        <p:txBody>
          <a:bodyPr/>
          <a:lstStyle/>
          <a:p>
            <a:r>
              <a:rPr lang="en-US"/>
              <a:t>5-</a:t>
            </a:r>
            <a:fld id="{A68F1C3D-7991-4430-8FD2-6BE0AA8A1311}" type="slidenum">
              <a:rPr lang="en-US" smtClean="0"/>
              <a:pPr/>
              <a:t>222</a:t>
            </a:fld>
            <a:endParaRPr lang="en-US" dirty="0"/>
          </a:p>
        </p:txBody>
      </p:sp>
      <p:sp>
        <p:nvSpPr>
          <p:cNvPr id="5" name="Rectangle 4">
            <a:extLst>
              <a:ext uri="{FF2B5EF4-FFF2-40B4-BE49-F238E27FC236}">
                <a16:creationId xmlns:a16="http://schemas.microsoft.com/office/drawing/2014/main" id="{FD82A22D-E803-46AE-BA1D-CFCC57336F16}"/>
              </a:ext>
            </a:extLst>
          </p:cNvPr>
          <p:cNvSpPr/>
          <p:nvPr/>
        </p:nvSpPr>
        <p:spPr>
          <a:xfrm>
            <a:off x="457200" y="1371600"/>
            <a:ext cx="8534400" cy="4401205"/>
          </a:xfrm>
          <a:prstGeom prst="rect">
            <a:avLst/>
          </a:prstGeom>
        </p:spPr>
        <p:txBody>
          <a:bodyPr wrap="square">
            <a:spAutoFit/>
          </a:bodyPr>
          <a:lstStyle/>
          <a:p>
            <a:r>
              <a:rPr lang="en-US" sz="2800" dirty="0">
                <a:solidFill>
                  <a:srgbClr val="333333"/>
                </a:solidFill>
                <a:latin typeface="proximanova"/>
              </a:rPr>
              <a:t>The event that the first shirt selected is white is </a:t>
            </a:r>
            <a:r>
              <a:rPr lang="en-US" sz="2800" i="1" dirty="0">
                <a:solidFill>
                  <a:srgbClr val="333333"/>
                </a:solidFill>
                <a:latin typeface="inherit"/>
              </a:rPr>
              <a:t>W</a:t>
            </a:r>
            <a:r>
              <a:rPr lang="en-US" sz="2800" baseline="-25000" dirty="0">
                <a:solidFill>
                  <a:srgbClr val="333333"/>
                </a:solidFill>
                <a:latin typeface="inherit"/>
              </a:rPr>
              <a:t>1</a:t>
            </a:r>
            <a:r>
              <a:rPr lang="en-US" sz="2800" dirty="0">
                <a:solidFill>
                  <a:srgbClr val="333333"/>
                </a:solidFill>
                <a:latin typeface="proximanova"/>
              </a:rPr>
              <a:t>. The probability is </a:t>
            </a:r>
            <a:r>
              <a:rPr lang="en-US" sz="2800" i="1" dirty="0">
                <a:solidFill>
                  <a:srgbClr val="333333"/>
                </a:solidFill>
                <a:latin typeface="inherit"/>
              </a:rPr>
              <a:t>P</a:t>
            </a:r>
            <a:r>
              <a:rPr lang="en-US" sz="2800" dirty="0">
                <a:solidFill>
                  <a:srgbClr val="333333"/>
                </a:solidFill>
                <a:latin typeface="proximanova"/>
              </a:rPr>
              <a:t>(</a:t>
            </a:r>
            <a:r>
              <a:rPr lang="en-US" sz="2800" i="1" dirty="0">
                <a:solidFill>
                  <a:srgbClr val="333333"/>
                </a:solidFill>
                <a:latin typeface="inherit"/>
              </a:rPr>
              <a:t>W</a:t>
            </a:r>
            <a:r>
              <a:rPr lang="en-US" sz="2800" baseline="-25000" dirty="0">
                <a:solidFill>
                  <a:srgbClr val="333333"/>
                </a:solidFill>
                <a:latin typeface="inherit"/>
              </a:rPr>
              <a:t>1</a:t>
            </a:r>
            <a:r>
              <a:rPr lang="en-US" sz="2800" dirty="0">
                <a:solidFill>
                  <a:srgbClr val="333333"/>
                </a:solidFill>
                <a:latin typeface="proximanova"/>
              </a:rPr>
              <a:t>) = 9/12 because 9 of the 12 shirts are white. The event that the second shirt selected is also white is identified as </a:t>
            </a:r>
            <a:r>
              <a:rPr lang="en-US" sz="2800" i="1" dirty="0">
                <a:solidFill>
                  <a:srgbClr val="333333"/>
                </a:solidFill>
                <a:latin typeface="inherit"/>
              </a:rPr>
              <a:t>W</a:t>
            </a:r>
            <a:r>
              <a:rPr lang="en-US" sz="2800" baseline="-25000" dirty="0">
                <a:solidFill>
                  <a:srgbClr val="333333"/>
                </a:solidFill>
                <a:latin typeface="inherit"/>
              </a:rPr>
              <a:t>2</a:t>
            </a:r>
            <a:r>
              <a:rPr lang="en-US" sz="2800" dirty="0">
                <a:solidFill>
                  <a:srgbClr val="333333"/>
                </a:solidFill>
                <a:latin typeface="proximanova"/>
              </a:rPr>
              <a:t>. The conditional probability that the second shirt selected is white, given that the first shirt selected is also white, is </a:t>
            </a:r>
            <a:r>
              <a:rPr lang="en-US" sz="2800" i="1" dirty="0">
                <a:solidFill>
                  <a:srgbClr val="333333"/>
                </a:solidFill>
                <a:latin typeface="inherit"/>
              </a:rPr>
              <a:t>P</a:t>
            </a:r>
            <a:r>
              <a:rPr lang="en-US" sz="2800" dirty="0">
                <a:solidFill>
                  <a:srgbClr val="333333"/>
                </a:solidFill>
                <a:latin typeface="proximanova"/>
              </a:rPr>
              <a:t>(</a:t>
            </a:r>
            <a:r>
              <a:rPr lang="en-US" sz="2800" i="1" dirty="0">
                <a:solidFill>
                  <a:srgbClr val="333333"/>
                </a:solidFill>
                <a:latin typeface="inherit"/>
              </a:rPr>
              <a:t>W</a:t>
            </a:r>
            <a:r>
              <a:rPr lang="en-US" sz="2800" baseline="-25000" dirty="0">
                <a:solidFill>
                  <a:srgbClr val="333333"/>
                </a:solidFill>
                <a:latin typeface="inherit"/>
              </a:rPr>
              <a:t>2</a:t>
            </a:r>
            <a:r>
              <a:rPr lang="en-US" sz="2800" dirty="0">
                <a:solidFill>
                  <a:srgbClr val="333333"/>
                </a:solidFill>
                <a:latin typeface="proximanova"/>
              </a:rPr>
              <a:t>|</a:t>
            </a:r>
            <a:r>
              <a:rPr lang="en-US" sz="2800" i="1" dirty="0">
                <a:solidFill>
                  <a:srgbClr val="333333"/>
                </a:solidFill>
                <a:latin typeface="inherit"/>
              </a:rPr>
              <a:t>W</a:t>
            </a:r>
            <a:r>
              <a:rPr lang="en-US" sz="2800" baseline="-25000" dirty="0">
                <a:solidFill>
                  <a:srgbClr val="333333"/>
                </a:solidFill>
                <a:latin typeface="inherit"/>
              </a:rPr>
              <a:t>1</a:t>
            </a:r>
            <a:r>
              <a:rPr lang="en-US" sz="2800" dirty="0">
                <a:solidFill>
                  <a:srgbClr val="333333"/>
                </a:solidFill>
                <a:latin typeface="proximanova"/>
              </a:rPr>
              <a:t>) = 8/11. Why is this so? Because after the first shirt is selected, there are only 11 shirts remaining in the closet and 8 of these are white. To determine the probability of 2 white shirts being selected,</a:t>
            </a:r>
            <a:endParaRPr lang="en-US" sz="2800" dirty="0"/>
          </a:p>
        </p:txBody>
      </p:sp>
    </p:spTree>
    <p:extLst>
      <p:ext uri="{BB962C8B-B14F-4D97-AF65-F5344CB8AC3E}">
        <p14:creationId xmlns:p14="http://schemas.microsoft.com/office/powerpoint/2010/main" val="1112575459"/>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Rule of Multiplication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8" name="Picture 7"/>
          <p:cNvPicPr>
            <a:picLocks noChangeAspect="1" noChangeArrowheads="1"/>
          </p:cNvPicPr>
          <p:nvPr/>
        </p:nvPicPr>
        <p:blipFill>
          <a:blip r:embed="rId3"/>
          <a:srcRect/>
          <a:stretch>
            <a:fillRect/>
          </a:stretch>
        </p:blipFill>
        <p:spPr bwMode="auto">
          <a:xfrm>
            <a:off x="1606281" y="3670857"/>
            <a:ext cx="5401085" cy="1550467"/>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5" name="TextBox 4"/>
              <p:cNvSpPr txBox="1"/>
              <p:nvPr/>
            </p:nvSpPr>
            <p:spPr>
              <a:xfrm>
                <a:off x="838200" y="1676400"/>
                <a:ext cx="7239000" cy="909673"/>
              </a:xfrm>
              <a:prstGeom prst="rect">
                <a:avLst/>
              </a:prstGeom>
              <a:noFill/>
            </p:spPr>
            <p:txBody>
              <a:bodyPr wrap="square" rtlCol="0">
                <a:spAutoFit/>
              </a:bodyPr>
              <a:lstStyle/>
              <a:p>
                <a:r>
                  <a:rPr lang="en-US" sz="2200" dirty="0"/>
                  <a:t>	</a:t>
                </a:r>
              </a:p>
              <a:p>
                <a:pPr algn="ctr"/>
                <a:r>
                  <a:rPr lang="en-US" sz="2200" dirty="0"/>
                  <a:t>P(W</a:t>
                </a:r>
                <a:r>
                  <a:rPr lang="en-US" sz="2200" baseline="-25000" dirty="0"/>
                  <a:t>1</a:t>
                </a:r>
                <a:r>
                  <a:rPr lang="en-US" sz="2200" dirty="0"/>
                  <a:t> and W</a:t>
                </a:r>
                <a:r>
                  <a:rPr lang="en-US" sz="2200" baseline="-25000" dirty="0"/>
                  <a:t>2</a:t>
                </a:r>
                <a:r>
                  <a:rPr lang="en-US" sz="2200" dirty="0"/>
                  <a:t>) = P(W</a:t>
                </a:r>
                <a:r>
                  <a:rPr lang="en-US" sz="2200" baseline="-25000" dirty="0"/>
                  <a:t>1</a:t>
                </a:r>
                <a:r>
                  <a:rPr lang="en-US" sz="2200" dirty="0"/>
                  <a:t>)P(W</a:t>
                </a:r>
                <a:r>
                  <a:rPr lang="en-US" sz="2200" baseline="-25000" dirty="0"/>
                  <a:t>2</a:t>
                </a:r>
                <a:r>
                  <a:rPr lang="en-US" sz="2200" dirty="0"/>
                  <a:t>|W</a:t>
                </a:r>
                <a:r>
                  <a:rPr lang="en-US" sz="2200" baseline="-25000" dirty="0"/>
                  <a:t>1</a:t>
                </a:r>
                <a:r>
                  <a:rPr lang="en-US" sz="2200" dirty="0"/>
                  <a:t>) = (</a:t>
                </a:r>
                <a14:m>
                  <m:oMath xmlns:m="http://schemas.openxmlformats.org/officeDocument/2006/math">
                    <m:f>
                      <m:fPr>
                        <m:ctrlPr>
                          <a:rPr lang="en-US" sz="2200" i="1" smtClean="0">
                            <a:latin typeface="Cambria Math" panose="02040503050406030204" pitchFamily="18" charset="0"/>
                          </a:rPr>
                        </m:ctrlPr>
                      </m:fPr>
                      <m:num>
                        <m:r>
                          <a:rPr lang="en-US" sz="2200" b="0" i="1" smtClean="0">
                            <a:latin typeface="Cambria Math"/>
                          </a:rPr>
                          <m:t>9</m:t>
                        </m:r>
                      </m:num>
                      <m:den>
                        <m:r>
                          <a:rPr lang="en-US" sz="2200" b="0" i="1" smtClean="0">
                            <a:latin typeface="Cambria Math"/>
                          </a:rPr>
                          <m:t>12</m:t>
                        </m:r>
                      </m:den>
                    </m:f>
                  </m:oMath>
                </a14:m>
                <a:r>
                  <a:rPr lang="en-US" sz="2200" dirty="0"/>
                  <a:t>)(</a:t>
                </a:r>
                <a14:m>
                  <m:oMath xmlns:m="http://schemas.openxmlformats.org/officeDocument/2006/math">
                    <m:f>
                      <m:fPr>
                        <m:ctrlPr>
                          <a:rPr lang="en-US" sz="2200" i="1" dirty="0" smtClean="0">
                            <a:latin typeface="Cambria Math" panose="02040503050406030204" pitchFamily="18" charset="0"/>
                          </a:rPr>
                        </m:ctrlPr>
                      </m:fPr>
                      <m:num>
                        <m:r>
                          <a:rPr lang="en-US" sz="2200" b="0" i="1" dirty="0" smtClean="0">
                            <a:latin typeface="Cambria Math"/>
                          </a:rPr>
                          <m:t>8</m:t>
                        </m:r>
                      </m:num>
                      <m:den>
                        <m:r>
                          <a:rPr lang="en-US" sz="2200" b="0" i="1" dirty="0" smtClean="0">
                            <a:latin typeface="Cambria Math"/>
                          </a:rPr>
                          <m:t>11</m:t>
                        </m:r>
                      </m:den>
                    </m:f>
                    <m:r>
                      <a:rPr lang="en-US" sz="2200" b="0" i="1" dirty="0" smtClean="0">
                        <a:latin typeface="Cambria Math"/>
                      </a:rPr>
                      <m:t>) </m:t>
                    </m:r>
                  </m:oMath>
                </a14:m>
                <a:r>
                  <a:rPr lang="en-US" sz="2200" dirty="0"/>
                  <a:t>= .55</a:t>
                </a:r>
              </a:p>
            </p:txBody>
          </p:sp>
        </mc:Choice>
        <mc:Fallback xmlns="">
          <p:sp>
            <p:nvSpPr>
              <p:cNvPr id="5" name="TextBox 4"/>
              <p:cNvSpPr txBox="1">
                <a:spLocks noRot="1" noChangeAspect="1" noMove="1" noResize="1" noEditPoints="1" noAdjustHandles="1" noChangeArrowheads="1" noChangeShapeType="1" noTextEdit="1"/>
              </p:cNvSpPr>
              <p:nvPr/>
            </p:nvSpPr>
            <p:spPr>
              <a:xfrm>
                <a:off x="838200" y="1676400"/>
                <a:ext cx="7239000" cy="909673"/>
              </a:xfrm>
              <a:prstGeom prst="rect">
                <a:avLst/>
              </a:prstGeom>
              <a:blipFill>
                <a:blip r:embed="rId4"/>
                <a:stretch>
                  <a:fillRect b="-4698"/>
                </a:stretch>
              </a:blipFill>
            </p:spPr>
            <p:txBody>
              <a:bodyPr/>
              <a:lstStyle/>
              <a:p>
                <a:r>
                  <a:rPr lang="en-US">
                    <a:noFill/>
                  </a:rPr>
                  <a:t> </a:t>
                </a:r>
              </a:p>
            </p:txBody>
          </p:sp>
        </mc:Fallback>
      </mc:AlternateContent>
      <p:sp>
        <p:nvSpPr>
          <p:cNvPr id="6" name="Slide Number Placeholder 5"/>
          <p:cNvSpPr>
            <a:spLocks noGrp="1"/>
          </p:cNvSpPr>
          <p:nvPr>
            <p:ph type="sldNum" sz="quarter" idx="12"/>
          </p:nvPr>
        </p:nvSpPr>
        <p:spPr/>
        <p:txBody>
          <a:bodyPr/>
          <a:lstStyle/>
          <a:p>
            <a:r>
              <a:rPr lang="en-US" dirty="0"/>
              <a:t>5-</a:t>
            </a:r>
            <a:fld id="{A68F1C3D-7991-4430-8FD2-6BE0AA8A1311}" type="slidenum">
              <a:rPr lang="en-US" smtClean="0"/>
              <a:pPr/>
              <a:t>223</a:t>
            </a:fld>
            <a:endParaRPr lang="en-US" dirty="0"/>
          </a:p>
        </p:txBody>
      </p:sp>
    </p:spTree>
    <p:extLst>
      <p:ext uri="{BB962C8B-B14F-4D97-AF65-F5344CB8AC3E}">
        <p14:creationId xmlns:p14="http://schemas.microsoft.com/office/powerpoint/2010/main" val="156891617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DA155-069F-490E-A867-5C880C06374F}"/>
              </a:ext>
            </a:extLst>
          </p:cNvPr>
          <p:cNvSpPr>
            <a:spLocks noGrp="1"/>
          </p:cNvSpPr>
          <p:nvPr>
            <p:ph type="title"/>
          </p:nvPr>
        </p:nvSpPr>
        <p:spPr>
          <a:xfrm>
            <a:off x="457200" y="762000"/>
            <a:ext cx="8229600" cy="914400"/>
          </a:xfrm>
        </p:spPr>
        <p:txBody>
          <a:bodyPr>
            <a:normAutofit fontScale="90000"/>
          </a:bodyPr>
          <a:lstStyle/>
          <a:p>
            <a:r>
              <a:rPr lang="en-US" dirty="0"/>
              <a:t>We can extend the general rule of multiplication to more than two events. For three events </a:t>
            </a:r>
            <a:r>
              <a:rPr lang="en-US" i="1" dirty="0"/>
              <a:t>A</a:t>
            </a:r>
            <a:r>
              <a:rPr lang="en-US" dirty="0"/>
              <a:t>, </a:t>
            </a:r>
            <a:r>
              <a:rPr lang="en-US" i="1" dirty="0"/>
              <a:t>B</a:t>
            </a:r>
            <a:r>
              <a:rPr lang="en-US" dirty="0"/>
              <a:t>, and </a:t>
            </a:r>
            <a:r>
              <a:rPr lang="en-US" i="1" dirty="0"/>
              <a:t>C,</a:t>
            </a:r>
            <a:r>
              <a:rPr lang="en-US" dirty="0"/>
              <a:t> the formula is:</a:t>
            </a:r>
          </a:p>
        </p:txBody>
      </p:sp>
      <p:sp>
        <p:nvSpPr>
          <p:cNvPr id="3" name="Footer Placeholder 2">
            <a:extLst>
              <a:ext uri="{FF2B5EF4-FFF2-40B4-BE49-F238E27FC236}">
                <a16:creationId xmlns:a16="http://schemas.microsoft.com/office/drawing/2014/main" id="{407FDC07-D00A-4E2D-AD41-BAF0ABE35C74}"/>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16864FA6-4630-4BF5-BBFE-A36F6905BB1C}"/>
              </a:ext>
            </a:extLst>
          </p:cNvPr>
          <p:cNvSpPr>
            <a:spLocks noGrp="1"/>
          </p:cNvSpPr>
          <p:nvPr>
            <p:ph type="sldNum" sz="quarter" idx="12"/>
          </p:nvPr>
        </p:nvSpPr>
        <p:spPr/>
        <p:txBody>
          <a:bodyPr/>
          <a:lstStyle/>
          <a:p>
            <a:r>
              <a:rPr lang="en-US"/>
              <a:t>5-</a:t>
            </a:r>
            <a:fld id="{A68F1C3D-7991-4430-8FD2-6BE0AA8A1311}" type="slidenum">
              <a:rPr lang="en-US" smtClean="0"/>
              <a:pPr/>
              <a:t>224</a:t>
            </a:fld>
            <a:endParaRPr lang="en-US" dirty="0"/>
          </a:p>
        </p:txBody>
      </p:sp>
      <p:sp>
        <p:nvSpPr>
          <p:cNvPr id="5" name="Rectangle 4">
            <a:extLst>
              <a:ext uri="{FF2B5EF4-FFF2-40B4-BE49-F238E27FC236}">
                <a16:creationId xmlns:a16="http://schemas.microsoft.com/office/drawing/2014/main" id="{2BA34C81-A86D-415F-9622-7007F6ECB3F9}"/>
              </a:ext>
            </a:extLst>
          </p:cNvPr>
          <p:cNvSpPr/>
          <p:nvPr/>
        </p:nvSpPr>
        <p:spPr>
          <a:xfrm>
            <a:off x="1143000" y="2286000"/>
            <a:ext cx="7119257" cy="584775"/>
          </a:xfrm>
          <a:prstGeom prst="rect">
            <a:avLst/>
          </a:prstGeom>
        </p:spPr>
        <p:txBody>
          <a:bodyPr wrap="none">
            <a:spAutoFit/>
          </a:bodyPr>
          <a:lstStyle/>
          <a:p>
            <a:r>
              <a:rPr lang="en-US" sz="3200" dirty="0">
                <a:solidFill>
                  <a:srgbClr val="333333"/>
                </a:solidFill>
                <a:latin typeface="MathJax_Math-italic"/>
              </a:rPr>
              <a:t>P</a:t>
            </a:r>
            <a:r>
              <a:rPr lang="en-US" sz="3200" dirty="0">
                <a:solidFill>
                  <a:srgbClr val="333333"/>
                </a:solidFill>
                <a:latin typeface="MathJax_Main"/>
              </a:rPr>
              <a:t>(</a:t>
            </a:r>
            <a:r>
              <a:rPr lang="en-US" sz="3200" dirty="0">
                <a:solidFill>
                  <a:srgbClr val="333333"/>
                </a:solidFill>
                <a:latin typeface="MathJax_Math-italic"/>
              </a:rPr>
              <a:t>A</a:t>
            </a:r>
            <a:r>
              <a:rPr lang="en-US" sz="3200" dirty="0">
                <a:solidFill>
                  <a:srgbClr val="333333"/>
                </a:solidFill>
                <a:latin typeface="MathJax_Main"/>
              </a:rPr>
              <a:t> and </a:t>
            </a:r>
            <a:r>
              <a:rPr lang="en-US" sz="3200" dirty="0">
                <a:solidFill>
                  <a:srgbClr val="333333"/>
                </a:solidFill>
                <a:latin typeface="MathJax_Math-italic"/>
              </a:rPr>
              <a:t>B</a:t>
            </a:r>
            <a:r>
              <a:rPr lang="en-US" sz="3200" dirty="0">
                <a:solidFill>
                  <a:srgbClr val="333333"/>
                </a:solidFill>
                <a:latin typeface="MathJax_Main"/>
              </a:rPr>
              <a:t> and </a:t>
            </a:r>
            <a:r>
              <a:rPr lang="en-US" sz="3200" dirty="0">
                <a:solidFill>
                  <a:srgbClr val="333333"/>
                </a:solidFill>
                <a:latin typeface="MathJax_Math-italic"/>
              </a:rPr>
              <a:t>C</a:t>
            </a:r>
            <a:r>
              <a:rPr lang="en-US" sz="3200" dirty="0">
                <a:solidFill>
                  <a:srgbClr val="333333"/>
                </a:solidFill>
                <a:latin typeface="MathJax_Main"/>
              </a:rPr>
              <a:t>)=</a:t>
            </a:r>
            <a:r>
              <a:rPr lang="en-US" sz="3200" dirty="0">
                <a:solidFill>
                  <a:srgbClr val="333333"/>
                </a:solidFill>
                <a:latin typeface="MathJax_Math-italic"/>
              </a:rPr>
              <a:t>P</a:t>
            </a:r>
            <a:r>
              <a:rPr lang="en-US" sz="3200" dirty="0">
                <a:solidFill>
                  <a:srgbClr val="333333"/>
                </a:solidFill>
                <a:latin typeface="MathJax_Main"/>
              </a:rPr>
              <a:t>(</a:t>
            </a:r>
            <a:r>
              <a:rPr lang="en-US" sz="3200" dirty="0">
                <a:solidFill>
                  <a:srgbClr val="333333"/>
                </a:solidFill>
                <a:latin typeface="MathJax_Math-italic"/>
              </a:rPr>
              <a:t>A</a:t>
            </a:r>
            <a:r>
              <a:rPr lang="en-US" sz="3200" dirty="0">
                <a:solidFill>
                  <a:srgbClr val="333333"/>
                </a:solidFill>
                <a:latin typeface="MathJax_Main"/>
              </a:rPr>
              <a:t>)</a:t>
            </a:r>
            <a:r>
              <a:rPr lang="en-US" sz="3200" dirty="0">
                <a:solidFill>
                  <a:srgbClr val="333333"/>
                </a:solidFill>
                <a:latin typeface="MathJax_Math-italic"/>
              </a:rPr>
              <a:t>P</a:t>
            </a:r>
            <a:r>
              <a:rPr lang="en-US" sz="3200" dirty="0">
                <a:solidFill>
                  <a:srgbClr val="333333"/>
                </a:solidFill>
                <a:latin typeface="MathJax_Main"/>
              </a:rPr>
              <a:t>(</a:t>
            </a:r>
            <a:r>
              <a:rPr lang="en-US" sz="3200" dirty="0">
                <a:solidFill>
                  <a:srgbClr val="333333"/>
                </a:solidFill>
                <a:latin typeface="MathJax_Math-italic"/>
              </a:rPr>
              <a:t>B</a:t>
            </a:r>
            <a:r>
              <a:rPr lang="en-US" sz="3200" dirty="0">
                <a:solidFill>
                  <a:srgbClr val="333333"/>
                </a:solidFill>
                <a:latin typeface="MathJax_Main"/>
              </a:rPr>
              <a:t>|</a:t>
            </a:r>
            <a:r>
              <a:rPr lang="en-US" sz="3200" dirty="0">
                <a:solidFill>
                  <a:srgbClr val="333333"/>
                </a:solidFill>
                <a:latin typeface="MathJax_Math-italic"/>
              </a:rPr>
              <a:t>A</a:t>
            </a:r>
            <a:r>
              <a:rPr lang="en-US" sz="3200" dirty="0">
                <a:solidFill>
                  <a:srgbClr val="333333"/>
                </a:solidFill>
                <a:latin typeface="MathJax_Main"/>
              </a:rPr>
              <a:t>)</a:t>
            </a:r>
            <a:r>
              <a:rPr lang="en-US" sz="3200" dirty="0">
                <a:solidFill>
                  <a:srgbClr val="333333"/>
                </a:solidFill>
                <a:latin typeface="MathJax_Math-italic"/>
              </a:rPr>
              <a:t>P</a:t>
            </a:r>
            <a:r>
              <a:rPr lang="en-US" sz="3200" dirty="0">
                <a:solidFill>
                  <a:srgbClr val="333333"/>
                </a:solidFill>
                <a:latin typeface="MathJax_Main"/>
              </a:rPr>
              <a:t>(</a:t>
            </a:r>
            <a:r>
              <a:rPr lang="en-US" sz="3200" dirty="0">
                <a:solidFill>
                  <a:srgbClr val="333333"/>
                </a:solidFill>
                <a:latin typeface="MathJax_Math-italic"/>
              </a:rPr>
              <a:t>C</a:t>
            </a:r>
            <a:r>
              <a:rPr lang="en-US" sz="3200" dirty="0">
                <a:solidFill>
                  <a:srgbClr val="333333"/>
                </a:solidFill>
                <a:latin typeface="MathJax_Main"/>
              </a:rPr>
              <a:t>|</a:t>
            </a:r>
            <a:r>
              <a:rPr lang="en-US" sz="3200" dirty="0">
                <a:solidFill>
                  <a:srgbClr val="333333"/>
                </a:solidFill>
                <a:latin typeface="MathJax_Math-italic"/>
              </a:rPr>
              <a:t>A</a:t>
            </a:r>
            <a:r>
              <a:rPr lang="en-US" sz="3200" dirty="0">
                <a:solidFill>
                  <a:srgbClr val="333333"/>
                </a:solidFill>
                <a:latin typeface="MathJax_Main"/>
              </a:rPr>
              <a:t> and </a:t>
            </a:r>
            <a:r>
              <a:rPr lang="en-US" sz="3200" dirty="0">
                <a:solidFill>
                  <a:srgbClr val="333333"/>
                </a:solidFill>
                <a:latin typeface="MathJax_Math-italic"/>
              </a:rPr>
              <a:t>B</a:t>
            </a:r>
            <a:r>
              <a:rPr lang="en-US" sz="3200" dirty="0">
                <a:solidFill>
                  <a:srgbClr val="333333"/>
                </a:solidFill>
                <a:latin typeface="MathJax_Main"/>
              </a:rPr>
              <a:t>)</a:t>
            </a:r>
            <a:endParaRPr lang="en-US" sz="3200" dirty="0"/>
          </a:p>
        </p:txBody>
      </p:sp>
      <p:sp>
        <p:nvSpPr>
          <p:cNvPr id="6" name="Rectangle 5">
            <a:extLst>
              <a:ext uri="{FF2B5EF4-FFF2-40B4-BE49-F238E27FC236}">
                <a16:creationId xmlns:a16="http://schemas.microsoft.com/office/drawing/2014/main" id="{A1806372-670C-428D-86F3-499FACFDB06F}"/>
              </a:ext>
            </a:extLst>
          </p:cNvPr>
          <p:cNvSpPr/>
          <p:nvPr/>
        </p:nvSpPr>
        <p:spPr>
          <a:xfrm>
            <a:off x="612648" y="3275598"/>
            <a:ext cx="7921752" cy="646331"/>
          </a:xfrm>
          <a:prstGeom prst="rect">
            <a:avLst/>
          </a:prstGeom>
        </p:spPr>
        <p:txBody>
          <a:bodyPr wrap="square">
            <a:spAutoFit/>
          </a:bodyPr>
          <a:lstStyle/>
          <a:p>
            <a:r>
              <a:rPr lang="en-US" dirty="0">
                <a:solidFill>
                  <a:srgbClr val="333333"/>
                </a:solidFill>
                <a:latin typeface="stix"/>
              </a:rPr>
              <a:t>In the case of the golf shirt example, the probability of selecting three white shirts without replacement is:</a:t>
            </a:r>
            <a:endParaRPr lang="en-US" dirty="0"/>
          </a:p>
        </p:txBody>
      </p:sp>
      <p:sp>
        <p:nvSpPr>
          <p:cNvPr id="7" name="Rectangle 6">
            <a:extLst>
              <a:ext uri="{FF2B5EF4-FFF2-40B4-BE49-F238E27FC236}">
                <a16:creationId xmlns:a16="http://schemas.microsoft.com/office/drawing/2014/main" id="{AC4FA6B3-CAD8-4CDC-8BC9-E6C312067819}"/>
              </a:ext>
            </a:extLst>
          </p:cNvPr>
          <p:cNvSpPr/>
          <p:nvPr/>
        </p:nvSpPr>
        <p:spPr>
          <a:xfrm>
            <a:off x="304800" y="4399451"/>
            <a:ext cx="8534400" cy="1754326"/>
          </a:xfrm>
          <a:prstGeom prst="rect">
            <a:avLst/>
          </a:prstGeom>
        </p:spPr>
        <p:txBody>
          <a:bodyPr wrap="square">
            <a:spAutoFit/>
          </a:bodyPr>
          <a:lstStyle/>
          <a:p>
            <a:r>
              <a:rPr lang="pl-PL" dirty="0">
                <a:solidFill>
                  <a:srgbClr val="333333"/>
                </a:solidFill>
                <a:latin typeface="MathJax_Math-italic"/>
              </a:rPr>
              <a:t>P</a:t>
            </a:r>
            <a:r>
              <a:rPr lang="pl-PL" dirty="0">
                <a:solidFill>
                  <a:srgbClr val="333333"/>
                </a:solidFill>
                <a:latin typeface="MathJax_Main"/>
              </a:rPr>
              <a:t>(</a:t>
            </a:r>
            <a:r>
              <a:rPr lang="pl-PL" dirty="0">
                <a:solidFill>
                  <a:srgbClr val="333333"/>
                </a:solidFill>
                <a:latin typeface="MathJax_Math-italic"/>
              </a:rPr>
              <a:t>W</a:t>
            </a:r>
            <a:r>
              <a:rPr lang="pl-PL" dirty="0">
                <a:solidFill>
                  <a:srgbClr val="333333"/>
                </a:solidFill>
                <a:latin typeface="MathJax_Main"/>
              </a:rPr>
              <a:t>1 and </a:t>
            </a:r>
            <a:r>
              <a:rPr lang="pl-PL" dirty="0">
                <a:solidFill>
                  <a:srgbClr val="333333"/>
                </a:solidFill>
                <a:latin typeface="MathJax_Math-italic"/>
              </a:rPr>
              <a:t>W</a:t>
            </a:r>
            <a:r>
              <a:rPr lang="pl-PL" dirty="0">
                <a:solidFill>
                  <a:srgbClr val="333333"/>
                </a:solidFill>
                <a:latin typeface="MathJax_Main"/>
              </a:rPr>
              <a:t>2 and </a:t>
            </a:r>
            <a:r>
              <a:rPr lang="pl-PL" dirty="0">
                <a:solidFill>
                  <a:srgbClr val="333333"/>
                </a:solidFill>
                <a:latin typeface="MathJax_Math-italic"/>
              </a:rPr>
              <a:t>W</a:t>
            </a:r>
            <a:r>
              <a:rPr lang="pl-PL" dirty="0">
                <a:solidFill>
                  <a:srgbClr val="333333"/>
                </a:solidFill>
                <a:latin typeface="MathJax_Main"/>
              </a:rPr>
              <a:t>3)=</a:t>
            </a:r>
            <a:r>
              <a:rPr lang="pl-PL" dirty="0">
                <a:solidFill>
                  <a:srgbClr val="333333"/>
                </a:solidFill>
                <a:latin typeface="MathJax_Math-italic"/>
              </a:rPr>
              <a:t>P</a:t>
            </a:r>
            <a:r>
              <a:rPr lang="pl-PL" dirty="0">
                <a:solidFill>
                  <a:srgbClr val="333333"/>
                </a:solidFill>
                <a:latin typeface="MathJax_Main"/>
              </a:rPr>
              <a:t>(</a:t>
            </a:r>
            <a:r>
              <a:rPr lang="pl-PL" dirty="0">
                <a:solidFill>
                  <a:srgbClr val="333333"/>
                </a:solidFill>
                <a:latin typeface="MathJax_Math-italic"/>
              </a:rPr>
              <a:t>W</a:t>
            </a:r>
            <a:r>
              <a:rPr lang="pl-PL" dirty="0">
                <a:solidFill>
                  <a:srgbClr val="333333"/>
                </a:solidFill>
                <a:latin typeface="MathJax_Main"/>
              </a:rPr>
              <a:t>1)</a:t>
            </a:r>
            <a:r>
              <a:rPr lang="en-US" dirty="0">
                <a:solidFill>
                  <a:srgbClr val="333333"/>
                </a:solidFill>
                <a:latin typeface="MathJax_Main"/>
              </a:rPr>
              <a:t> * </a:t>
            </a:r>
            <a:r>
              <a:rPr lang="pl-PL" dirty="0">
                <a:solidFill>
                  <a:srgbClr val="333333"/>
                </a:solidFill>
                <a:latin typeface="MathJax_Math-italic"/>
              </a:rPr>
              <a:t>P</a:t>
            </a:r>
            <a:r>
              <a:rPr lang="pl-PL" dirty="0">
                <a:solidFill>
                  <a:srgbClr val="333333"/>
                </a:solidFill>
                <a:latin typeface="MathJax_Main"/>
              </a:rPr>
              <a:t>(</a:t>
            </a:r>
            <a:r>
              <a:rPr lang="pl-PL" dirty="0">
                <a:solidFill>
                  <a:srgbClr val="333333"/>
                </a:solidFill>
                <a:latin typeface="MathJax_Math-italic"/>
              </a:rPr>
              <a:t>W</a:t>
            </a:r>
            <a:r>
              <a:rPr lang="pl-PL" dirty="0">
                <a:solidFill>
                  <a:srgbClr val="333333"/>
                </a:solidFill>
                <a:latin typeface="MathJax_Main"/>
              </a:rPr>
              <a:t>2|</a:t>
            </a:r>
            <a:r>
              <a:rPr lang="pl-PL" dirty="0">
                <a:solidFill>
                  <a:srgbClr val="333333"/>
                </a:solidFill>
                <a:latin typeface="MathJax_Math-italic"/>
              </a:rPr>
              <a:t>W</a:t>
            </a:r>
            <a:r>
              <a:rPr lang="pl-PL" dirty="0">
                <a:solidFill>
                  <a:srgbClr val="333333"/>
                </a:solidFill>
                <a:latin typeface="MathJax_Main"/>
              </a:rPr>
              <a:t>1)</a:t>
            </a:r>
            <a:r>
              <a:rPr lang="en-US" dirty="0">
                <a:solidFill>
                  <a:srgbClr val="333333"/>
                </a:solidFill>
                <a:latin typeface="MathJax_Main"/>
              </a:rPr>
              <a:t> * </a:t>
            </a:r>
            <a:r>
              <a:rPr lang="pl-PL" dirty="0">
                <a:solidFill>
                  <a:srgbClr val="333333"/>
                </a:solidFill>
                <a:latin typeface="MathJax_Math-italic"/>
              </a:rPr>
              <a:t>P</a:t>
            </a:r>
            <a:r>
              <a:rPr lang="pl-PL" dirty="0">
                <a:solidFill>
                  <a:srgbClr val="333333"/>
                </a:solidFill>
                <a:latin typeface="MathJax_Main"/>
              </a:rPr>
              <a:t>(</a:t>
            </a:r>
            <a:r>
              <a:rPr lang="pl-PL" dirty="0">
                <a:solidFill>
                  <a:srgbClr val="333333"/>
                </a:solidFill>
                <a:latin typeface="MathJax_Math-italic"/>
              </a:rPr>
              <a:t>W</a:t>
            </a:r>
            <a:r>
              <a:rPr lang="pl-PL" dirty="0">
                <a:solidFill>
                  <a:srgbClr val="333333"/>
                </a:solidFill>
                <a:latin typeface="MathJax_Main"/>
              </a:rPr>
              <a:t>3|</a:t>
            </a:r>
            <a:r>
              <a:rPr lang="pl-PL" dirty="0">
                <a:solidFill>
                  <a:srgbClr val="333333"/>
                </a:solidFill>
                <a:latin typeface="MathJax_Math-italic"/>
              </a:rPr>
              <a:t>W</a:t>
            </a:r>
            <a:r>
              <a:rPr lang="pl-PL" dirty="0">
                <a:solidFill>
                  <a:srgbClr val="333333"/>
                </a:solidFill>
                <a:latin typeface="MathJax_Main"/>
              </a:rPr>
              <a:t>1 and </a:t>
            </a:r>
            <a:r>
              <a:rPr lang="pl-PL" dirty="0">
                <a:solidFill>
                  <a:srgbClr val="333333"/>
                </a:solidFill>
                <a:latin typeface="MathJax_Math-italic"/>
              </a:rPr>
              <a:t>W</a:t>
            </a:r>
            <a:r>
              <a:rPr lang="pl-PL" dirty="0">
                <a:solidFill>
                  <a:srgbClr val="333333"/>
                </a:solidFill>
                <a:latin typeface="MathJax_Main"/>
              </a:rPr>
              <a:t>2)</a:t>
            </a:r>
            <a:endParaRPr lang="en-US" dirty="0">
              <a:solidFill>
                <a:srgbClr val="333333"/>
              </a:solidFill>
              <a:latin typeface="MathJax_Main"/>
            </a:endParaRPr>
          </a:p>
          <a:p>
            <a:endParaRPr lang="en-US" dirty="0">
              <a:solidFill>
                <a:srgbClr val="333333"/>
              </a:solidFill>
              <a:latin typeface="MathJax_Main"/>
            </a:endParaRPr>
          </a:p>
          <a:p>
            <a:r>
              <a:rPr lang="pl-PL" dirty="0">
                <a:solidFill>
                  <a:srgbClr val="333333"/>
                </a:solidFill>
                <a:latin typeface="MathJax_Main"/>
              </a:rPr>
              <a:t>=</a:t>
            </a:r>
            <a:r>
              <a:rPr lang="pl-PL" dirty="0">
                <a:solidFill>
                  <a:srgbClr val="333333"/>
                </a:solidFill>
                <a:latin typeface="MathJax_Size3"/>
              </a:rPr>
              <a:t>(</a:t>
            </a:r>
            <a:r>
              <a:rPr lang="pl-PL" dirty="0">
                <a:solidFill>
                  <a:srgbClr val="333333"/>
                </a:solidFill>
                <a:latin typeface="MathJax_Main"/>
              </a:rPr>
              <a:t>9</a:t>
            </a:r>
            <a:r>
              <a:rPr lang="en-US" dirty="0">
                <a:solidFill>
                  <a:srgbClr val="333333"/>
                </a:solidFill>
                <a:latin typeface="MathJax_Main"/>
              </a:rPr>
              <a:t>/</a:t>
            </a:r>
            <a:r>
              <a:rPr lang="pl-PL" dirty="0">
                <a:solidFill>
                  <a:srgbClr val="333333"/>
                </a:solidFill>
                <a:latin typeface="MathJax_Main"/>
              </a:rPr>
              <a:t>12</a:t>
            </a:r>
            <a:r>
              <a:rPr lang="pl-PL" dirty="0">
                <a:solidFill>
                  <a:srgbClr val="333333"/>
                </a:solidFill>
                <a:latin typeface="MathJax_Size3"/>
              </a:rPr>
              <a:t>)</a:t>
            </a:r>
            <a:r>
              <a:rPr lang="en-US" dirty="0">
                <a:solidFill>
                  <a:srgbClr val="333333"/>
                </a:solidFill>
                <a:latin typeface="MathJax_Size3"/>
              </a:rPr>
              <a:t> * </a:t>
            </a:r>
            <a:r>
              <a:rPr lang="pl-PL" dirty="0">
                <a:solidFill>
                  <a:srgbClr val="333333"/>
                </a:solidFill>
                <a:latin typeface="MathJax_Size3"/>
              </a:rPr>
              <a:t>(</a:t>
            </a:r>
            <a:r>
              <a:rPr lang="pl-PL" dirty="0">
                <a:solidFill>
                  <a:srgbClr val="333333"/>
                </a:solidFill>
                <a:latin typeface="MathJax_Main"/>
              </a:rPr>
              <a:t>8</a:t>
            </a:r>
            <a:r>
              <a:rPr lang="en-US" dirty="0">
                <a:solidFill>
                  <a:srgbClr val="333333"/>
                </a:solidFill>
                <a:latin typeface="MathJax_Main"/>
              </a:rPr>
              <a:t>/</a:t>
            </a:r>
            <a:r>
              <a:rPr lang="pl-PL" dirty="0">
                <a:solidFill>
                  <a:srgbClr val="333333"/>
                </a:solidFill>
                <a:latin typeface="MathJax_Main"/>
              </a:rPr>
              <a:t>11</a:t>
            </a:r>
            <a:r>
              <a:rPr lang="pl-PL" dirty="0">
                <a:solidFill>
                  <a:srgbClr val="333333"/>
                </a:solidFill>
                <a:latin typeface="MathJax_Size3"/>
              </a:rPr>
              <a:t>)</a:t>
            </a:r>
            <a:r>
              <a:rPr lang="en-US" dirty="0">
                <a:solidFill>
                  <a:srgbClr val="333333"/>
                </a:solidFill>
                <a:latin typeface="MathJax_Size3"/>
              </a:rPr>
              <a:t> * </a:t>
            </a:r>
            <a:r>
              <a:rPr lang="pl-PL" dirty="0">
                <a:solidFill>
                  <a:srgbClr val="333333"/>
                </a:solidFill>
                <a:latin typeface="MathJax_Size3"/>
              </a:rPr>
              <a:t>(</a:t>
            </a:r>
            <a:r>
              <a:rPr lang="pl-PL" dirty="0">
                <a:solidFill>
                  <a:srgbClr val="333333"/>
                </a:solidFill>
                <a:latin typeface="MathJax_Main"/>
              </a:rPr>
              <a:t>7</a:t>
            </a:r>
            <a:r>
              <a:rPr lang="en-US" dirty="0">
                <a:solidFill>
                  <a:srgbClr val="333333"/>
                </a:solidFill>
                <a:latin typeface="MathJax_Main"/>
              </a:rPr>
              <a:t>/</a:t>
            </a:r>
            <a:r>
              <a:rPr lang="pl-PL" dirty="0">
                <a:solidFill>
                  <a:srgbClr val="333333"/>
                </a:solidFill>
                <a:latin typeface="MathJax_Main"/>
              </a:rPr>
              <a:t>10</a:t>
            </a:r>
            <a:r>
              <a:rPr lang="pl-PL" dirty="0">
                <a:solidFill>
                  <a:srgbClr val="333333"/>
                </a:solidFill>
                <a:latin typeface="MathJax_Size3"/>
              </a:rPr>
              <a:t>)</a:t>
            </a:r>
            <a:r>
              <a:rPr lang="en-US" dirty="0">
                <a:solidFill>
                  <a:srgbClr val="333333"/>
                </a:solidFill>
                <a:latin typeface="MathJax_Size3"/>
              </a:rPr>
              <a:t> </a:t>
            </a:r>
          </a:p>
          <a:p>
            <a:endParaRPr lang="en-US" dirty="0">
              <a:solidFill>
                <a:srgbClr val="333333"/>
              </a:solidFill>
              <a:latin typeface="MathJax_Size3"/>
            </a:endParaRPr>
          </a:p>
          <a:p>
            <a:r>
              <a:rPr lang="pl-PL" dirty="0">
                <a:solidFill>
                  <a:srgbClr val="333333"/>
                </a:solidFill>
                <a:latin typeface="MathJax_Main"/>
              </a:rPr>
              <a:t>=.38</a:t>
            </a:r>
            <a:br>
              <a:rPr lang="pl-PL" dirty="0"/>
            </a:br>
            <a:endParaRPr lang="en-US" dirty="0"/>
          </a:p>
        </p:txBody>
      </p:sp>
    </p:spTree>
    <p:extLst>
      <p:ext uri="{BB962C8B-B14F-4D97-AF65-F5344CB8AC3E}">
        <p14:creationId xmlns:p14="http://schemas.microsoft.com/office/powerpoint/2010/main" val="197789471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18C91-0EF0-48E4-81C7-9940D1DF34E1}"/>
              </a:ext>
            </a:extLst>
          </p:cNvPr>
          <p:cNvSpPr>
            <a:spLocks noGrp="1"/>
          </p:cNvSpPr>
          <p:nvPr>
            <p:ph type="title"/>
          </p:nvPr>
        </p:nvSpPr>
        <p:spPr/>
        <p:txBody>
          <a:bodyPr/>
          <a:lstStyle/>
          <a:p>
            <a:r>
              <a:rPr lang="en-US" dirty="0"/>
              <a:t>Class Exercise</a:t>
            </a:r>
          </a:p>
        </p:txBody>
      </p:sp>
      <p:sp>
        <p:nvSpPr>
          <p:cNvPr id="3" name="Footer Placeholder 2">
            <a:extLst>
              <a:ext uri="{FF2B5EF4-FFF2-40B4-BE49-F238E27FC236}">
                <a16:creationId xmlns:a16="http://schemas.microsoft.com/office/drawing/2014/main" id="{69F8072D-0B07-4E9D-A102-7F88323C89C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AF3324B6-FBFF-4A25-8878-3B7F7E747F34}"/>
              </a:ext>
            </a:extLst>
          </p:cNvPr>
          <p:cNvSpPr>
            <a:spLocks noGrp="1"/>
          </p:cNvSpPr>
          <p:nvPr>
            <p:ph type="sldNum" sz="quarter" idx="12"/>
          </p:nvPr>
        </p:nvSpPr>
        <p:spPr/>
        <p:txBody>
          <a:bodyPr/>
          <a:lstStyle/>
          <a:p>
            <a:r>
              <a:rPr lang="en-US"/>
              <a:t>5-</a:t>
            </a:r>
            <a:fld id="{A68F1C3D-7991-4430-8FD2-6BE0AA8A1311}" type="slidenum">
              <a:rPr lang="en-US" smtClean="0"/>
              <a:pPr/>
              <a:t>225</a:t>
            </a:fld>
            <a:endParaRPr lang="en-US" dirty="0"/>
          </a:p>
        </p:txBody>
      </p:sp>
      <p:sp>
        <p:nvSpPr>
          <p:cNvPr id="5" name="Rectangle 4">
            <a:extLst>
              <a:ext uri="{FF2B5EF4-FFF2-40B4-BE49-F238E27FC236}">
                <a16:creationId xmlns:a16="http://schemas.microsoft.com/office/drawing/2014/main" id="{93FA9BFD-C3F0-4E0B-A682-D7E885E13CAA}"/>
              </a:ext>
            </a:extLst>
          </p:cNvPr>
          <p:cNvSpPr/>
          <p:nvPr/>
        </p:nvSpPr>
        <p:spPr>
          <a:xfrm>
            <a:off x="304800" y="1305342"/>
            <a:ext cx="8686800" cy="4832092"/>
          </a:xfrm>
          <a:prstGeom prst="rect">
            <a:avLst/>
          </a:prstGeom>
        </p:spPr>
        <p:txBody>
          <a:bodyPr wrap="square">
            <a:spAutoFit/>
          </a:bodyPr>
          <a:lstStyle/>
          <a:p>
            <a:pPr fontAlgn="base"/>
            <a:r>
              <a:rPr lang="en-US" sz="2800" dirty="0">
                <a:solidFill>
                  <a:srgbClr val="333333"/>
                </a:solidFill>
                <a:latin typeface="proximanova"/>
              </a:rPr>
              <a:t>The board of directors of Tarbell Industries consists of eight men and four women. A four-member search committee is to be chosen at random to conduct a nationwide search for a new company president.</a:t>
            </a:r>
          </a:p>
          <a:p>
            <a:pPr fontAlgn="base"/>
            <a:endParaRPr lang="en-US" sz="2800" dirty="0">
              <a:solidFill>
                <a:srgbClr val="333333"/>
              </a:solidFill>
              <a:latin typeface="proximanova"/>
            </a:endParaRPr>
          </a:p>
          <a:p>
            <a:pPr fontAlgn="base">
              <a:buFont typeface="+mj-lt"/>
              <a:buAutoNum type="arabicPeriod"/>
            </a:pPr>
            <a:r>
              <a:rPr lang="en-US" sz="2800" dirty="0">
                <a:solidFill>
                  <a:srgbClr val="333333"/>
                </a:solidFill>
                <a:latin typeface="proximanova"/>
              </a:rPr>
              <a:t>(a)What is the probability all four members of the search committee will be women?</a:t>
            </a:r>
            <a:r>
              <a:rPr lang="en-US" sz="2800" b="1" dirty="0">
                <a:solidFill>
                  <a:srgbClr val="0066CC"/>
                </a:solidFill>
                <a:latin typeface="inherit"/>
              </a:rPr>
              <a:t> </a:t>
            </a:r>
            <a:endParaRPr lang="en-US" sz="2800" dirty="0">
              <a:solidFill>
                <a:srgbClr val="333333"/>
              </a:solidFill>
              <a:latin typeface="proximanova"/>
            </a:endParaRPr>
          </a:p>
          <a:p>
            <a:pPr fontAlgn="base">
              <a:buFont typeface="+mj-lt"/>
              <a:buAutoNum type="arabicPeriod"/>
            </a:pPr>
            <a:r>
              <a:rPr lang="en-US" sz="2800" dirty="0">
                <a:solidFill>
                  <a:srgbClr val="333333"/>
                </a:solidFill>
                <a:latin typeface="proximanova"/>
              </a:rPr>
              <a:t>(b)What is the probability all four members will be men?</a:t>
            </a:r>
            <a:r>
              <a:rPr lang="en-US" sz="2800" b="1" dirty="0">
                <a:solidFill>
                  <a:srgbClr val="0066CC"/>
                </a:solidFill>
                <a:latin typeface="inherit"/>
              </a:rPr>
              <a:t> </a:t>
            </a:r>
            <a:endParaRPr lang="en-US" sz="2800" dirty="0">
              <a:solidFill>
                <a:srgbClr val="333333"/>
              </a:solidFill>
              <a:latin typeface="proximanova"/>
            </a:endParaRPr>
          </a:p>
          <a:p>
            <a:pPr fontAlgn="base">
              <a:buFont typeface="+mj-lt"/>
              <a:buAutoNum type="arabicPeriod"/>
            </a:pPr>
            <a:r>
              <a:rPr lang="en-US" sz="2800" dirty="0">
                <a:solidFill>
                  <a:srgbClr val="333333"/>
                </a:solidFill>
                <a:latin typeface="proximanova"/>
              </a:rPr>
              <a:t>(c)Does the sum of the probabilities for the events described in parts (a) and (b) equal 1? Explain.</a:t>
            </a:r>
            <a:r>
              <a:rPr lang="en-US" sz="2800" b="1" dirty="0">
                <a:solidFill>
                  <a:srgbClr val="0066CC"/>
                </a:solidFill>
                <a:latin typeface="inherit"/>
              </a:rPr>
              <a:t> </a:t>
            </a:r>
            <a:endParaRPr lang="en-US" sz="2800" b="0" i="0" dirty="0">
              <a:solidFill>
                <a:srgbClr val="333333"/>
              </a:solidFill>
              <a:effectLst/>
              <a:latin typeface="proximanova"/>
            </a:endParaRPr>
          </a:p>
        </p:txBody>
      </p:sp>
    </p:spTree>
    <p:extLst>
      <p:ext uri="{BB962C8B-B14F-4D97-AF65-F5344CB8AC3E}">
        <p14:creationId xmlns:p14="http://schemas.microsoft.com/office/powerpoint/2010/main" val="308513116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18C91-0EF0-48E4-81C7-9940D1DF34E1}"/>
              </a:ext>
            </a:extLst>
          </p:cNvPr>
          <p:cNvSpPr>
            <a:spLocks noGrp="1"/>
          </p:cNvSpPr>
          <p:nvPr>
            <p:ph type="title"/>
          </p:nvPr>
        </p:nvSpPr>
        <p:spPr/>
        <p:txBody>
          <a:bodyPr/>
          <a:lstStyle/>
          <a:p>
            <a:r>
              <a:rPr lang="en-US" dirty="0"/>
              <a:t>Class Exercise</a:t>
            </a:r>
          </a:p>
        </p:txBody>
      </p:sp>
      <p:sp>
        <p:nvSpPr>
          <p:cNvPr id="3" name="Footer Placeholder 2">
            <a:extLst>
              <a:ext uri="{FF2B5EF4-FFF2-40B4-BE49-F238E27FC236}">
                <a16:creationId xmlns:a16="http://schemas.microsoft.com/office/drawing/2014/main" id="{69F8072D-0B07-4E9D-A102-7F88323C89C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AF3324B6-FBFF-4A25-8878-3B7F7E747F34}"/>
              </a:ext>
            </a:extLst>
          </p:cNvPr>
          <p:cNvSpPr>
            <a:spLocks noGrp="1"/>
          </p:cNvSpPr>
          <p:nvPr>
            <p:ph type="sldNum" sz="quarter" idx="12"/>
          </p:nvPr>
        </p:nvSpPr>
        <p:spPr/>
        <p:txBody>
          <a:bodyPr/>
          <a:lstStyle/>
          <a:p>
            <a:r>
              <a:rPr lang="en-US"/>
              <a:t>5-</a:t>
            </a:r>
            <a:fld id="{A68F1C3D-7991-4430-8FD2-6BE0AA8A1311}" type="slidenum">
              <a:rPr lang="en-US" smtClean="0"/>
              <a:pPr/>
              <a:t>226</a:t>
            </a:fld>
            <a:endParaRPr lang="en-US" dirty="0"/>
          </a:p>
        </p:txBody>
      </p:sp>
      <p:sp>
        <p:nvSpPr>
          <p:cNvPr id="5" name="Rectangle 4">
            <a:extLst>
              <a:ext uri="{FF2B5EF4-FFF2-40B4-BE49-F238E27FC236}">
                <a16:creationId xmlns:a16="http://schemas.microsoft.com/office/drawing/2014/main" id="{93FA9BFD-C3F0-4E0B-A682-D7E885E13CAA}"/>
              </a:ext>
            </a:extLst>
          </p:cNvPr>
          <p:cNvSpPr/>
          <p:nvPr/>
        </p:nvSpPr>
        <p:spPr>
          <a:xfrm>
            <a:off x="304800" y="1305342"/>
            <a:ext cx="8686800" cy="5262979"/>
          </a:xfrm>
          <a:prstGeom prst="rect">
            <a:avLst/>
          </a:prstGeom>
        </p:spPr>
        <p:txBody>
          <a:bodyPr wrap="square">
            <a:spAutoFit/>
          </a:bodyPr>
          <a:lstStyle/>
          <a:p>
            <a:pPr fontAlgn="base">
              <a:buFont typeface="+mj-lt"/>
              <a:buAutoNum type="arabicPeriod"/>
            </a:pPr>
            <a:r>
              <a:rPr lang="en-US" sz="2800" dirty="0">
                <a:solidFill>
                  <a:srgbClr val="333333"/>
                </a:solidFill>
                <a:latin typeface="proximanova"/>
              </a:rPr>
              <a:t>(a)What is the probability all four members of the search committee will be women?</a:t>
            </a:r>
            <a:r>
              <a:rPr lang="en-US" sz="2800" b="1" dirty="0">
                <a:solidFill>
                  <a:srgbClr val="0066CC"/>
                </a:solidFill>
                <a:latin typeface="inherit"/>
              </a:rPr>
              <a:t> </a:t>
            </a:r>
          </a:p>
          <a:p>
            <a:pPr fontAlgn="base"/>
            <a:r>
              <a:rPr lang="en-US" sz="2800" b="1" dirty="0">
                <a:solidFill>
                  <a:srgbClr val="0066CC"/>
                </a:solidFill>
                <a:latin typeface="inherit"/>
              </a:rPr>
              <a:t>4/12 * 3/11 * 2/10 * 1/9 = 24/11880 = .002</a:t>
            </a:r>
            <a:endParaRPr lang="en-US" sz="2800" dirty="0">
              <a:solidFill>
                <a:srgbClr val="333333"/>
              </a:solidFill>
              <a:latin typeface="proximanova"/>
            </a:endParaRPr>
          </a:p>
          <a:p>
            <a:pPr fontAlgn="base">
              <a:buFont typeface="+mj-lt"/>
              <a:buAutoNum type="arabicPeriod"/>
            </a:pPr>
            <a:r>
              <a:rPr lang="en-US" sz="2800" dirty="0">
                <a:solidFill>
                  <a:srgbClr val="333333"/>
                </a:solidFill>
                <a:latin typeface="proximanova"/>
              </a:rPr>
              <a:t>(b)What is the probability all four members will be men?</a:t>
            </a:r>
            <a:r>
              <a:rPr lang="en-US" sz="2800" b="1" dirty="0">
                <a:solidFill>
                  <a:srgbClr val="0066CC"/>
                </a:solidFill>
                <a:latin typeface="inherit"/>
              </a:rPr>
              <a:t> </a:t>
            </a:r>
          </a:p>
          <a:p>
            <a:pPr fontAlgn="base"/>
            <a:r>
              <a:rPr lang="en-US" sz="2800" dirty="0">
                <a:solidFill>
                  <a:srgbClr val="333333"/>
                </a:solidFill>
                <a:latin typeface="proximanova"/>
              </a:rPr>
              <a:t>8/12 * 7/12 * 6/12 * 5/12 = 1680/11880 = .1414</a:t>
            </a:r>
          </a:p>
          <a:p>
            <a:pPr fontAlgn="base">
              <a:buFont typeface="+mj-lt"/>
              <a:buAutoNum type="arabicPeriod"/>
            </a:pPr>
            <a:r>
              <a:rPr lang="en-US" sz="2800" dirty="0">
                <a:solidFill>
                  <a:srgbClr val="333333"/>
                </a:solidFill>
                <a:latin typeface="proximanova"/>
              </a:rPr>
              <a:t>(c)Does the sum of the probabilities for the events described in parts (a) and (b) equal 1? Explain.</a:t>
            </a:r>
          </a:p>
          <a:p>
            <a:pPr fontAlgn="base">
              <a:buFont typeface="+mj-lt"/>
              <a:buAutoNum type="arabicPeriod"/>
            </a:pPr>
            <a:endParaRPr lang="en-US" sz="2800" b="1" dirty="0">
              <a:solidFill>
                <a:srgbClr val="333333"/>
              </a:solidFill>
              <a:latin typeface="proximanova"/>
            </a:endParaRPr>
          </a:p>
          <a:p>
            <a:pPr fontAlgn="base"/>
            <a:r>
              <a:rPr lang="en-US" sz="2800" b="1" dirty="0">
                <a:solidFill>
                  <a:srgbClr val="333333"/>
                </a:solidFill>
                <a:latin typeface="proximanova"/>
              </a:rPr>
              <a:t>No because there are several other possibilities like </a:t>
            </a:r>
          </a:p>
          <a:p>
            <a:pPr fontAlgn="base"/>
            <a:r>
              <a:rPr lang="en-US" sz="2800" b="1" dirty="0">
                <a:solidFill>
                  <a:srgbClr val="333333"/>
                </a:solidFill>
                <a:latin typeface="proximanova"/>
              </a:rPr>
              <a:t>3W 1M, 2W 2M, 1W 3M</a:t>
            </a:r>
          </a:p>
          <a:p>
            <a:pPr fontAlgn="base"/>
            <a:r>
              <a:rPr lang="en-US" sz="2800" b="1" dirty="0">
                <a:solidFill>
                  <a:srgbClr val="0066CC"/>
                </a:solidFill>
                <a:latin typeface="inherit"/>
              </a:rPr>
              <a:t> </a:t>
            </a:r>
            <a:endParaRPr lang="en-US" sz="2800" b="0" i="0" dirty="0">
              <a:solidFill>
                <a:srgbClr val="333333"/>
              </a:solidFill>
              <a:effectLst/>
              <a:latin typeface="proximanova"/>
            </a:endParaRPr>
          </a:p>
        </p:txBody>
      </p:sp>
    </p:spTree>
    <p:extLst>
      <p:ext uri="{BB962C8B-B14F-4D97-AF65-F5344CB8AC3E}">
        <p14:creationId xmlns:p14="http://schemas.microsoft.com/office/powerpoint/2010/main" val="4150778832"/>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Tree Diagrams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A tree diagram is a visual that is helpful in organizing and calculating probabilities for problems with several stages</a:t>
            </a:r>
          </a:p>
          <a:p>
            <a:r>
              <a:rPr lang="en-US" dirty="0"/>
              <a:t>Each stage of the problem is represented by a branch of the tree</a:t>
            </a:r>
          </a:p>
          <a:p>
            <a:r>
              <a:rPr lang="en-US" dirty="0"/>
              <a:t>Label the branches with the probabilities</a:t>
            </a:r>
          </a:p>
        </p:txBody>
      </p:sp>
      <p:graphicFrame>
        <p:nvGraphicFramePr>
          <p:cNvPr id="6" name="Table 5"/>
          <p:cNvGraphicFramePr>
            <a:graphicFrameLocks noGrp="1"/>
          </p:cNvGraphicFramePr>
          <p:nvPr/>
        </p:nvGraphicFramePr>
        <p:xfrm>
          <a:off x="228600" y="3581400"/>
          <a:ext cx="8686801" cy="3007980"/>
        </p:xfrm>
        <a:graphic>
          <a:graphicData uri="http://schemas.openxmlformats.org/drawingml/2006/table">
            <a:tbl>
              <a:tblPr>
                <a:tableStyleId>{5C22544A-7EE6-4342-B048-85BDC9FD1C3A}</a:tableStyleId>
              </a:tblPr>
              <a:tblGrid>
                <a:gridCol w="1532966">
                  <a:extLst>
                    <a:ext uri="{9D8B030D-6E8A-4147-A177-3AD203B41FA5}">
                      <a16:colId xmlns:a16="http://schemas.microsoft.com/office/drawing/2014/main" val="20000"/>
                    </a:ext>
                  </a:extLst>
                </a:gridCol>
                <a:gridCol w="1532966">
                  <a:extLst>
                    <a:ext uri="{9D8B030D-6E8A-4147-A177-3AD203B41FA5}">
                      <a16:colId xmlns:a16="http://schemas.microsoft.com/office/drawing/2014/main" val="20001"/>
                    </a:ext>
                  </a:extLst>
                </a:gridCol>
                <a:gridCol w="408791">
                  <a:extLst>
                    <a:ext uri="{9D8B030D-6E8A-4147-A177-3AD203B41FA5}">
                      <a16:colId xmlns:a16="http://schemas.microsoft.com/office/drawing/2014/main" val="20002"/>
                    </a:ext>
                  </a:extLst>
                </a:gridCol>
                <a:gridCol w="613186">
                  <a:extLst>
                    <a:ext uri="{9D8B030D-6E8A-4147-A177-3AD203B41FA5}">
                      <a16:colId xmlns:a16="http://schemas.microsoft.com/office/drawing/2014/main" val="20003"/>
                    </a:ext>
                  </a:extLst>
                </a:gridCol>
                <a:gridCol w="510987">
                  <a:extLst>
                    <a:ext uri="{9D8B030D-6E8A-4147-A177-3AD203B41FA5}">
                      <a16:colId xmlns:a16="http://schemas.microsoft.com/office/drawing/2014/main" val="20004"/>
                    </a:ext>
                  </a:extLst>
                </a:gridCol>
                <a:gridCol w="408791">
                  <a:extLst>
                    <a:ext uri="{9D8B030D-6E8A-4147-A177-3AD203B41FA5}">
                      <a16:colId xmlns:a16="http://schemas.microsoft.com/office/drawing/2014/main" val="20005"/>
                    </a:ext>
                  </a:extLst>
                </a:gridCol>
                <a:gridCol w="613186">
                  <a:extLst>
                    <a:ext uri="{9D8B030D-6E8A-4147-A177-3AD203B41FA5}">
                      <a16:colId xmlns:a16="http://schemas.microsoft.com/office/drawing/2014/main" val="20006"/>
                    </a:ext>
                  </a:extLst>
                </a:gridCol>
                <a:gridCol w="510987">
                  <a:extLst>
                    <a:ext uri="{9D8B030D-6E8A-4147-A177-3AD203B41FA5}">
                      <a16:colId xmlns:a16="http://schemas.microsoft.com/office/drawing/2014/main" val="20007"/>
                    </a:ext>
                  </a:extLst>
                </a:gridCol>
                <a:gridCol w="408791">
                  <a:extLst>
                    <a:ext uri="{9D8B030D-6E8A-4147-A177-3AD203B41FA5}">
                      <a16:colId xmlns:a16="http://schemas.microsoft.com/office/drawing/2014/main" val="20008"/>
                    </a:ext>
                  </a:extLst>
                </a:gridCol>
                <a:gridCol w="613186">
                  <a:extLst>
                    <a:ext uri="{9D8B030D-6E8A-4147-A177-3AD203B41FA5}">
                      <a16:colId xmlns:a16="http://schemas.microsoft.com/office/drawing/2014/main" val="20009"/>
                    </a:ext>
                  </a:extLst>
                </a:gridCol>
                <a:gridCol w="510987">
                  <a:extLst>
                    <a:ext uri="{9D8B030D-6E8A-4147-A177-3AD203B41FA5}">
                      <a16:colId xmlns:a16="http://schemas.microsoft.com/office/drawing/2014/main" val="20010"/>
                    </a:ext>
                  </a:extLst>
                </a:gridCol>
                <a:gridCol w="1021977">
                  <a:extLst>
                    <a:ext uri="{9D8B030D-6E8A-4147-A177-3AD203B41FA5}">
                      <a16:colId xmlns:a16="http://schemas.microsoft.com/office/drawing/2014/main" val="20011"/>
                    </a:ext>
                  </a:extLst>
                </a:gridCol>
              </a:tblGrid>
              <a:tr h="363852">
                <a:tc>
                  <a:txBody>
                    <a:bodyPr/>
                    <a:lstStyle/>
                    <a:p>
                      <a:endParaRPr lang="en-US" sz="1800" dirty="0"/>
                    </a:p>
                  </a:txBody>
                  <a:tcPr marL="86060" marR="86060" marT="43030" marB="43030">
                    <a:solidFill>
                      <a:schemeClr val="accent6">
                        <a:lumMod val="20000"/>
                        <a:lumOff val="80000"/>
                      </a:schemeClr>
                    </a:solidFill>
                  </a:tcPr>
                </a:tc>
                <a:tc>
                  <a:txBody>
                    <a:bodyPr/>
                    <a:lstStyle/>
                    <a:p>
                      <a:endParaRPr lang="en-US" sz="1800" dirty="0"/>
                    </a:p>
                  </a:txBody>
                  <a:tcPr marL="86060" marR="86060" marT="43030" marB="43030">
                    <a:solidFill>
                      <a:schemeClr val="accent6">
                        <a:lumMod val="20000"/>
                        <a:lumOff val="80000"/>
                      </a:schemeClr>
                    </a:solidFill>
                  </a:tcPr>
                </a:tc>
                <a:tc gridSpan="9">
                  <a:txBody>
                    <a:bodyPr/>
                    <a:lstStyle/>
                    <a:p>
                      <a:pPr algn="ctr"/>
                      <a:r>
                        <a:rPr lang="en-US" sz="1800" dirty="0"/>
                        <a:t>Age</a:t>
                      </a:r>
                    </a:p>
                  </a:txBody>
                  <a:tcPr marL="86060" marR="86060" marT="43030" marB="43030">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dirty="0"/>
                    </a:p>
                  </a:txBody>
                  <a:tcPr>
                    <a:solidFill>
                      <a:schemeClr val="accent6">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dirty="0"/>
                    </a:p>
                  </a:txBody>
                  <a:tcPr>
                    <a:solidFill>
                      <a:schemeClr val="accent6">
                        <a:lumMod val="20000"/>
                        <a:lumOff val="80000"/>
                      </a:schemeClr>
                    </a:solidFill>
                  </a:tcPr>
                </a:tc>
                <a:tc hMerge="1">
                  <a:txBody>
                    <a:bodyPr/>
                    <a:lstStyle/>
                    <a:p>
                      <a:endParaRPr lang="en-US"/>
                    </a:p>
                  </a:txBody>
                  <a:tcPr/>
                </a:tc>
                <a:tc hMerge="1">
                  <a:txBody>
                    <a:bodyPr/>
                    <a:lstStyle/>
                    <a:p>
                      <a:endParaRPr lang="en-US"/>
                    </a:p>
                  </a:txBody>
                  <a:tcPr/>
                </a:tc>
                <a:tc>
                  <a:txBody>
                    <a:bodyPr/>
                    <a:lstStyle/>
                    <a:p>
                      <a:pPr algn="r"/>
                      <a:endParaRPr lang="en-US" sz="1800" dirty="0"/>
                    </a:p>
                  </a:txBody>
                  <a:tcPr marL="86060" marR="86060" marT="43030" marB="43030">
                    <a:solidFill>
                      <a:schemeClr val="accent6">
                        <a:lumMod val="20000"/>
                        <a:lumOff val="80000"/>
                      </a:schemeClr>
                    </a:solidFill>
                  </a:tcPr>
                </a:tc>
                <a:extLst>
                  <a:ext uri="{0D108BD9-81ED-4DB2-BD59-A6C34878D82A}">
                    <a16:rowId xmlns:a16="http://schemas.microsoft.com/office/drawing/2014/main" val="10000"/>
                  </a:ext>
                </a:extLst>
              </a:tr>
              <a:tr h="457200">
                <a:tc>
                  <a:txBody>
                    <a:bodyPr/>
                    <a:lstStyle/>
                    <a:p>
                      <a:endParaRPr lang="en-US" sz="1800" dirty="0"/>
                    </a:p>
                  </a:txBody>
                  <a:tcPr marL="86060" marR="86060" marT="43030" marB="43030">
                    <a:solidFill>
                      <a:schemeClr val="accent6">
                        <a:lumMod val="20000"/>
                        <a:lumOff val="80000"/>
                      </a:schemeClr>
                    </a:solidFill>
                  </a:tcPr>
                </a:tc>
                <a:tc>
                  <a:txBody>
                    <a:bodyPr/>
                    <a:lstStyle/>
                    <a:p>
                      <a:endParaRPr lang="en-US" sz="1800" dirty="0"/>
                    </a:p>
                  </a:txBody>
                  <a:tcPr marL="86060" marR="86060" marT="43030" marB="43030">
                    <a:solidFill>
                      <a:schemeClr val="accent6">
                        <a:lumMod val="20000"/>
                        <a:lumOff val="80000"/>
                      </a:schemeClr>
                    </a:solidFill>
                  </a:tcPr>
                </a:tc>
                <a:tc gridSpan="3">
                  <a:txBody>
                    <a:bodyPr/>
                    <a:lstStyle/>
                    <a:p>
                      <a:pPr algn="ctr"/>
                      <a:r>
                        <a:rPr lang="en-US" sz="1800" dirty="0"/>
                        <a:t>Less than 30</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hMerge="1">
                  <a:txBody>
                    <a:bodyPr/>
                    <a:lstStyle/>
                    <a:p>
                      <a:endParaRPr lang="en-US"/>
                    </a:p>
                  </a:txBody>
                  <a:tcPr/>
                </a:tc>
                <a:tc hMerge="1">
                  <a:txBody>
                    <a:bodyPr/>
                    <a:lstStyle/>
                    <a:p>
                      <a:endParaRPr lang="en-US"/>
                    </a:p>
                  </a:txBody>
                  <a:tcPr/>
                </a:tc>
                <a:tc gridSpan="3">
                  <a:txBody>
                    <a:bodyPr/>
                    <a:lstStyle/>
                    <a:p>
                      <a:pPr algn="ctr"/>
                      <a:r>
                        <a:rPr lang="en-US" sz="1800" dirty="0"/>
                        <a:t>30 up to 60</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hMerge="1">
                  <a:txBody>
                    <a:bodyPr/>
                    <a:lstStyle/>
                    <a:p>
                      <a:endParaRPr lang="en-US"/>
                    </a:p>
                  </a:txBody>
                  <a:tcPr/>
                </a:tc>
                <a:tc hMerge="1">
                  <a:txBody>
                    <a:bodyPr/>
                    <a:lstStyle/>
                    <a:p>
                      <a:endParaRPr lang="en-US"/>
                    </a:p>
                  </a:txBody>
                  <a:tcPr/>
                </a:tc>
                <a:tc gridSpan="3">
                  <a:txBody>
                    <a:bodyPr/>
                    <a:lstStyle/>
                    <a:p>
                      <a:pPr algn="ctr"/>
                      <a:r>
                        <a:rPr lang="en-US" sz="1800" dirty="0"/>
                        <a:t>60 or Older</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hMerge="1">
                  <a:txBody>
                    <a:bodyPr/>
                    <a:lstStyle/>
                    <a:p>
                      <a:endParaRPr lang="en-US"/>
                    </a:p>
                  </a:txBody>
                  <a:tcPr/>
                </a:tc>
                <a:tc hMerge="1">
                  <a:txBody>
                    <a:bodyPr/>
                    <a:lstStyle/>
                    <a:p>
                      <a:endParaRPr lang="en-US"/>
                    </a:p>
                  </a:txBody>
                  <a:tcPr/>
                </a:tc>
                <a:tc>
                  <a:txBody>
                    <a:bodyPr/>
                    <a:lstStyle/>
                    <a:p>
                      <a:pPr algn="r"/>
                      <a:endParaRPr lang="en-US" sz="1800" dirty="0"/>
                    </a:p>
                  </a:txBody>
                  <a:tcPr marL="86060" marR="86060" marT="43030" marB="43030">
                    <a:solidFill>
                      <a:schemeClr val="accent6">
                        <a:lumMod val="20000"/>
                        <a:lumOff val="80000"/>
                      </a:schemeClr>
                    </a:solidFill>
                  </a:tcPr>
                </a:tc>
                <a:extLst>
                  <a:ext uri="{0D108BD9-81ED-4DB2-BD59-A6C34878D82A}">
                    <a16:rowId xmlns:a16="http://schemas.microsoft.com/office/drawing/2014/main" val="10001"/>
                  </a:ext>
                </a:extLst>
              </a:tr>
              <a:tr h="363852">
                <a:tc gridSpan="2">
                  <a:txBody>
                    <a:bodyPr/>
                    <a:lstStyle/>
                    <a:p>
                      <a:r>
                        <a:rPr lang="en-US" sz="1800" dirty="0"/>
                        <a:t>Movies</a:t>
                      </a:r>
                      <a:r>
                        <a:rPr lang="en-US" sz="1800" baseline="0" dirty="0"/>
                        <a:t> per Month</a:t>
                      </a:r>
                      <a:endParaRPr lang="en-US" sz="1800" dirty="0"/>
                    </a:p>
                  </a:txBody>
                  <a:tcPr marL="86060" marR="86060" marT="43030" marB="43030">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dirty="0"/>
                    </a:p>
                  </a:txBody>
                  <a:tcPr>
                    <a:solidFill>
                      <a:schemeClr val="accent6">
                        <a:lumMod val="20000"/>
                        <a:lumOff val="80000"/>
                      </a:schemeClr>
                    </a:solidFill>
                  </a:tcPr>
                </a:tc>
                <a:tc gridSpan="3">
                  <a:txBody>
                    <a:bodyPr/>
                    <a:lstStyle/>
                    <a:p>
                      <a:pPr algn="ctr"/>
                      <a:r>
                        <a:rPr lang="en-US" sz="1800" dirty="0"/>
                        <a:t>B</a:t>
                      </a:r>
                      <a:r>
                        <a:rPr lang="en-US" sz="1800" baseline="-25000" dirty="0"/>
                        <a:t>1</a:t>
                      </a:r>
                    </a:p>
                  </a:txBody>
                  <a:tcPr marL="86060" marR="86060" marT="43030" marB="43030">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hMerge="1">
                  <a:txBody>
                    <a:bodyPr/>
                    <a:lstStyle/>
                    <a:p>
                      <a:endParaRPr lang="en-US"/>
                    </a:p>
                  </a:txBody>
                  <a:tcPr/>
                </a:tc>
                <a:tc gridSpan="3">
                  <a:txBody>
                    <a:bodyPr/>
                    <a:lstStyle/>
                    <a:p>
                      <a:pPr algn="ctr"/>
                      <a:r>
                        <a:rPr lang="en-US" sz="1800" dirty="0"/>
                        <a:t>B</a:t>
                      </a:r>
                      <a:r>
                        <a:rPr lang="en-US" sz="1800" baseline="-25000" dirty="0"/>
                        <a:t>2</a:t>
                      </a:r>
                    </a:p>
                  </a:txBody>
                  <a:tcPr marL="86060" marR="86060" marT="43030" marB="43030">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hMerge="1">
                  <a:txBody>
                    <a:bodyPr/>
                    <a:lstStyle/>
                    <a:p>
                      <a:endParaRPr lang="en-US"/>
                    </a:p>
                  </a:txBody>
                  <a:tcPr/>
                </a:tc>
                <a:tc gridSpan="3">
                  <a:txBody>
                    <a:bodyPr/>
                    <a:lstStyle/>
                    <a:p>
                      <a:pPr algn="ctr"/>
                      <a:r>
                        <a:rPr lang="en-US" sz="1800" dirty="0"/>
                        <a:t>B</a:t>
                      </a:r>
                      <a:r>
                        <a:rPr lang="en-US" sz="1800" baseline="-25000" dirty="0"/>
                        <a:t>3</a:t>
                      </a:r>
                    </a:p>
                  </a:txBody>
                  <a:tcPr marL="86060" marR="86060" marT="43030" marB="43030">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hMerge="1">
                  <a:txBody>
                    <a:bodyPr/>
                    <a:lstStyle/>
                    <a:p>
                      <a:endParaRPr lang="en-US"/>
                    </a:p>
                  </a:txBody>
                  <a:tcPr/>
                </a:tc>
                <a:tc>
                  <a:txBody>
                    <a:bodyPr/>
                    <a:lstStyle/>
                    <a:p>
                      <a:pPr algn="r"/>
                      <a:r>
                        <a:rPr lang="en-US" sz="1800" dirty="0"/>
                        <a:t>Total</a:t>
                      </a:r>
                    </a:p>
                  </a:txBody>
                  <a:tcPr marL="86060" marR="86060" marT="43030" marB="43030">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2"/>
                  </a:ext>
                </a:extLst>
              </a:tr>
              <a:tr h="363852">
                <a:tc>
                  <a:txBody>
                    <a:bodyPr/>
                    <a:lstStyle/>
                    <a:p>
                      <a:r>
                        <a:rPr lang="en-US" sz="1800" dirty="0"/>
                        <a:t>0</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r>
                        <a:rPr lang="en-US" sz="1800" dirty="0"/>
                        <a:t>A</a:t>
                      </a:r>
                      <a:r>
                        <a:rPr lang="en-US" sz="1800" baseline="-25000" dirty="0"/>
                        <a:t>1</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endParaRPr lang="en-US" sz="1800" dirty="0"/>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r>
                        <a:rPr lang="en-US" sz="1800" dirty="0"/>
                        <a:t>15</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endParaRPr lang="en-US" sz="1800" dirty="0"/>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endParaRPr lang="en-US" sz="1800" dirty="0"/>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r>
                        <a:rPr lang="en-US" sz="1800" dirty="0"/>
                        <a:t>50</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endParaRPr lang="en-US" sz="1800" dirty="0"/>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endParaRPr lang="en-US" sz="1800" dirty="0"/>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r>
                        <a:rPr lang="en-US" sz="1800" dirty="0"/>
                        <a:t>10</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endParaRPr lang="en-US" sz="1800" dirty="0"/>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r>
                        <a:rPr lang="en-US" sz="1800" dirty="0"/>
                        <a:t>75</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10003"/>
                  </a:ext>
                </a:extLst>
              </a:tr>
              <a:tr h="365760">
                <a:tc>
                  <a:txBody>
                    <a:bodyPr/>
                    <a:lstStyle/>
                    <a:p>
                      <a:r>
                        <a:rPr lang="en-US" sz="1800" dirty="0"/>
                        <a:t>1 or 2</a:t>
                      </a:r>
                    </a:p>
                  </a:txBody>
                  <a:tcPr marL="86060" marR="86060" marT="43030" marB="43030">
                    <a:solidFill>
                      <a:schemeClr val="accent6">
                        <a:lumMod val="20000"/>
                        <a:lumOff val="80000"/>
                      </a:schemeClr>
                    </a:solidFill>
                  </a:tcPr>
                </a:tc>
                <a:tc>
                  <a:txBody>
                    <a:bodyPr/>
                    <a:lstStyle/>
                    <a:p>
                      <a:r>
                        <a:rPr lang="en-US" sz="1800" dirty="0"/>
                        <a:t>A</a:t>
                      </a:r>
                      <a:r>
                        <a:rPr lang="en-US" sz="1800" baseline="-25000" dirty="0"/>
                        <a:t>2</a:t>
                      </a:r>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25</a:t>
                      </a:r>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100</a:t>
                      </a:r>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75</a:t>
                      </a:r>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200</a:t>
                      </a:r>
                    </a:p>
                  </a:txBody>
                  <a:tcPr marL="86060" marR="86060" marT="43030" marB="43030">
                    <a:solidFill>
                      <a:schemeClr val="accent6">
                        <a:lumMod val="20000"/>
                        <a:lumOff val="80000"/>
                      </a:schemeClr>
                    </a:solidFill>
                  </a:tcPr>
                </a:tc>
                <a:extLst>
                  <a:ext uri="{0D108BD9-81ED-4DB2-BD59-A6C34878D82A}">
                    <a16:rowId xmlns:a16="http://schemas.microsoft.com/office/drawing/2014/main" val="10004"/>
                  </a:ext>
                </a:extLst>
              </a:tr>
              <a:tr h="363852">
                <a:tc>
                  <a:txBody>
                    <a:bodyPr/>
                    <a:lstStyle/>
                    <a:p>
                      <a:r>
                        <a:rPr lang="en-US" sz="1800" dirty="0"/>
                        <a:t>3, 4, or 5</a:t>
                      </a:r>
                    </a:p>
                  </a:txBody>
                  <a:tcPr marL="86060" marR="86060" marT="43030" marB="43030">
                    <a:solidFill>
                      <a:schemeClr val="accent6">
                        <a:lumMod val="20000"/>
                        <a:lumOff val="80000"/>
                      </a:schemeClr>
                    </a:solidFill>
                  </a:tcPr>
                </a:tc>
                <a:tc>
                  <a:txBody>
                    <a:bodyPr/>
                    <a:lstStyle/>
                    <a:p>
                      <a:r>
                        <a:rPr lang="en-US" sz="1800" dirty="0"/>
                        <a:t>A</a:t>
                      </a:r>
                      <a:r>
                        <a:rPr lang="en-US" sz="1800" baseline="-25000" dirty="0"/>
                        <a:t>3</a:t>
                      </a:r>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55</a:t>
                      </a:r>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60</a:t>
                      </a:r>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60</a:t>
                      </a:r>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175</a:t>
                      </a:r>
                    </a:p>
                  </a:txBody>
                  <a:tcPr marL="86060" marR="86060" marT="43030" marB="43030">
                    <a:solidFill>
                      <a:schemeClr val="accent6">
                        <a:lumMod val="20000"/>
                        <a:lumOff val="80000"/>
                      </a:schemeClr>
                    </a:solidFill>
                  </a:tcPr>
                </a:tc>
                <a:extLst>
                  <a:ext uri="{0D108BD9-81ED-4DB2-BD59-A6C34878D82A}">
                    <a16:rowId xmlns:a16="http://schemas.microsoft.com/office/drawing/2014/main" val="10005"/>
                  </a:ext>
                </a:extLst>
              </a:tr>
              <a:tr h="363852">
                <a:tc>
                  <a:txBody>
                    <a:bodyPr/>
                    <a:lstStyle/>
                    <a:p>
                      <a:r>
                        <a:rPr lang="en-US" sz="1800" dirty="0"/>
                        <a:t>6 or more</a:t>
                      </a:r>
                    </a:p>
                  </a:txBody>
                  <a:tcPr marL="86060" marR="86060" marT="43030" marB="43030">
                    <a:solidFill>
                      <a:schemeClr val="accent6">
                        <a:lumMod val="20000"/>
                        <a:lumOff val="80000"/>
                      </a:schemeClr>
                    </a:solidFill>
                  </a:tcPr>
                </a:tc>
                <a:tc>
                  <a:txBody>
                    <a:bodyPr/>
                    <a:lstStyle/>
                    <a:p>
                      <a:r>
                        <a:rPr lang="en-US" sz="1800" dirty="0"/>
                        <a:t>A</a:t>
                      </a:r>
                      <a:r>
                        <a:rPr lang="en-US" sz="1800" baseline="-25000" dirty="0"/>
                        <a:t>4</a:t>
                      </a:r>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5</a:t>
                      </a:r>
                    </a:p>
                  </a:txBody>
                  <a:tcPr marL="86060" marR="86060" marT="43030" marB="43030">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15</a:t>
                      </a:r>
                    </a:p>
                  </a:txBody>
                  <a:tcPr marL="86060" marR="86060" marT="43030" marB="43030">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30</a:t>
                      </a:r>
                    </a:p>
                  </a:txBody>
                  <a:tcPr marL="86060" marR="86060" marT="43030" marB="43030">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50</a:t>
                      </a:r>
                    </a:p>
                  </a:txBody>
                  <a:tcPr marL="86060" marR="86060" marT="43030" marB="43030">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6"/>
                  </a:ext>
                </a:extLst>
              </a:tr>
              <a:tr h="365760">
                <a:tc>
                  <a:txBody>
                    <a:bodyPr/>
                    <a:lstStyle/>
                    <a:p>
                      <a:pPr algn="ctr"/>
                      <a:r>
                        <a:rPr lang="en-US" sz="1800" dirty="0"/>
                        <a:t>Total</a:t>
                      </a:r>
                    </a:p>
                  </a:txBody>
                  <a:tcPr marL="86060" marR="86060" marT="43030" marB="43030">
                    <a:solidFill>
                      <a:schemeClr val="accent6">
                        <a:lumMod val="20000"/>
                        <a:lumOff val="80000"/>
                      </a:schemeClr>
                    </a:solidFill>
                  </a:tcPr>
                </a:tc>
                <a:tc>
                  <a:txBody>
                    <a:bodyPr/>
                    <a:lstStyle/>
                    <a:p>
                      <a:endParaRPr lang="en-US" sz="1800" dirty="0"/>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100</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225</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175</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endParaRPr lang="en-US" sz="1800" dirty="0"/>
                    </a:p>
                  </a:txBody>
                  <a:tcPr marL="86060" marR="86060" marT="43030" marB="43030">
                    <a:solidFill>
                      <a:schemeClr val="accent6">
                        <a:lumMod val="20000"/>
                        <a:lumOff val="80000"/>
                      </a:schemeClr>
                    </a:solidFill>
                  </a:tcPr>
                </a:tc>
                <a:tc>
                  <a:txBody>
                    <a:bodyPr/>
                    <a:lstStyle/>
                    <a:p>
                      <a:pPr algn="r"/>
                      <a:r>
                        <a:rPr lang="en-US" sz="1800" dirty="0"/>
                        <a:t>500</a:t>
                      </a:r>
                    </a:p>
                  </a:txBody>
                  <a:tcPr marL="86060" marR="86060" marT="43030" marB="43030">
                    <a:lnT w="12700" cap="flat" cmpd="sng" algn="ctr">
                      <a:solidFill>
                        <a:schemeClr val="tx1"/>
                      </a:solidFill>
                      <a:prstDash val="solid"/>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10007"/>
                  </a:ext>
                </a:extLst>
              </a:tr>
            </a:tbl>
          </a:graphicData>
        </a:graphic>
      </p:graphicFrame>
      <p:sp>
        <p:nvSpPr>
          <p:cNvPr id="7" name="Slide Number Placeholder 6"/>
          <p:cNvSpPr>
            <a:spLocks noGrp="1"/>
          </p:cNvSpPr>
          <p:nvPr>
            <p:ph type="sldNum" sz="quarter" idx="12"/>
          </p:nvPr>
        </p:nvSpPr>
        <p:spPr/>
        <p:txBody>
          <a:bodyPr/>
          <a:lstStyle/>
          <a:p>
            <a:r>
              <a:rPr lang="en-US" dirty="0"/>
              <a:t>5-</a:t>
            </a:r>
            <a:fld id="{F38DF745-7D3F-47F4-83A3-874385CFAA69}" type="slidenum">
              <a:rPr lang="en-US" smtClean="0"/>
              <a:pPr/>
              <a:t>227</a:t>
            </a:fld>
            <a:endParaRPr lang="en-US" dirty="0"/>
          </a:p>
        </p:txBody>
      </p:sp>
    </p:spTree>
    <p:extLst>
      <p:ext uri="{BB962C8B-B14F-4D97-AF65-F5344CB8AC3E}">
        <p14:creationId xmlns:p14="http://schemas.microsoft.com/office/powerpoint/2010/main" val="3812468372"/>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Tree Diagram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6" name="Slide Number Placeholder 5"/>
          <p:cNvSpPr>
            <a:spLocks noGrp="1"/>
          </p:cNvSpPr>
          <p:nvPr>
            <p:ph type="sldNum" sz="quarter" idx="12"/>
          </p:nvPr>
        </p:nvSpPr>
        <p:spPr/>
        <p:txBody>
          <a:bodyPr/>
          <a:lstStyle/>
          <a:p>
            <a:r>
              <a:rPr lang="en-US" dirty="0"/>
              <a:t>5-</a:t>
            </a:r>
            <a:fld id="{A68F1C3D-7991-4430-8FD2-6BE0AA8A1311}" type="slidenum">
              <a:rPr lang="en-US" smtClean="0"/>
              <a:pPr/>
              <a:t>228</a:t>
            </a:fld>
            <a:endParaRPr lang="en-US" dirty="0"/>
          </a:p>
        </p:txBody>
      </p:sp>
      <p:pic>
        <p:nvPicPr>
          <p:cNvPr id="5" name="Picture 4"/>
          <p:cNvPicPr>
            <a:picLocks noChangeAspect="1"/>
          </p:cNvPicPr>
          <p:nvPr/>
        </p:nvPicPr>
        <p:blipFill>
          <a:blip r:embed="rId3"/>
          <a:stretch>
            <a:fillRect/>
          </a:stretch>
        </p:blipFill>
        <p:spPr>
          <a:xfrm>
            <a:off x="1824704" y="1307142"/>
            <a:ext cx="4964239" cy="4885065"/>
          </a:xfrm>
          <a:prstGeom prst="rect">
            <a:avLst/>
          </a:prstGeom>
        </p:spPr>
      </p:pic>
    </p:spTree>
    <p:extLst>
      <p:ext uri="{BB962C8B-B14F-4D97-AF65-F5344CB8AC3E}">
        <p14:creationId xmlns:p14="http://schemas.microsoft.com/office/powerpoint/2010/main" val="885587840"/>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 Theorem</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Bayes’ Theorem is a method of revising a probability, given that additional information is obtained</a:t>
            </a:r>
          </a:p>
          <a:p>
            <a:r>
              <a:rPr lang="en-US" dirty="0"/>
              <a:t>For two mutually exclusive and collectively exhaustive events</a:t>
            </a:r>
          </a:p>
        </p:txBody>
      </p:sp>
      <p:sp>
        <p:nvSpPr>
          <p:cNvPr id="10" name="TextBox 9"/>
          <p:cNvSpPr txBox="1"/>
          <p:nvPr/>
        </p:nvSpPr>
        <p:spPr>
          <a:xfrm>
            <a:off x="962891" y="4343400"/>
            <a:ext cx="7218218"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PRIOR PROBABILITY  </a:t>
            </a:r>
            <a:r>
              <a:rPr lang="en-US" dirty="0"/>
              <a:t>The initial probability based on the present level of information.</a:t>
            </a:r>
          </a:p>
        </p:txBody>
      </p:sp>
      <p:sp>
        <p:nvSpPr>
          <p:cNvPr id="11" name="TextBox 10"/>
          <p:cNvSpPr txBox="1"/>
          <p:nvPr/>
        </p:nvSpPr>
        <p:spPr>
          <a:xfrm>
            <a:off x="962891" y="5105400"/>
            <a:ext cx="7218218"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POSTERIOR PROBABILITY  </a:t>
            </a:r>
            <a:r>
              <a:rPr lang="en-US" dirty="0"/>
              <a:t>A revised probability based on additional information.</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228" y="2971800"/>
            <a:ext cx="7563544" cy="985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r>
              <a:rPr lang="en-US" dirty="0"/>
              <a:t>5-</a:t>
            </a:r>
            <a:fld id="{F38DF745-7D3F-47F4-83A3-874385CFAA69}" type="slidenum">
              <a:rPr lang="en-US" smtClean="0"/>
              <a:pPr/>
              <a:t>229</a:t>
            </a:fld>
            <a:endParaRPr lang="en-US" dirty="0"/>
          </a:p>
        </p:txBody>
      </p:sp>
    </p:spTree>
    <p:extLst>
      <p:ext uri="{BB962C8B-B14F-4D97-AF65-F5344CB8AC3E}">
        <p14:creationId xmlns:p14="http://schemas.microsoft.com/office/powerpoint/2010/main" val="2628181484"/>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Bayes’ Theorem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228" y="1300038"/>
            <a:ext cx="7563544" cy="985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5" name="TextBox 4"/>
              <p:cNvSpPr txBox="1"/>
              <p:nvPr/>
            </p:nvSpPr>
            <p:spPr>
              <a:xfrm>
                <a:off x="509414" y="2308047"/>
                <a:ext cx="8125172" cy="3956981"/>
              </a:xfrm>
              <a:prstGeom prst="rect">
                <a:avLst/>
              </a:prstGeom>
              <a:noFill/>
            </p:spPr>
            <p:txBody>
              <a:bodyPr wrap="square" rtlCol="0">
                <a:spAutoFit/>
              </a:bodyPr>
              <a:lstStyle/>
              <a:p>
                <a:r>
                  <a:rPr lang="en-US" dirty="0"/>
                  <a:t>Suppose 5% of the population of Umen have a disease and  A</a:t>
                </a:r>
                <a:r>
                  <a:rPr lang="en-US" baseline="-25000" dirty="0"/>
                  <a:t>1</a:t>
                </a:r>
                <a:r>
                  <a:rPr lang="en-US" dirty="0"/>
                  <a:t> represents the part of the population that has the disease and A</a:t>
                </a:r>
                <a:r>
                  <a:rPr lang="en-US" baseline="-25000" dirty="0"/>
                  <a:t>2</a:t>
                </a:r>
                <a:r>
                  <a:rPr lang="en-US" dirty="0"/>
                  <a:t> represents those who do not. Let B denote a test result that shows the disease is present.</a:t>
                </a:r>
              </a:p>
              <a:p>
                <a:endParaRPr lang="en-US" sz="1200" dirty="0"/>
              </a:p>
              <a:p>
                <a:r>
                  <a:rPr lang="en-US" dirty="0"/>
                  <a:t>P(A</a:t>
                </a:r>
                <a:r>
                  <a:rPr lang="en-US" baseline="-25000" dirty="0"/>
                  <a:t>1</a:t>
                </a:r>
                <a:r>
                  <a:rPr lang="en-US" dirty="0"/>
                  <a:t>) = .05  Individual has the disease</a:t>
                </a:r>
              </a:p>
              <a:p>
                <a:r>
                  <a:rPr lang="en-US" dirty="0"/>
                  <a:t>P(A</a:t>
                </a:r>
                <a:r>
                  <a:rPr lang="en-US" baseline="-25000" dirty="0"/>
                  <a:t>2</a:t>
                </a:r>
                <a:r>
                  <a:rPr lang="en-US" dirty="0"/>
                  <a:t>) = .95  Individual does not have the disease</a:t>
                </a:r>
              </a:p>
              <a:p>
                <a:r>
                  <a:rPr lang="en-US" dirty="0"/>
                  <a:t>P(B|A</a:t>
                </a:r>
                <a:r>
                  <a:rPr lang="en-US" baseline="-25000" dirty="0"/>
                  <a:t>1</a:t>
                </a:r>
                <a:r>
                  <a:rPr lang="en-US" dirty="0"/>
                  <a:t>) = .90  Test shows the individual has the disease and is correct</a:t>
                </a:r>
              </a:p>
              <a:p>
                <a:r>
                  <a:rPr lang="en-US" dirty="0"/>
                  <a:t>P(B|A</a:t>
                </a:r>
                <a:r>
                  <a:rPr lang="en-US" baseline="-25000" dirty="0"/>
                  <a:t>2</a:t>
                </a:r>
                <a:r>
                  <a:rPr lang="en-US" dirty="0"/>
                  <a:t>) = .15  Test incorrectly shows the individual has the disease</a:t>
                </a:r>
              </a:p>
              <a:p>
                <a:endParaRPr lang="en-US" sz="1200" dirty="0"/>
              </a:p>
              <a:p>
                <a:r>
                  <a:rPr lang="en-US" dirty="0"/>
                  <a:t>Randomly select an individual and perform the test. The test results indicate the disease is present. What is the probability the test is correct? Use Bayes’ theorem to solve.</a:t>
                </a:r>
              </a:p>
              <a:p>
                <a:endParaRPr lang="en-US" sz="1200" dirty="0"/>
              </a:p>
              <a:p>
                <a:r>
                  <a:rPr lang="en-US" sz="2000" dirty="0"/>
                  <a:t>         P(A</a:t>
                </a:r>
                <a:r>
                  <a:rPr lang="en-US" sz="2000" baseline="-25000" dirty="0"/>
                  <a:t>1</a:t>
                </a:r>
                <a:r>
                  <a:rPr lang="en-US" sz="2000" dirty="0"/>
                  <a:t>|B) = </a:t>
                </a:r>
                <a14:m>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a:rPr>
                          <m:t>𝑃</m:t>
                        </m:r>
                        <m:d>
                          <m:dPr>
                            <m:ctrlPr>
                              <a:rPr lang="en-US" sz="2000" b="0" i="1" smtClean="0">
                                <a:latin typeface="Cambria Math" panose="02040503050406030204" pitchFamily="18" charset="0"/>
                              </a:rPr>
                            </m:ctrlPr>
                          </m:dPr>
                          <m:e>
                            <m:r>
                              <a:rPr lang="en-US" sz="2000" b="0" i="1" smtClean="0">
                                <a:latin typeface="Cambria Math"/>
                              </a:rPr>
                              <m:t>𝐴</m:t>
                            </m:r>
                            <m:r>
                              <a:rPr lang="en-US" sz="2000" b="0" i="1" baseline="-25000" smtClean="0">
                                <a:latin typeface="Cambria Math"/>
                              </a:rPr>
                              <m:t>1</m:t>
                            </m:r>
                          </m:e>
                        </m:d>
                        <m:r>
                          <a:rPr lang="en-US" sz="2000" b="0" i="1" smtClean="0">
                            <a:latin typeface="Cambria Math"/>
                          </a:rPr>
                          <m:t>𝑃</m:t>
                        </m:r>
                        <m:r>
                          <a:rPr lang="en-US" sz="2000" b="0" i="1" smtClean="0">
                            <a:latin typeface="Cambria Math"/>
                          </a:rPr>
                          <m:t>(</m:t>
                        </m:r>
                        <m:r>
                          <a:rPr lang="en-US" sz="2000" b="0" i="1" smtClean="0">
                            <a:latin typeface="Cambria Math"/>
                          </a:rPr>
                          <m:t>𝐵</m:t>
                        </m:r>
                        <m:r>
                          <a:rPr lang="en-US" sz="2000" b="0" i="1" smtClean="0">
                            <a:latin typeface="Cambria Math"/>
                          </a:rPr>
                          <m:t>|</m:t>
                        </m:r>
                        <m:r>
                          <a:rPr lang="en-US" sz="2000" b="0" i="1" smtClean="0">
                            <a:latin typeface="Cambria Math"/>
                          </a:rPr>
                          <m:t>𝐴</m:t>
                        </m:r>
                        <m:r>
                          <a:rPr lang="en-US" sz="2000" b="0" i="1" baseline="-25000" smtClean="0">
                            <a:latin typeface="Cambria Math"/>
                          </a:rPr>
                          <m:t>1</m:t>
                        </m:r>
                        <m:r>
                          <a:rPr lang="en-US" sz="2000" b="0" i="1" smtClean="0">
                            <a:latin typeface="Cambria Math"/>
                          </a:rPr>
                          <m:t>)</m:t>
                        </m:r>
                      </m:num>
                      <m:den>
                        <m:r>
                          <a:rPr lang="en-US" sz="2000" b="0" i="1" smtClean="0">
                            <a:latin typeface="Cambria Math"/>
                          </a:rPr>
                          <m:t>𝑃</m:t>
                        </m:r>
                        <m:d>
                          <m:dPr>
                            <m:ctrlPr>
                              <a:rPr lang="en-US" sz="2000" b="0" i="1" smtClean="0">
                                <a:latin typeface="Cambria Math" panose="02040503050406030204" pitchFamily="18" charset="0"/>
                              </a:rPr>
                            </m:ctrlPr>
                          </m:dPr>
                          <m:e>
                            <m:r>
                              <a:rPr lang="en-US" sz="2000" b="0" i="1" smtClean="0">
                                <a:latin typeface="Cambria Math"/>
                              </a:rPr>
                              <m:t>𝐴</m:t>
                            </m:r>
                            <m:r>
                              <a:rPr lang="en-US" sz="2000" b="0" i="1" baseline="-25000" smtClean="0">
                                <a:latin typeface="Cambria Math"/>
                              </a:rPr>
                              <m:t>1</m:t>
                            </m:r>
                          </m:e>
                        </m:d>
                        <m:r>
                          <a:rPr lang="en-US" sz="2000" b="0" i="1" smtClean="0">
                            <a:latin typeface="Cambria Math"/>
                          </a:rPr>
                          <m:t>𝑃</m:t>
                        </m:r>
                        <m:d>
                          <m:dPr>
                            <m:ctrlPr>
                              <a:rPr lang="en-US" sz="2000" b="0" i="1" smtClean="0">
                                <a:latin typeface="Cambria Math" panose="02040503050406030204" pitchFamily="18" charset="0"/>
                              </a:rPr>
                            </m:ctrlPr>
                          </m:dPr>
                          <m:e>
                            <m:r>
                              <a:rPr lang="en-US" sz="2000" b="0" i="1" smtClean="0">
                                <a:latin typeface="Cambria Math"/>
                              </a:rPr>
                              <m:t>𝐵</m:t>
                            </m:r>
                          </m:e>
                          <m:e>
                            <m:r>
                              <a:rPr lang="en-US" sz="2000" b="0" i="1" smtClean="0">
                                <a:latin typeface="Cambria Math"/>
                              </a:rPr>
                              <m:t>𝐴</m:t>
                            </m:r>
                            <m:r>
                              <a:rPr lang="en-US" sz="2000" b="0" i="1" baseline="-25000" smtClean="0">
                                <a:latin typeface="Cambria Math"/>
                              </a:rPr>
                              <m:t>1</m:t>
                            </m:r>
                          </m:e>
                        </m:d>
                        <m:r>
                          <a:rPr lang="en-US" sz="2000" b="0" i="1" smtClean="0">
                            <a:latin typeface="Cambria Math"/>
                          </a:rPr>
                          <m:t>+</m:t>
                        </m:r>
                        <m:r>
                          <a:rPr lang="en-US" sz="2000" b="0" i="1" smtClean="0">
                            <a:latin typeface="Cambria Math"/>
                          </a:rPr>
                          <m:t>𝑃</m:t>
                        </m:r>
                        <m:d>
                          <m:dPr>
                            <m:ctrlPr>
                              <a:rPr lang="en-US" sz="2000" b="0" i="1" smtClean="0">
                                <a:latin typeface="Cambria Math" panose="02040503050406030204" pitchFamily="18" charset="0"/>
                              </a:rPr>
                            </m:ctrlPr>
                          </m:dPr>
                          <m:e>
                            <m:r>
                              <a:rPr lang="en-US" sz="2000" b="0" i="1" smtClean="0">
                                <a:latin typeface="Cambria Math"/>
                              </a:rPr>
                              <m:t>𝐴</m:t>
                            </m:r>
                            <m:r>
                              <a:rPr lang="en-US" sz="2000" b="0" i="1" baseline="-25000" smtClean="0">
                                <a:latin typeface="Cambria Math"/>
                              </a:rPr>
                              <m:t>2</m:t>
                            </m:r>
                          </m:e>
                        </m:d>
                        <m:r>
                          <a:rPr lang="en-US" sz="2000" b="0" i="1" smtClean="0">
                            <a:latin typeface="Cambria Math"/>
                          </a:rPr>
                          <m:t>𝑃</m:t>
                        </m:r>
                        <m:r>
                          <a:rPr lang="en-US" sz="2000" b="0" i="1" smtClean="0">
                            <a:latin typeface="Cambria Math"/>
                          </a:rPr>
                          <m:t>(</m:t>
                        </m:r>
                        <m:r>
                          <a:rPr lang="en-US" sz="2000" b="0" i="1" smtClean="0">
                            <a:latin typeface="Cambria Math"/>
                          </a:rPr>
                          <m:t>𝐵</m:t>
                        </m:r>
                        <m:r>
                          <a:rPr lang="en-US" sz="2000" b="0" i="1" smtClean="0">
                            <a:latin typeface="Cambria Math"/>
                          </a:rPr>
                          <m:t>|</m:t>
                        </m:r>
                        <m:r>
                          <a:rPr lang="en-US" sz="2000" b="0" i="1" smtClean="0">
                            <a:latin typeface="Cambria Math"/>
                          </a:rPr>
                          <m:t>𝐴</m:t>
                        </m:r>
                        <m:r>
                          <a:rPr lang="en-US" sz="2000" b="0" i="1" baseline="-25000" smtClean="0">
                            <a:latin typeface="Cambria Math"/>
                          </a:rPr>
                          <m:t>2</m:t>
                        </m:r>
                        <m:r>
                          <a:rPr lang="en-US" sz="2000" b="0" i="1" smtClean="0">
                            <a:latin typeface="Cambria Math"/>
                          </a:rPr>
                          <m:t>) </m:t>
                        </m:r>
                      </m:den>
                    </m:f>
                  </m:oMath>
                </a14:m>
                <a:r>
                  <a:rPr lang="en-US" sz="2000" dirty="0"/>
                  <a:t> = </a:t>
                </a:r>
                <a14:m>
                  <m:oMath xmlns:m="http://schemas.openxmlformats.org/officeDocument/2006/math">
                    <m:f>
                      <m:fPr>
                        <m:ctrlPr>
                          <a:rPr lang="en-US" sz="2000" i="1" smtClean="0">
                            <a:latin typeface="Cambria Math" panose="02040503050406030204" pitchFamily="18" charset="0"/>
                          </a:rPr>
                        </m:ctrlPr>
                      </m:fPr>
                      <m:num>
                        <m:d>
                          <m:dPr>
                            <m:ctrlPr>
                              <a:rPr lang="en-US" sz="2000" b="0" i="1" smtClean="0">
                                <a:latin typeface="Cambria Math" panose="02040503050406030204" pitchFamily="18" charset="0"/>
                              </a:rPr>
                            </m:ctrlPr>
                          </m:dPr>
                          <m:e>
                            <m:r>
                              <a:rPr lang="en-US" sz="2000" b="0" i="1" smtClean="0">
                                <a:latin typeface="Cambria Math"/>
                              </a:rPr>
                              <m:t>.05</m:t>
                            </m:r>
                          </m:e>
                        </m:d>
                        <m:r>
                          <a:rPr lang="en-US" sz="2000" b="0" i="1" smtClean="0">
                            <a:latin typeface="Cambria Math"/>
                          </a:rPr>
                          <m:t>(.90)</m:t>
                        </m:r>
                      </m:num>
                      <m:den>
                        <m:d>
                          <m:dPr>
                            <m:ctrlPr>
                              <a:rPr lang="en-US" sz="2000" b="0" i="1" smtClean="0">
                                <a:latin typeface="Cambria Math" panose="02040503050406030204" pitchFamily="18" charset="0"/>
                              </a:rPr>
                            </m:ctrlPr>
                          </m:dPr>
                          <m:e>
                            <m:r>
                              <a:rPr lang="en-US" sz="2000" b="0" i="1" smtClean="0">
                                <a:latin typeface="Cambria Math"/>
                              </a:rPr>
                              <m:t>.05</m:t>
                            </m:r>
                          </m:e>
                        </m:d>
                        <m:r>
                          <a:rPr lang="en-US" sz="2000" b="0" i="1" smtClean="0">
                            <a:latin typeface="Cambria Math"/>
                          </a:rPr>
                          <m:t>.90)+</m:t>
                        </m:r>
                        <m:d>
                          <m:dPr>
                            <m:ctrlPr>
                              <a:rPr lang="en-US" sz="2000" b="0" i="1" smtClean="0">
                                <a:latin typeface="Cambria Math" panose="02040503050406030204" pitchFamily="18" charset="0"/>
                              </a:rPr>
                            </m:ctrlPr>
                          </m:dPr>
                          <m:e>
                            <m:r>
                              <a:rPr lang="en-US" sz="2000" b="0" i="1" smtClean="0">
                                <a:latin typeface="Cambria Math"/>
                              </a:rPr>
                              <m:t>.95</m:t>
                            </m:r>
                          </m:e>
                        </m:d>
                        <m:r>
                          <a:rPr lang="en-US" sz="2000" b="0" i="1" smtClean="0">
                            <a:latin typeface="Cambria Math"/>
                          </a:rPr>
                          <m:t>(.15)</m:t>
                        </m:r>
                      </m:den>
                    </m:f>
                  </m:oMath>
                </a14:m>
                <a:r>
                  <a:rPr lang="en-US" sz="2000" dirty="0"/>
                  <a:t> = </a:t>
                </a:r>
                <a14:m>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a:rPr>
                          <m:t>.0450</m:t>
                        </m:r>
                      </m:num>
                      <m:den>
                        <m:r>
                          <a:rPr lang="en-US" sz="2000" b="0" i="1" smtClean="0">
                            <a:latin typeface="Cambria Math"/>
                          </a:rPr>
                          <m:t>.1875</m:t>
                        </m:r>
                      </m:den>
                    </m:f>
                  </m:oMath>
                </a14:m>
                <a:r>
                  <a:rPr lang="en-US" sz="2000" dirty="0"/>
                  <a:t> = .24</a:t>
                </a:r>
              </a:p>
            </p:txBody>
          </p:sp>
        </mc:Choice>
        <mc:Fallback xmlns="">
          <p:sp>
            <p:nvSpPr>
              <p:cNvPr id="5" name="TextBox 4"/>
              <p:cNvSpPr txBox="1">
                <a:spLocks noRot="1" noChangeAspect="1" noMove="1" noResize="1" noEditPoints="1" noAdjustHandles="1" noChangeArrowheads="1" noChangeShapeType="1" noTextEdit="1"/>
              </p:cNvSpPr>
              <p:nvPr/>
            </p:nvSpPr>
            <p:spPr>
              <a:xfrm>
                <a:off x="509414" y="2308047"/>
                <a:ext cx="8125172" cy="3956981"/>
              </a:xfrm>
              <a:prstGeom prst="rect">
                <a:avLst/>
              </a:prstGeom>
              <a:blipFill rotWithShape="1">
                <a:blip r:embed="rId4"/>
                <a:stretch>
                  <a:fillRect l="-676" t="-770"/>
                </a:stretch>
              </a:blipFill>
            </p:spPr>
            <p:txBody>
              <a:bodyPr/>
              <a:lstStyle/>
              <a:p>
                <a:r>
                  <a:rPr lang="en-US">
                    <a:noFill/>
                  </a:rPr>
                  <a:t> </a:t>
                </a:r>
              </a:p>
            </p:txBody>
          </p:sp>
        </mc:Fallback>
      </mc:AlternateContent>
      <p:sp>
        <p:nvSpPr>
          <p:cNvPr id="6" name="Slide Number Placeholder 5"/>
          <p:cNvSpPr>
            <a:spLocks noGrp="1"/>
          </p:cNvSpPr>
          <p:nvPr>
            <p:ph type="sldNum" sz="quarter" idx="12"/>
          </p:nvPr>
        </p:nvSpPr>
        <p:spPr/>
        <p:txBody>
          <a:bodyPr/>
          <a:lstStyle/>
          <a:p>
            <a:r>
              <a:rPr lang="en-US" dirty="0"/>
              <a:t>5-</a:t>
            </a:r>
            <a:fld id="{A68F1C3D-7991-4430-8FD2-6BE0AA8A1311}" type="slidenum">
              <a:rPr lang="en-US" smtClean="0"/>
              <a:pPr/>
              <a:t>230</a:t>
            </a:fld>
            <a:endParaRPr lang="en-US" dirty="0"/>
          </a:p>
        </p:txBody>
      </p:sp>
    </p:spTree>
    <p:extLst>
      <p:ext uri="{BB962C8B-B14F-4D97-AF65-F5344CB8AC3E}">
        <p14:creationId xmlns:p14="http://schemas.microsoft.com/office/powerpoint/2010/main" val="262172997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Multiplication Formula</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The multiplication formula states that if there are n ways of doing one thing, and m ways of doing another thing, then there are m*n ways of doing both</a:t>
            </a: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937" y="2540227"/>
            <a:ext cx="6818663" cy="507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276600"/>
            <a:ext cx="4476750" cy="300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04800" y="3233678"/>
            <a:ext cx="3886200" cy="2308324"/>
          </a:xfrm>
          <a:prstGeom prst="rect">
            <a:avLst/>
          </a:prstGeom>
          <a:noFill/>
        </p:spPr>
        <p:txBody>
          <a:bodyPr wrap="square" rtlCol="0">
            <a:spAutoFit/>
          </a:bodyPr>
          <a:lstStyle/>
          <a:p>
            <a:r>
              <a:rPr lang="en-US" dirty="0"/>
              <a:t>An automobile dealer wants to advertise that for $29,999 you can buy a convertible, a 2-door, or a 4-door model with your choice of either wire wheel covers or solid wheel covers. How many different vehicles can the dealer offer?</a:t>
            </a:r>
          </a:p>
          <a:p>
            <a:r>
              <a:rPr lang="en-US" dirty="0"/>
              <a:t>Total possible = (m)(n)=(3)(2) = 6</a:t>
            </a:r>
          </a:p>
        </p:txBody>
      </p:sp>
      <p:sp>
        <p:nvSpPr>
          <p:cNvPr id="9" name="Slide Number Placeholder 8"/>
          <p:cNvSpPr>
            <a:spLocks noGrp="1"/>
          </p:cNvSpPr>
          <p:nvPr>
            <p:ph type="sldNum" sz="quarter" idx="12"/>
          </p:nvPr>
        </p:nvSpPr>
        <p:spPr/>
        <p:txBody>
          <a:bodyPr/>
          <a:lstStyle/>
          <a:p>
            <a:r>
              <a:rPr lang="en-US" dirty="0"/>
              <a:t>5-</a:t>
            </a:r>
            <a:fld id="{F38DF745-7D3F-47F4-83A3-874385CFAA69}" type="slidenum">
              <a:rPr lang="en-US" smtClean="0"/>
              <a:pPr/>
              <a:t>231</a:t>
            </a:fld>
            <a:endParaRPr lang="en-US" dirty="0"/>
          </a:p>
        </p:txBody>
      </p:sp>
    </p:spTree>
    <p:extLst>
      <p:ext uri="{BB962C8B-B14F-4D97-AF65-F5344CB8AC3E}">
        <p14:creationId xmlns:p14="http://schemas.microsoft.com/office/powerpoint/2010/main" val="169121556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Permutation Formula</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Another counting formula used to determine a total number of outcomes</a:t>
            </a:r>
          </a:p>
        </p:txBody>
      </p:sp>
      <p:sp>
        <p:nvSpPr>
          <p:cNvPr id="5" name="TextBox 4"/>
          <p:cNvSpPr txBox="1"/>
          <p:nvPr/>
        </p:nvSpPr>
        <p:spPr>
          <a:xfrm>
            <a:off x="914400" y="2249269"/>
            <a:ext cx="7218218"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PERMUTATION  </a:t>
            </a:r>
            <a:r>
              <a:rPr lang="en-US" dirty="0"/>
              <a:t>Any arrangement of r objects selected from a single group of n possible objects.  </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9052" y="3048000"/>
            <a:ext cx="7145896" cy="1616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6" name="TextBox 5"/>
              <p:cNvSpPr txBox="1"/>
              <p:nvPr/>
            </p:nvSpPr>
            <p:spPr>
              <a:xfrm>
                <a:off x="1143000" y="4724400"/>
                <a:ext cx="7162800" cy="1122743"/>
              </a:xfrm>
              <a:prstGeom prst="rect">
                <a:avLst/>
              </a:prstGeom>
              <a:noFill/>
            </p:spPr>
            <p:txBody>
              <a:bodyPr wrap="square" rtlCol="0">
                <a:spAutoFit/>
              </a:bodyPr>
              <a:lstStyle/>
              <a:p>
                <a:r>
                  <a:rPr lang="en-US" dirty="0"/>
                  <a:t>There are three electronic parts to be assembled, so n=3.  Because all three are to be inserted into the plug-in component, r=3.</a:t>
                </a:r>
              </a:p>
              <a:p>
                <a:r>
                  <a:rPr lang="en-US" dirty="0"/>
                  <a:t>		</a:t>
                </a:r>
                <a:r>
                  <a:rPr lang="en-US" sz="2000" baseline="-25000" dirty="0"/>
                  <a:t>3</a:t>
                </a:r>
                <a:r>
                  <a:rPr lang="en-US" sz="2000" dirty="0"/>
                  <a:t>P</a:t>
                </a:r>
                <a:r>
                  <a:rPr lang="en-US" sz="2000" baseline="-25000" dirty="0"/>
                  <a:t>3</a:t>
                </a:r>
                <a:r>
                  <a:rPr lang="en-US" sz="2000" dirty="0"/>
                  <a:t> = </a:t>
                </a:r>
                <a14:m>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a:rPr>
                          <m:t>3!</m:t>
                        </m:r>
                      </m:num>
                      <m:den>
                        <m:d>
                          <m:dPr>
                            <m:ctrlPr>
                              <a:rPr lang="en-US" sz="2000" i="1" smtClean="0">
                                <a:latin typeface="Cambria Math" panose="02040503050406030204" pitchFamily="18" charset="0"/>
                              </a:rPr>
                            </m:ctrlPr>
                          </m:dPr>
                          <m:e>
                            <m:r>
                              <a:rPr lang="en-US" sz="2000" b="0" i="1" smtClean="0">
                                <a:latin typeface="Cambria Math"/>
                              </a:rPr>
                              <m:t>3−3</m:t>
                            </m:r>
                          </m:e>
                        </m:d>
                        <m:r>
                          <a:rPr lang="en-US" sz="2000" b="0" i="1" smtClean="0">
                            <a:latin typeface="Cambria Math"/>
                          </a:rPr>
                          <m:t>!</m:t>
                        </m:r>
                      </m:den>
                    </m:f>
                  </m:oMath>
                </a14:m>
                <a:r>
                  <a:rPr lang="en-US" sz="2000" dirty="0"/>
                  <a:t> = </a:t>
                </a:r>
                <a14:m>
                  <m:oMath xmlns:m="http://schemas.openxmlformats.org/officeDocument/2006/math">
                    <m:f>
                      <m:fPr>
                        <m:ctrlPr>
                          <a:rPr lang="en-US" sz="2000" i="1" smtClean="0">
                            <a:latin typeface="Cambria Math" panose="02040503050406030204" pitchFamily="18" charset="0"/>
                          </a:rPr>
                        </m:ctrlPr>
                      </m:fPr>
                      <m:num>
                        <m:r>
                          <a:rPr lang="en-US" sz="2000" b="0" i="1" smtClean="0">
                            <a:latin typeface="Cambria Math"/>
                          </a:rPr>
                          <m:t>3!</m:t>
                        </m:r>
                      </m:num>
                      <m:den>
                        <m:r>
                          <a:rPr lang="en-US" sz="2000" b="0" i="1" smtClean="0">
                            <a:latin typeface="Cambria Math"/>
                          </a:rPr>
                          <m:t>0!</m:t>
                        </m:r>
                      </m:den>
                    </m:f>
                    <m:r>
                      <a:rPr lang="en-US" sz="2000" b="0" i="1" smtClean="0">
                        <a:latin typeface="Cambria Math"/>
                      </a:rPr>
                      <m:t>= </m:t>
                    </m:r>
                    <m:f>
                      <m:fPr>
                        <m:ctrlPr>
                          <a:rPr lang="en-US" sz="2000" i="1" smtClean="0">
                            <a:latin typeface="Cambria Math" panose="02040503050406030204" pitchFamily="18" charset="0"/>
                          </a:rPr>
                        </m:ctrlPr>
                      </m:fPr>
                      <m:num>
                        <m:r>
                          <a:rPr lang="en-US" sz="2000" b="0" i="1" smtClean="0">
                            <a:latin typeface="Cambria Math"/>
                          </a:rPr>
                          <m:t>3!</m:t>
                        </m:r>
                      </m:num>
                      <m:den>
                        <m:r>
                          <a:rPr lang="en-US" sz="2000" b="0" i="1" smtClean="0">
                            <a:latin typeface="Cambria Math"/>
                          </a:rPr>
                          <m:t>1</m:t>
                        </m:r>
                      </m:den>
                    </m:f>
                  </m:oMath>
                </a14:m>
                <a:r>
                  <a:rPr lang="en-US" sz="2000" dirty="0"/>
                  <a:t> = 6 </a:t>
                </a:r>
              </a:p>
            </p:txBody>
          </p:sp>
        </mc:Choice>
        <mc:Fallback xmlns="">
          <p:sp>
            <p:nvSpPr>
              <p:cNvPr id="6" name="TextBox 5"/>
              <p:cNvSpPr txBox="1">
                <a:spLocks noRot="1" noChangeAspect="1" noMove="1" noResize="1" noEditPoints="1" noAdjustHandles="1" noChangeArrowheads="1" noChangeShapeType="1" noTextEdit="1"/>
              </p:cNvSpPr>
              <p:nvPr/>
            </p:nvSpPr>
            <p:spPr>
              <a:xfrm>
                <a:off x="1143000" y="4724400"/>
                <a:ext cx="7162800" cy="1122743"/>
              </a:xfrm>
              <a:prstGeom prst="rect">
                <a:avLst/>
              </a:prstGeom>
              <a:blipFill rotWithShape="1">
                <a:blip r:embed="rId4"/>
                <a:stretch>
                  <a:fillRect l="-766" t="-2717"/>
                </a:stretch>
              </a:blipFill>
            </p:spPr>
            <p:txBody>
              <a:bodyPr/>
              <a:lstStyle/>
              <a:p>
                <a:r>
                  <a:rPr lang="en-US">
                    <a:noFill/>
                  </a:rPr>
                  <a:t> </a:t>
                </a:r>
              </a:p>
            </p:txBody>
          </p:sp>
        </mc:Fallback>
      </mc:AlternateContent>
      <p:sp>
        <p:nvSpPr>
          <p:cNvPr id="7" name="TextBox 6"/>
          <p:cNvSpPr txBox="1"/>
          <p:nvPr/>
        </p:nvSpPr>
        <p:spPr>
          <a:xfrm>
            <a:off x="1143000" y="5867400"/>
            <a:ext cx="7391400" cy="369332"/>
          </a:xfrm>
          <a:prstGeom prst="rect">
            <a:avLst/>
          </a:prstGeom>
          <a:noFill/>
        </p:spPr>
        <p:txBody>
          <a:bodyPr wrap="square" rtlCol="0">
            <a:spAutoFit/>
          </a:bodyPr>
          <a:lstStyle/>
          <a:p>
            <a:r>
              <a:rPr lang="en-US" dirty="0"/>
              <a:t>Label the parts A, B, and C       ABC  BAC  CAB  ACB  BCA  CBA</a:t>
            </a:r>
          </a:p>
        </p:txBody>
      </p:sp>
      <p:sp>
        <p:nvSpPr>
          <p:cNvPr id="10" name="Slide Number Placeholder 9"/>
          <p:cNvSpPr>
            <a:spLocks noGrp="1"/>
          </p:cNvSpPr>
          <p:nvPr>
            <p:ph type="sldNum" sz="quarter" idx="12"/>
          </p:nvPr>
        </p:nvSpPr>
        <p:spPr/>
        <p:txBody>
          <a:bodyPr/>
          <a:lstStyle/>
          <a:p>
            <a:r>
              <a:rPr lang="en-US" dirty="0"/>
              <a:t>5-</a:t>
            </a:r>
            <a:fld id="{F38DF745-7D3F-47F4-83A3-874385CFAA69}" type="slidenum">
              <a:rPr lang="en-US" smtClean="0"/>
              <a:pPr/>
              <a:t>232</a:t>
            </a:fld>
            <a:endParaRPr lang="en-US" dirty="0"/>
          </a:p>
        </p:txBody>
      </p:sp>
    </p:spTree>
    <p:extLst>
      <p:ext uri="{BB962C8B-B14F-4D97-AF65-F5344CB8AC3E}">
        <p14:creationId xmlns:p14="http://schemas.microsoft.com/office/powerpoint/2010/main" val="164800028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Combination Formula</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Another counting formula useful in determining the total number of outcomes</a:t>
            </a:r>
          </a:p>
          <a:p>
            <a:r>
              <a:rPr lang="en-US" dirty="0"/>
              <a:t>A combination is an arrangement where the order of the objects selected is not important</a:t>
            </a:r>
          </a:p>
          <a:p>
            <a:pPr marL="0" indent="0">
              <a:buNone/>
            </a:pPr>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028" y="3124200"/>
            <a:ext cx="6932778" cy="851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0031" y="3962400"/>
            <a:ext cx="3074503" cy="695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57200" y="4715470"/>
            <a:ext cx="8077200" cy="923330"/>
          </a:xfrm>
          <a:prstGeom prst="rect">
            <a:avLst/>
          </a:prstGeom>
          <a:noFill/>
        </p:spPr>
        <p:txBody>
          <a:bodyPr wrap="square" rtlCol="0">
            <a:spAutoFit/>
          </a:bodyPr>
          <a:lstStyle/>
          <a:p>
            <a:r>
              <a:rPr lang="en-US" dirty="0"/>
              <a:t>The Grand 16 movie theater uses teams of three employees to work the concession stand each evening. There are seven employees available to work. How many different teams can be scheduled?</a:t>
            </a:r>
          </a:p>
        </p:txBody>
      </p:sp>
      <mc:AlternateContent xmlns:mc="http://schemas.openxmlformats.org/markup-compatibility/2006" xmlns:a14="http://schemas.microsoft.com/office/drawing/2010/main">
        <mc:Choice Requires="a14">
          <p:sp>
            <p:nvSpPr>
              <p:cNvPr id="8" name="TextBox 7"/>
              <p:cNvSpPr txBox="1"/>
              <p:nvPr/>
            </p:nvSpPr>
            <p:spPr>
              <a:xfrm>
                <a:off x="2705100" y="5638800"/>
                <a:ext cx="3733800" cy="527004"/>
              </a:xfrm>
              <a:prstGeom prst="rect">
                <a:avLst/>
              </a:prstGeom>
              <a:noFill/>
            </p:spPr>
            <p:txBody>
              <a:bodyPr wrap="square" rtlCol="0">
                <a:spAutoFit/>
              </a:bodyPr>
              <a:lstStyle/>
              <a:p>
                <a:r>
                  <a:rPr lang="en-US" baseline="-25000" dirty="0"/>
                  <a:t>7</a:t>
                </a:r>
                <a:r>
                  <a:rPr lang="en-US" dirty="0"/>
                  <a:t>C</a:t>
                </a:r>
                <a:r>
                  <a:rPr lang="en-US" baseline="-25000" dirty="0"/>
                  <a:t>3</a:t>
                </a:r>
                <a:r>
                  <a:rPr lang="en-US" dirty="0"/>
                  <a:t>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𝑛</m:t>
                        </m:r>
                        <m:r>
                          <a:rPr lang="en-US" b="0" i="1" smtClean="0">
                            <a:latin typeface="Cambria Math"/>
                          </a:rPr>
                          <m:t>!</m:t>
                        </m:r>
                      </m:num>
                      <m:den>
                        <m:r>
                          <a:rPr lang="en-US" b="0" i="1" smtClean="0">
                            <a:latin typeface="Cambria Math"/>
                          </a:rPr>
                          <m:t>𝑟</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𝑛</m:t>
                            </m:r>
                            <m:r>
                              <a:rPr lang="en-US" b="0" i="1" smtClean="0">
                                <a:latin typeface="Cambria Math"/>
                              </a:rPr>
                              <m:t>−</m:t>
                            </m:r>
                            <m:r>
                              <a:rPr lang="en-US" b="0" i="1" smtClean="0">
                                <a:latin typeface="Cambria Math"/>
                              </a:rPr>
                              <m:t>𝑟</m:t>
                            </m:r>
                          </m:e>
                        </m:d>
                        <m:r>
                          <a:rPr lang="en-US" b="0" i="1" smtClean="0">
                            <a:latin typeface="Cambria Math"/>
                          </a:rPr>
                          <m:t>!</m:t>
                        </m:r>
                      </m:den>
                    </m:f>
                  </m:oMath>
                </a14:m>
                <a:r>
                  <a:rPr lang="en-US" dirty="0"/>
                  <a:t>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7!</m:t>
                        </m:r>
                      </m:num>
                      <m:den>
                        <m:r>
                          <a:rPr lang="en-US" b="0" i="1" smtClean="0">
                            <a:latin typeface="Cambria Math"/>
                          </a:rPr>
                          <m:t>3!</m:t>
                        </m:r>
                        <m:d>
                          <m:dPr>
                            <m:ctrlPr>
                              <a:rPr lang="en-US" b="0" i="1" smtClean="0">
                                <a:latin typeface="Cambria Math" panose="02040503050406030204" pitchFamily="18" charset="0"/>
                              </a:rPr>
                            </m:ctrlPr>
                          </m:dPr>
                          <m:e>
                            <m:r>
                              <a:rPr lang="en-US" b="0" i="1" smtClean="0">
                                <a:latin typeface="Cambria Math"/>
                              </a:rPr>
                              <m:t>7−3</m:t>
                            </m:r>
                          </m:e>
                        </m:d>
                        <m:r>
                          <a:rPr lang="en-US" b="0" i="1" smtClean="0">
                            <a:latin typeface="Cambria Math"/>
                          </a:rPr>
                          <m:t>!</m:t>
                        </m:r>
                      </m:den>
                    </m:f>
                  </m:oMath>
                </a14:m>
                <a:r>
                  <a:rPr lang="en-US" dirty="0"/>
                  <a:t>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7!</m:t>
                        </m:r>
                      </m:num>
                      <m:den>
                        <m:r>
                          <a:rPr lang="en-US" b="0" i="1" smtClean="0">
                            <a:latin typeface="Cambria Math"/>
                          </a:rPr>
                          <m:t>3!4!</m:t>
                        </m:r>
                      </m:den>
                    </m:f>
                  </m:oMath>
                </a14:m>
                <a:r>
                  <a:rPr lang="en-US" dirty="0"/>
                  <a:t> = 35</a:t>
                </a:r>
              </a:p>
            </p:txBody>
          </p:sp>
        </mc:Choice>
        <mc:Fallback xmlns="">
          <p:sp>
            <p:nvSpPr>
              <p:cNvPr id="8" name="TextBox 7"/>
              <p:cNvSpPr txBox="1">
                <a:spLocks noRot="1" noChangeAspect="1" noMove="1" noResize="1" noEditPoints="1" noAdjustHandles="1" noChangeArrowheads="1" noChangeShapeType="1" noTextEdit="1"/>
              </p:cNvSpPr>
              <p:nvPr/>
            </p:nvSpPr>
            <p:spPr>
              <a:xfrm>
                <a:off x="2705100" y="5638800"/>
                <a:ext cx="3733800" cy="527004"/>
              </a:xfrm>
              <a:prstGeom prst="rect">
                <a:avLst/>
              </a:prstGeom>
              <a:blipFill rotWithShape="1">
                <a:blip r:embed="rId5"/>
                <a:stretch>
                  <a:fillRect l="-163"/>
                </a:stretch>
              </a:blipFill>
            </p:spPr>
            <p:txBody>
              <a:bodyPr/>
              <a:lstStyle/>
              <a:p>
                <a:r>
                  <a:rPr lang="en-US">
                    <a:noFill/>
                  </a:rPr>
                  <a:t> </a:t>
                </a:r>
              </a:p>
            </p:txBody>
          </p:sp>
        </mc:Fallback>
      </mc:AlternateContent>
      <p:sp>
        <p:nvSpPr>
          <p:cNvPr id="10" name="Slide Number Placeholder 9"/>
          <p:cNvSpPr>
            <a:spLocks noGrp="1"/>
          </p:cNvSpPr>
          <p:nvPr>
            <p:ph type="sldNum" sz="quarter" idx="12"/>
          </p:nvPr>
        </p:nvSpPr>
        <p:spPr/>
        <p:txBody>
          <a:bodyPr/>
          <a:lstStyle/>
          <a:p>
            <a:r>
              <a:rPr lang="en-US" dirty="0"/>
              <a:t>5-</a:t>
            </a:r>
            <a:fld id="{F38DF745-7D3F-47F4-83A3-874385CFAA69}" type="slidenum">
              <a:rPr lang="en-US" smtClean="0"/>
              <a:pPr/>
              <a:t>233</a:t>
            </a:fld>
            <a:endParaRPr lang="en-US" dirty="0"/>
          </a:p>
        </p:txBody>
      </p:sp>
    </p:spTree>
    <p:extLst>
      <p:ext uri="{BB962C8B-B14F-4D97-AF65-F5344CB8AC3E}">
        <p14:creationId xmlns:p14="http://schemas.microsoft.com/office/powerpoint/2010/main" val="1866481445"/>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990600"/>
          </a:xfrm>
        </p:spPr>
        <p:txBody>
          <a:bodyPr>
            <a:normAutofit fontScale="90000"/>
          </a:bodyPr>
          <a:lstStyle/>
          <a:p>
            <a:pPr fontAlgn="base"/>
            <a:r>
              <a:rPr lang="en-US" dirty="0"/>
              <a:t>Rules of Addition for Computing Probabilities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There are two rules of addition, the special rule of addition and the general rule of addition.</a:t>
            </a:r>
          </a:p>
          <a:p>
            <a:pPr marL="0" indent="0">
              <a:buNone/>
            </a:pPr>
            <a:endParaRPr lang="en-US" dirty="0"/>
          </a:p>
          <a:p>
            <a:r>
              <a:rPr lang="en-US" dirty="0"/>
              <a:t>The  special rule of addition is used when the events are mutually exclusive</a:t>
            </a:r>
          </a:p>
          <a:p>
            <a:pPr marL="0" indent="0">
              <a:buNone/>
            </a:pPr>
            <a:endParaRPr lang="en-US" dirty="0"/>
          </a:p>
          <a:p>
            <a:endParaRPr lang="en-US" dirty="0"/>
          </a:p>
        </p:txBody>
      </p:sp>
      <p:sp>
        <p:nvSpPr>
          <p:cNvPr id="5" name="TextBox 5"/>
          <p:cNvSpPr txBox="1"/>
          <p:nvPr/>
        </p:nvSpPr>
        <p:spPr>
          <a:xfrm>
            <a:off x="838200" y="3874373"/>
            <a:ext cx="6858000" cy="369332"/>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SPECIAL RULE OF ADDITION  </a:t>
            </a:r>
            <a:r>
              <a:rPr lang="en-US" dirty="0"/>
              <a:t>P(A or B) = P(A) + P(B)   </a:t>
            </a:r>
          </a:p>
        </p:txBody>
      </p:sp>
      <p:pic>
        <p:nvPicPr>
          <p:cNvPr id="8" name="Picture 7"/>
          <p:cNvPicPr>
            <a:picLocks noChangeAspect="1"/>
          </p:cNvPicPr>
          <p:nvPr/>
        </p:nvPicPr>
        <p:blipFill>
          <a:blip r:embed="rId3"/>
          <a:stretch>
            <a:fillRect/>
          </a:stretch>
        </p:blipFill>
        <p:spPr>
          <a:xfrm>
            <a:off x="2609758" y="4645468"/>
            <a:ext cx="4003902" cy="1539962"/>
          </a:xfrm>
          <a:prstGeom prst="rect">
            <a:avLst/>
          </a:prstGeom>
        </p:spPr>
      </p:pic>
      <p:sp>
        <p:nvSpPr>
          <p:cNvPr id="7" name="Slide Number Placeholder 6"/>
          <p:cNvSpPr>
            <a:spLocks noGrp="1"/>
          </p:cNvSpPr>
          <p:nvPr>
            <p:ph type="sldNum" sz="quarter" idx="12"/>
          </p:nvPr>
        </p:nvSpPr>
        <p:spPr/>
        <p:txBody>
          <a:bodyPr/>
          <a:lstStyle/>
          <a:p>
            <a:r>
              <a:rPr lang="en-US" dirty="0"/>
              <a:t>5-</a:t>
            </a:r>
            <a:fld id="{F38DF745-7D3F-47F4-83A3-874385CFAA69}" type="slidenum">
              <a:rPr lang="en-US" smtClean="0"/>
              <a:pPr/>
              <a:t>234</a:t>
            </a:fld>
            <a:endParaRPr lang="en-US" dirty="0"/>
          </a:p>
        </p:txBody>
      </p:sp>
    </p:spTree>
    <p:extLst>
      <p:ext uri="{BB962C8B-B14F-4D97-AF65-F5344CB8AC3E}">
        <p14:creationId xmlns:p14="http://schemas.microsoft.com/office/powerpoint/2010/main" val="4278300126"/>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Contingency Tables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5" name="TextBox 4"/>
          <p:cNvSpPr txBox="1"/>
          <p:nvPr/>
        </p:nvSpPr>
        <p:spPr>
          <a:xfrm>
            <a:off x="962891" y="1600200"/>
            <a:ext cx="7218218"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CONTINGENCY TABLE  </a:t>
            </a:r>
            <a:r>
              <a:rPr lang="en-US" dirty="0"/>
              <a:t>A table used to classify sample observations according to two or more identifiable categories or classes.   </a:t>
            </a:r>
          </a:p>
        </p:txBody>
      </p:sp>
      <p:sp>
        <p:nvSpPr>
          <p:cNvPr id="4" name="TextBox 3"/>
          <p:cNvSpPr txBox="1"/>
          <p:nvPr/>
        </p:nvSpPr>
        <p:spPr>
          <a:xfrm>
            <a:off x="1600200" y="2473404"/>
            <a:ext cx="5943600" cy="1107996"/>
          </a:xfrm>
          <a:prstGeom prst="rect">
            <a:avLst/>
          </a:prstGeom>
          <a:noFill/>
        </p:spPr>
        <p:txBody>
          <a:bodyPr wrap="square" rtlCol="0">
            <a:spAutoFit/>
          </a:bodyPr>
          <a:lstStyle/>
          <a:p>
            <a:r>
              <a:rPr lang="en-US" sz="2200" dirty="0"/>
              <a:t>One hundred fifty adults were asked their gender and the number of Facebook accounts they used. The following table summarizes the results.</a:t>
            </a:r>
          </a:p>
        </p:txBody>
      </p:sp>
      <p:graphicFrame>
        <p:nvGraphicFramePr>
          <p:cNvPr id="6" name="Table 5"/>
          <p:cNvGraphicFramePr>
            <a:graphicFrameLocks noGrp="1"/>
          </p:cNvGraphicFramePr>
          <p:nvPr/>
        </p:nvGraphicFramePr>
        <p:xfrm>
          <a:off x="462915" y="3870960"/>
          <a:ext cx="8218170" cy="2225040"/>
        </p:xfrm>
        <a:graphic>
          <a:graphicData uri="http://schemas.openxmlformats.org/drawingml/2006/table">
            <a:tbl>
              <a:tblPr>
                <a:tableStyleId>{5C22544A-7EE6-4342-B048-85BDC9FD1C3A}</a:tableStyleId>
              </a:tblPr>
              <a:tblGrid>
                <a:gridCol w="64008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679450">
                  <a:extLst>
                    <a:ext uri="{9D8B030D-6E8A-4147-A177-3AD203B41FA5}">
                      <a16:colId xmlns:a16="http://schemas.microsoft.com/office/drawing/2014/main" val="20002"/>
                    </a:ext>
                  </a:extLst>
                </a:gridCol>
                <a:gridCol w="679450">
                  <a:extLst>
                    <a:ext uri="{9D8B030D-6E8A-4147-A177-3AD203B41FA5}">
                      <a16:colId xmlns:a16="http://schemas.microsoft.com/office/drawing/2014/main" val="20003"/>
                    </a:ext>
                  </a:extLst>
                </a:gridCol>
                <a:gridCol w="679450">
                  <a:extLst>
                    <a:ext uri="{9D8B030D-6E8A-4147-A177-3AD203B41FA5}">
                      <a16:colId xmlns:a16="http://schemas.microsoft.com/office/drawing/2014/main" val="20004"/>
                    </a:ext>
                  </a:extLst>
                </a:gridCol>
                <a:gridCol w="679450">
                  <a:extLst>
                    <a:ext uri="{9D8B030D-6E8A-4147-A177-3AD203B41FA5}">
                      <a16:colId xmlns:a16="http://schemas.microsoft.com/office/drawing/2014/main" val="20005"/>
                    </a:ext>
                  </a:extLst>
                </a:gridCol>
                <a:gridCol w="679450">
                  <a:extLst>
                    <a:ext uri="{9D8B030D-6E8A-4147-A177-3AD203B41FA5}">
                      <a16:colId xmlns:a16="http://schemas.microsoft.com/office/drawing/2014/main" val="20006"/>
                    </a:ext>
                  </a:extLst>
                </a:gridCol>
                <a:gridCol w="679450">
                  <a:extLst>
                    <a:ext uri="{9D8B030D-6E8A-4147-A177-3AD203B41FA5}">
                      <a16:colId xmlns:a16="http://schemas.microsoft.com/office/drawing/2014/main" val="20007"/>
                    </a:ext>
                  </a:extLst>
                </a:gridCol>
                <a:gridCol w="679450">
                  <a:extLst>
                    <a:ext uri="{9D8B030D-6E8A-4147-A177-3AD203B41FA5}">
                      <a16:colId xmlns:a16="http://schemas.microsoft.com/office/drawing/2014/main" val="20008"/>
                    </a:ext>
                  </a:extLst>
                </a:gridCol>
                <a:gridCol w="679450">
                  <a:extLst>
                    <a:ext uri="{9D8B030D-6E8A-4147-A177-3AD203B41FA5}">
                      <a16:colId xmlns:a16="http://schemas.microsoft.com/office/drawing/2014/main" val="20009"/>
                    </a:ext>
                  </a:extLst>
                </a:gridCol>
                <a:gridCol w="679450">
                  <a:extLst>
                    <a:ext uri="{9D8B030D-6E8A-4147-A177-3AD203B41FA5}">
                      <a16:colId xmlns:a16="http://schemas.microsoft.com/office/drawing/2014/main" val="20010"/>
                    </a:ext>
                  </a:extLst>
                </a:gridCol>
              </a:tblGrid>
              <a:tr h="370840">
                <a:tc gridSpan="2">
                  <a:txBody>
                    <a:bodyPr/>
                    <a:lstStyle/>
                    <a:p>
                      <a:endParaRPr lang="en-US" dirty="0"/>
                    </a:p>
                  </a:txBody>
                  <a:tcPr>
                    <a:lnR w="12700" cmpd="sng">
                      <a:noFill/>
                    </a:lnR>
                    <a:solidFill>
                      <a:schemeClr val="accent6">
                        <a:lumMod val="20000"/>
                        <a:lumOff val="80000"/>
                      </a:schemeClr>
                    </a:solidFill>
                  </a:tcPr>
                </a:tc>
                <a:tc hMerge="1">
                  <a:txBody>
                    <a:bodyPr/>
                    <a:lstStyle/>
                    <a:p>
                      <a:endParaRPr lang="en-US"/>
                    </a:p>
                  </a:txBody>
                  <a:tcPr/>
                </a:tc>
                <a:tc gridSpan="6">
                  <a:txBody>
                    <a:bodyPr/>
                    <a:lstStyle/>
                    <a:p>
                      <a:pPr algn="ctr"/>
                      <a:r>
                        <a:rPr lang="en-US" dirty="0"/>
                        <a:t>Gender</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hMerge="1">
                  <a:txBody>
                    <a:bodyPr/>
                    <a:lstStyle/>
                    <a:p>
                      <a:endParaRPr lang="en-US"/>
                    </a:p>
                  </a:txBody>
                  <a:tcPr/>
                </a:tc>
                <a:tc hMerge="1">
                  <a:txBody>
                    <a:bodyPr/>
                    <a:lstStyle/>
                    <a:p>
                      <a:endParaRPr lang="en-US" dirty="0"/>
                    </a:p>
                  </a:txBody>
                  <a:tcPr>
                    <a:solidFill>
                      <a:schemeClr val="accent6">
                        <a:lumMod val="20000"/>
                        <a:lumOff val="80000"/>
                      </a:schemeClr>
                    </a:solidFill>
                  </a:tcPr>
                </a:tc>
                <a:tc hMerge="1">
                  <a:txBody>
                    <a:bodyPr/>
                    <a:lstStyle/>
                    <a:p>
                      <a:endParaRPr lang="en-US"/>
                    </a:p>
                  </a:txBody>
                  <a:tcPr/>
                </a:tc>
                <a:tc hMerge="1">
                  <a:txBody>
                    <a:bodyPr/>
                    <a:lstStyle/>
                    <a:p>
                      <a:endParaRPr lang="en-US"/>
                    </a:p>
                  </a:txBody>
                  <a:tcPr/>
                </a:tc>
                <a:tc gridSpan="3">
                  <a:txBody>
                    <a:bodyPr/>
                    <a:lstStyle/>
                    <a:p>
                      <a:endParaRPr lang="en-US" dirty="0"/>
                    </a:p>
                  </a:txBody>
                  <a:tcPr>
                    <a:lnL w="12700" cmpd="sng">
                      <a:noFill/>
                    </a:lnL>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40">
                <a:tc gridSpan="2">
                  <a:txBody>
                    <a:bodyPr/>
                    <a:lstStyle/>
                    <a:p>
                      <a:r>
                        <a:rPr lang="en-US" dirty="0"/>
                        <a:t>Facebook Accounts</a:t>
                      </a: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gridSpan="3">
                  <a:txBody>
                    <a:bodyPr/>
                    <a:lstStyle/>
                    <a:p>
                      <a:pPr algn="ctr"/>
                      <a:r>
                        <a:rPr lang="en-US" dirty="0"/>
                        <a:t>Men</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hMerge="1">
                  <a:txBody>
                    <a:bodyPr/>
                    <a:lstStyle/>
                    <a:p>
                      <a:endParaRPr lang="en-US"/>
                    </a:p>
                  </a:txBody>
                  <a:tcPr/>
                </a:tc>
                <a:tc gridSpan="3">
                  <a:txBody>
                    <a:bodyPr/>
                    <a:lstStyle/>
                    <a:p>
                      <a:pPr algn="ctr"/>
                      <a:r>
                        <a:rPr lang="en-US" dirty="0"/>
                        <a:t>Women</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hMerge="1">
                  <a:txBody>
                    <a:bodyPr/>
                    <a:lstStyle/>
                    <a:p>
                      <a:endParaRPr lang="en-US"/>
                    </a:p>
                  </a:txBody>
                  <a:tcPr/>
                </a:tc>
                <a:tc gridSpan="3">
                  <a:txBody>
                    <a:bodyPr/>
                    <a:lstStyle/>
                    <a:p>
                      <a:pPr algn="ctr"/>
                      <a:r>
                        <a:rPr lang="en-US" dirty="0"/>
                        <a:t>Total</a:t>
                      </a: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70840">
                <a:tc gridSpan="2">
                  <a:txBody>
                    <a:bodyPr/>
                    <a:lstStyle/>
                    <a:p>
                      <a:r>
                        <a:rPr lang="en-US" dirty="0"/>
                        <a:t>    0</a:t>
                      </a:r>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hMerge="1">
                  <a:txBody>
                    <a:bodyPr/>
                    <a:lstStyle/>
                    <a:p>
                      <a:endParaRPr lang="en-US"/>
                    </a:p>
                  </a:txBody>
                  <a:tcPr/>
                </a:tc>
                <a:tc>
                  <a:txBody>
                    <a:bodyPr/>
                    <a:lstStyle/>
                    <a:p>
                      <a:endParaRPr lang="en-US" dirty="0"/>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ctr"/>
                      <a:r>
                        <a:rPr lang="en-US" dirty="0"/>
                        <a:t>20</a:t>
                      </a:r>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ctr"/>
                      <a:r>
                        <a:rPr lang="en-US" dirty="0"/>
                        <a:t>40</a:t>
                      </a:r>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r"/>
                      <a:r>
                        <a:rPr lang="en-US" dirty="0"/>
                        <a:t>60</a:t>
                      </a:r>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endParaRPr lang="en-US" dirty="0"/>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10002"/>
                  </a:ext>
                </a:extLst>
              </a:tr>
              <a:tr h="370840">
                <a:tc gridSpan="2">
                  <a:txBody>
                    <a:bodyPr/>
                    <a:lstStyle/>
                    <a:p>
                      <a:r>
                        <a:rPr lang="en-US" dirty="0"/>
                        <a:t>    1</a:t>
                      </a:r>
                    </a:p>
                  </a:txBody>
                  <a:tcPr>
                    <a:solidFill>
                      <a:schemeClr val="accent6">
                        <a:lumMod val="20000"/>
                        <a:lumOff val="80000"/>
                      </a:schemeClr>
                    </a:solidFill>
                  </a:tcPr>
                </a:tc>
                <a:tc hMerge="1">
                  <a:txBody>
                    <a:bodyPr/>
                    <a:lstStyle/>
                    <a:p>
                      <a:endParaRPr lang="en-US"/>
                    </a:p>
                  </a:txBody>
                  <a:tcPr/>
                </a:tc>
                <a:tc>
                  <a:txBody>
                    <a:bodyPr/>
                    <a:lstStyle/>
                    <a:p>
                      <a:endParaRPr lang="en-US" dirty="0"/>
                    </a:p>
                  </a:txBody>
                  <a:tcPr>
                    <a:solidFill>
                      <a:schemeClr val="accent6">
                        <a:lumMod val="20000"/>
                        <a:lumOff val="80000"/>
                      </a:schemeClr>
                    </a:solidFill>
                  </a:tcPr>
                </a:tc>
                <a:tc>
                  <a:txBody>
                    <a:bodyPr/>
                    <a:lstStyle/>
                    <a:p>
                      <a:pPr algn="ctr"/>
                      <a:r>
                        <a:rPr lang="en-US" dirty="0"/>
                        <a:t>40</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ctr"/>
                      <a:r>
                        <a:rPr lang="en-US" dirty="0"/>
                        <a:t>30</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70</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3"/>
                  </a:ext>
                </a:extLst>
              </a:tr>
              <a:tr h="370840">
                <a:tc gridSpan="2">
                  <a:txBody>
                    <a:bodyPr/>
                    <a:lstStyle/>
                    <a:p>
                      <a:r>
                        <a:rPr lang="en-US" dirty="0"/>
                        <a:t>    2 or more</a:t>
                      </a:r>
                    </a:p>
                  </a:txBody>
                  <a:tcPr>
                    <a:solidFill>
                      <a:schemeClr val="accent6">
                        <a:lumMod val="20000"/>
                        <a:lumOff val="80000"/>
                      </a:schemeClr>
                    </a:solidFill>
                  </a:tcPr>
                </a:tc>
                <a:tc hMerge="1">
                  <a:txBody>
                    <a:bodyPr/>
                    <a:lstStyle/>
                    <a:p>
                      <a:endParaRPr lang="en-US"/>
                    </a:p>
                  </a:txBody>
                  <a:tcPr/>
                </a:tc>
                <a:tc>
                  <a:txBody>
                    <a:bodyPr/>
                    <a:lstStyle/>
                    <a:p>
                      <a:endParaRPr lang="en-US" dirty="0"/>
                    </a:p>
                  </a:txBody>
                  <a:tcPr>
                    <a:solidFill>
                      <a:schemeClr val="accent6">
                        <a:lumMod val="20000"/>
                        <a:lumOff val="80000"/>
                      </a:schemeClr>
                    </a:solidFill>
                  </a:tcPr>
                </a:tc>
                <a:tc>
                  <a:txBody>
                    <a:bodyPr/>
                    <a:lstStyle/>
                    <a:p>
                      <a:pPr algn="ctr"/>
                      <a:r>
                        <a:rPr lang="en-US" dirty="0"/>
                        <a:t>10</a:t>
                      </a: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ctr"/>
                      <a:r>
                        <a:rPr lang="en-US" dirty="0"/>
                        <a:t>10</a:t>
                      </a: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20</a:t>
                      </a: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4"/>
                  </a:ext>
                </a:extLst>
              </a:tr>
              <a:tr h="370840">
                <a:tc>
                  <a:txBody>
                    <a:bodyPr/>
                    <a:lstStyle/>
                    <a:p>
                      <a:endParaRPr lang="en-US" dirty="0"/>
                    </a:p>
                  </a:txBody>
                  <a:tcPr>
                    <a:solidFill>
                      <a:schemeClr val="accent6">
                        <a:lumMod val="20000"/>
                        <a:lumOff val="80000"/>
                      </a:schemeClr>
                    </a:solidFill>
                  </a:tcPr>
                </a:tc>
                <a:tc>
                  <a:txBody>
                    <a:bodyPr/>
                    <a:lstStyle/>
                    <a:p>
                      <a:r>
                        <a:rPr lang="en-US" dirty="0"/>
                        <a:t>Total</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ctr"/>
                      <a:r>
                        <a:rPr lang="en-US" dirty="0"/>
                        <a:t>70</a:t>
                      </a:r>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ctr"/>
                      <a:r>
                        <a:rPr lang="en-US" dirty="0"/>
                        <a:t>80</a:t>
                      </a:r>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150</a:t>
                      </a:r>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5"/>
                  </a:ext>
                </a:extLst>
              </a:tr>
            </a:tbl>
          </a:graphicData>
        </a:graphic>
      </p:graphicFrame>
      <p:sp>
        <p:nvSpPr>
          <p:cNvPr id="8" name="Slide Number Placeholder 7"/>
          <p:cNvSpPr>
            <a:spLocks noGrp="1"/>
          </p:cNvSpPr>
          <p:nvPr>
            <p:ph type="sldNum" sz="quarter" idx="12"/>
          </p:nvPr>
        </p:nvSpPr>
        <p:spPr/>
        <p:txBody>
          <a:bodyPr/>
          <a:lstStyle/>
          <a:p>
            <a:r>
              <a:rPr lang="en-US" dirty="0"/>
              <a:t>5-</a:t>
            </a:r>
            <a:fld id="{A68F1C3D-7991-4430-8FD2-6BE0AA8A1311}" type="slidenum">
              <a:rPr lang="en-US" smtClean="0"/>
              <a:pPr/>
              <a:t>235</a:t>
            </a:fld>
            <a:endParaRPr lang="en-US" dirty="0"/>
          </a:p>
        </p:txBody>
      </p:sp>
    </p:spTree>
    <p:extLst>
      <p:ext uri="{BB962C8B-B14F-4D97-AF65-F5344CB8AC3E}">
        <p14:creationId xmlns:p14="http://schemas.microsoft.com/office/powerpoint/2010/main" val="326338840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Discrete Probability Distributions</a:t>
            </a:r>
          </a:p>
        </p:txBody>
      </p:sp>
      <p:sp>
        <p:nvSpPr>
          <p:cNvPr id="3" name="Subtitle 2"/>
          <p:cNvSpPr>
            <a:spLocks noGrp="1"/>
          </p:cNvSpPr>
          <p:nvPr>
            <p:ph type="subTitle" idx="1"/>
          </p:nvPr>
        </p:nvSpPr>
        <p:spPr/>
        <p:txBody>
          <a:bodyPr/>
          <a:lstStyle/>
          <a:p>
            <a:r>
              <a:rPr lang="en-US" dirty="0"/>
              <a:t>Chapter 6</a:t>
            </a:r>
          </a:p>
        </p:txBody>
      </p:sp>
      <p:sp>
        <p:nvSpPr>
          <p:cNvPr id="5" name="Footer Placeholder 4"/>
          <p:cNvSpPr>
            <a:spLocks noGrp="1"/>
          </p:cNvSpPr>
          <p:nvPr>
            <p:ph type="ftr" sz="quarter" idx="11"/>
          </p:nvPr>
        </p:nvSpPr>
        <p:spPr/>
        <p:txBody>
          <a:bodyPr/>
          <a:lstStyle/>
          <a:p>
            <a:r>
              <a:rPr lang="en-US" dirty="0"/>
              <a:t>Copyright  2018 by McGraw-Hill Education.  All rights reserved.</a:t>
            </a:r>
          </a:p>
        </p:txBody>
      </p:sp>
      <p:sp>
        <p:nvSpPr>
          <p:cNvPr id="4" name="Slide Number Placeholder 3"/>
          <p:cNvSpPr>
            <a:spLocks noGrp="1"/>
          </p:cNvSpPr>
          <p:nvPr>
            <p:ph type="sldNum" sz="quarter" idx="12"/>
          </p:nvPr>
        </p:nvSpPr>
        <p:spPr/>
        <p:txBody>
          <a:bodyPr/>
          <a:lstStyle/>
          <a:p>
            <a:r>
              <a:rPr lang="en-US"/>
              <a:t>6-</a:t>
            </a:r>
            <a:fld id="{A68F1C3D-7991-4430-8FD2-6BE0AA8A1311}" type="slidenum">
              <a:rPr lang="en-US" smtClean="0"/>
              <a:pPr/>
              <a:t>236</a:t>
            </a:fld>
            <a:endParaRPr lang="en-US" dirty="0"/>
          </a:p>
        </p:txBody>
      </p:sp>
    </p:spTree>
    <p:extLst>
      <p:ext uri="{BB962C8B-B14F-4D97-AF65-F5344CB8AC3E}">
        <p14:creationId xmlns:p14="http://schemas.microsoft.com/office/powerpoint/2010/main" val="755046714"/>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4" name="Footer Placeholder 3"/>
          <p:cNvSpPr>
            <a:spLocks noGrp="1"/>
          </p:cNvSpPr>
          <p:nvPr>
            <p:ph type="ftr" sz="quarter" idx="11"/>
          </p:nvPr>
        </p:nvSpPr>
        <p:spPr/>
        <p:txBody>
          <a:bodyPr/>
          <a:lstStyle/>
          <a:p>
            <a:r>
              <a:rPr lang="en-US"/>
              <a:t>Copyright  2018 by McGraw-Hill Education.  All rights reserved.</a:t>
            </a:r>
            <a:endParaRPr lang="en-US" dirty="0"/>
          </a:p>
        </p:txBody>
      </p:sp>
      <p:sp>
        <p:nvSpPr>
          <p:cNvPr id="3" name="Content Placeholder 2"/>
          <p:cNvSpPr>
            <a:spLocks noGrp="1"/>
          </p:cNvSpPr>
          <p:nvPr>
            <p:ph sz="quarter" idx="1"/>
          </p:nvPr>
        </p:nvSpPr>
        <p:spPr>
          <a:xfrm>
            <a:off x="457200" y="1418590"/>
            <a:ext cx="8229600" cy="4937760"/>
          </a:xfrm>
        </p:spPr>
        <p:txBody>
          <a:bodyPr>
            <a:normAutofit fontScale="85000" lnSpcReduction="20000"/>
          </a:bodyPr>
          <a:lstStyle/>
          <a:p>
            <a:pPr defTabSz="1143000">
              <a:buFont typeface="Arial" panose="020B0604020202020204" pitchFamily="34" charset="0"/>
              <a:buChar char="•"/>
            </a:pPr>
            <a:r>
              <a:rPr lang="en-US" sz="3300" dirty="0"/>
              <a:t>Identify the characteristics of a probability distribution</a:t>
            </a:r>
          </a:p>
          <a:p>
            <a:pPr defTabSz="1143000">
              <a:buFont typeface="Arial" panose="020B0604020202020204" pitchFamily="34" charset="0"/>
              <a:buChar char="•"/>
            </a:pPr>
            <a:r>
              <a:rPr lang="en-US" sz="3300" dirty="0"/>
              <a:t>Distinguish between discrete and continuous random variables</a:t>
            </a:r>
          </a:p>
          <a:p>
            <a:pPr defTabSz="1143000">
              <a:buFont typeface="Arial" panose="020B0604020202020204" pitchFamily="34" charset="0"/>
              <a:buChar char="•"/>
            </a:pPr>
            <a:r>
              <a:rPr lang="en-US" sz="3300" dirty="0"/>
              <a:t>Compute the mean, variance, and standard deviation of a discrete probability distribution</a:t>
            </a:r>
          </a:p>
          <a:p>
            <a:pPr defTabSz="1143000">
              <a:buFont typeface="Arial" panose="020B0604020202020204" pitchFamily="34" charset="0"/>
              <a:buChar char="•"/>
            </a:pPr>
            <a:r>
              <a:rPr lang="en-US" sz="3300" dirty="0"/>
              <a:t>Explain the assumptions of the binomial distribution and apply it to calculate probabilities</a:t>
            </a:r>
          </a:p>
          <a:p>
            <a:pPr defTabSz="1143000">
              <a:buFont typeface="Arial" panose="020B0604020202020204" pitchFamily="34" charset="0"/>
              <a:buChar char="•"/>
            </a:pPr>
            <a:r>
              <a:rPr lang="en-US" sz="3300" dirty="0"/>
              <a:t>Explain the assumptions of the hypergeometric distribution and apply it to calculate probabilities</a:t>
            </a:r>
          </a:p>
          <a:p>
            <a:pPr defTabSz="1143000">
              <a:buFont typeface="Arial" panose="020B0604020202020204" pitchFamily="34" charset="0"/>
              <a:buChar char="•"/>
            </a:pPr>
            <a:r>
              <a:rPr lang="en-US" sz="3300" dirty="0"/>
              <a:t>Explain the assumptions of the Poisson distribution and apply it to calculate probabilities</a:t>
            </a:r>
          </a:p>
        </p:txBody>
      </p:sp>
      <p:sp>
        <p:nvSpPr>
          <p:cNvPr id="5" name="Slide Number Placeholder 4"/>
          <p:cNvSpPr>
            <a:spLocks noGrp="1"/>
          </p:cNvSpPr>
          <p:nvPr>
            <p:ph type="sldNum" sz="quarter" idx="12"/>
          </p:nvPr>
        </p:nvSpPr>
        <p:spPr/>
        <p:txBody>
          <a:bodyPr/>
          <a:lstStyle/>
          <a:p>
            <a:r>
              <a:rPr lang="en-US"/>
              <a:t>6-</a:t>
            </a:r>
            <a:fld id="{F38DF745-7D3F-47F4-83A3-874385CFAA69}" type="slidenum">
              <a:rPr lang="en-US" smtClean="0"/>
              <a:pPr/>
              <a:t>237</a:t>
            </a:fld>
            <a:endParaRPr lang="en-US" dirty="0"/>
          </a:p>
        </p:txBody>
      </p:sp>
    </p:spTree>
    <p:extLst>
      <p:ext uri="{BB962C8B-B14F-4D97-AF65-F5344CB8AC3E}">
        <p14:creationId xmlns:p14="http://schemas.microsoft.com/office/powerpoint/2010/main" val="142087934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29405-71DF-415B-A3C1-B75F6712C033}"/>
              </a:ext>
            </a:extLst>
          </p:cNvPr>
          <p:cNvSpPr>
            <a:spLocks noGrp="1"/>
          </p:cNvSpPr>
          <p:nvPr>
            <p:ph type="title"/>
          </p:nvPr>
        </p:nvSpPr>
        <p:spPr/>
        <p:txBody>
          <a:bodyPr/>
          <a:lstStyle/>
          <a:p>
            <a:r>
              <a:rPr lang="en-US" b="1" dirty="0"/>
              <a:t>What have we done so far</a:t>
            </a:r>
            <a:endParaRPr lang="en-US" dirty="0"/>
          </a:p>
        </p:txBody>
      </p:sp>
      <p:sp>
        <p:nvSpPr>
          <p:cNvPr id="3" name="Footer Placeholder 2">
            <a:extLst>
              <a:ext uri="{FF2B5EF4-FFF2-40B4-BE49-F238E27FC236}">
                <a16:creationId xmlns:a16="http://schemas.microsoft.com/office/drawing/2014/main" id="{71686B70-AF67-4840-89DE-DDD96033965E}"/>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3E37EA8-B21A-41DB-AE1E-C58A2B11EBD6}"/>
              </a:ext>
            </a:extLst>
          </p:cNvPr>
          <p:cNvSpPr>
            <a:spLocks noGrp="1"/>
          </p:cNvSpPr>
          <p:nvPr>
            <p:ph type="sldNum" sz="quarter" idx="12"/>
          </p:nvPr>
        </p:nvSpPr>
        <p:spPr/>
        <p:txBody>
          <a:bodyPr/>
          <a:lstStyle/>
          <a:p>
            <a:r>
              <a:rPr lang="en-US"/>
              <a:t>6-</a:t>
            </a:r>
            <a:fld id="{F38DF745-7D3F-47F4-83A3-874385CFAA69}" type="slidenum">
              <a:rPr lang="en-US" smtClean="0"/>
              <a:pPr/>
              <a:t>238</a:t>
            </a:fld>
            <a:endParaRPr lang="en-US" dirty="0"/>
          </a:p>
        </p:txBody>
      </p:sp>
      <p:sp>
        <p:nvSpPr>
          <p:cNvPr id="5" name="Content Placeholder 4">
            <a:extLst>
              <a:ext uri="{FF2B5EF4-FFF2-40B4-BE49-F238E27FC236}">
                <a16:creationId xmlns:a16="http://schemas.microsoft.com/office/drawing/2014/main" id="{0F0F5EF2-67D6-44E0-8AC6-86C2C9C5DF4C}"/>
              </a:ext>
            </a:extLst>
          </p:cNvPr>
          <p:cNvSpPr>
            <a:spLocks noGrp="1"/>
          </p:cNvSpPr>
          <p:nvPr>
            <p:ph sz="quarter" idx="1"/>
          </p:nvPr>
        </p:nvSpPr>
        <p:spPr/>
        <p:txBody>
          <a:bodyPr>
            <a:normAutofit/>
          </a:bodyPr>
          <a:lstStyle/>
          <a:p>
            <a:pPr marL="0" indent="0">
              <a:buNone/>
            </a:pPr>
            <a:r>
              <a:rPr lang="en-US" sz="2400" dirty="0"/>
              <a:t>Chapters 2 through 4 were devoted to descriptive statistics. </a:t>
            </a:r>
          </a:p>
          <a:p>
            <a:pPr marL="0" indent="0">
              <a:buNone/>
            </a:pPr>
            <a:r>
              <a:rPr lang="en-US" sz="2400" dirty="0"/>
              <a:t>We describe raw data by organizing the data into a frequency distribution and portraying the distribution in tables, graphs, and charts. </a:t>
            </a:r>
          </a:p>
          <a:p>
            <a:pPr marL="0" indent="0">
              <a:buNone/>
            </a:pPr>
            <a:r>
              <a:rPr lang="en-US" sz="2400" dirty="0"/>
              <a:t>Also, we compute a measure of location—such as the arithmetic mean, median, or mode—to locate a typical value near the center of the distribution. </a:t>
            </a:r>
          </a:p>
          <a:p>
            <a:pPr marL="0" indent="0">
              <a:buNone/>
            </a:pPr>
            <a:r>
              <a:rPr lang="en-US" sz="2400" dirty="0"/>
              <a:t>The range and the standard deviation are used to describe the spread in the data. These chapters focus on describing </a:t>
            </a:r>
            <a:r>
              <a:rPr lang="en-US" sz="3200" b="1" i="1" dirty="0"/>
              <a:t>something that has already happened.</a:t>
            </a:r>
            <a:endParaRPr lang="en-US" sz="3200" b="1" dirty="0"/>
          </a:p>
        </p:txBody>
      </p:sp>
    </p:spTree>
    <p:extLst>
      <p:ext uri="{BB962C8B-B14F-4D97-AF65-F5344CB8AC3E}">
        <p14:creationId xmlns:p14="http://schemas.microsoft.com/office/powerpoint/2010/main" val="3161702945"/>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D52BE-54DB-41DA-BE74-99D4EF99E82C}"/>
              </a:ext>
            </a:extLst>
          </p:cNvPr>
          <p:cNvSpPr>
            <a:spLocks noGrp="1"/>
          </p:cNvSpPr>
          <p:nvPr>
            <p:ph type="title"/>
          </p:nvPr>
        </p:nvSpPr>
        <p:spPr/>
        <p:txBody>
          <a:bodyPr/>
          <a:lstStyle/>
          <a:p>
            <a:r>
              <a:rPr lang="en-US" b="1" dirty="0"/>
              <a:t>What have we done so far</a:t>
            </a:r>
            <a:endParaRPr lang="en-US" dirty="0"/>
          </a:p>
        </p:txBody>
      </p:sp>
      <p:sp>
        <p:nvSpPr>
          <p:cNvPr id="3" name="Footer Placeholder 2">
            <a:extLst>
              <a:ext uri="{FF2B5EF4-FFF2-40B4-BE49-F238E27FC236}">
                <a16:creationId xmlns:a16="http://schemas.microsoft.com/office/drawing/2014/main" id="{D0C81898-4D9D-483E-9242-26D1F4B0341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5EA4A9F5-A9BD-407C-B52F-E415CF124D8B}"/>
              </a:ext>
            </a:extLst>
          </p:cNvPr>
          <p:cNvSpPr>
            <a:spLocks noGrp="1"/>
          </p:cNvSpPr>
          <p:nvPr>
            <p:ph type="sldNum" sz="quarter" idx="12"/>
          </p:nvPr>
        </p:nvSpPr>
        <p:spPr/>
        <p:txBody>
          <a:bodyPr/>
          <a:lstStyle/>
          <a:p>
            <a:r>
              <a:rPr lang="en-US"/>
              <a:t>6-</a:t>
            </a:r>
            <a:fld id="{F38DF745-7D3F-47F4-83A3-874385CFAA69}" type="slidenum">
              <a:rPr lang="en-US" smtClean="0"/>
              <a:pPr/>
              <a:t>239</a:t>
            </a:fld>
            <a:endParaRPr lang="en-US" dirty="0"/>
          </a:p>
        </p:txBody>
      </p:sp>
      <p:sp>
        <p:nvSpPr>
          <p:cNvPr id="5" name="Content Placeholder 4">
            <a:extLst>
              <a:ext uri="{FF2B5EF4-FFF2-40B4-BE49-F238E27FC236}">
                <a16:creationId xmlns:a16="http://schemas.microsoft.com/office/drawing/2014/main" id="{72F79489-0AF2-4CAD-AFD5-5485A7EBD7B0}"/>
              </a:ext>
            </a:extLst>
          </p:cNvPr>
          <p:cNvSpPr>
            <a:spLocks noGrp="1"/>
          </p:cNvSpPr>
          <p:nvPr>
            <p:ph sz="quarter" idx="1"/>
          </p:nvPr>
        </p:nvSpPr>
        <p:spPr/>
        <p:txBody>
          <a:bodyPr/>
          <a:lstStyle/>
          <a:p>
            <a:r>
              <a:rPr lang="en-US" dirty="0"/>
              <a:t>Starting with Chapter 5, the emphasis changed</a:t>
            </a:r>
          </a:p>
          <a:p>
            <a:r>
              <a:rPr lang="en-US" dirty="0"/>
              <a:t>We began to examine </a:t>
            </a:r>
            <a:r>
              <a:rPr lang="en-US" sz="2800" b="1" i="1" dirty="0"/>
              <a:t>something that could happen.</a:t>
            </a:r>
            <a:r>
              <a:rPr lang="en-US" sz="2800" b="1" dirty="0"/>
              <a:t> </a:t>
            </a:r>
          </a:p>
          <a:p>
            <a:r>
              <a:rPr lang="en-US" dirty="0"/>
              <a:t>We noted that this facet of statistics is called </a:t>
            </a:r>
            <a:r>
              <a:rPr lang="en-US" i="1" dirty="0"/>
              <a:t>statistical inference.</a:t>
            </a:r>
            <a:r>
              <a:rPr lang="en-US" dirty="0"/>
              <a:t> The objective is to make inferences (statements) about a population based on a number of observations, called a sample, selected from the population. </a:t>
            </a:r>
          </a:p>
          <a:p>
            <a:r>
              <a:rPr lang="en-US" dirty="0"/>
              <a:t>In Chapter 5, we state that a probability is a value between 0 and 1 inclusive, and we examine how probabilities can be combined using rules of addition and multiplication.</a:t>
            </a:r>
          </a:p>
        </p:txBody>
      </p:sp>
    </p:spTree>
    <p:extLst>
      <p:ext uri="{BB962C8B-B14F-4D97-AF65-F5344CB8AC3E}">
        <p14:creationId xmlns:p14="http://schemas.microsoft.com/office/powerpoint/2010/main" val="507733296"/>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62D-2B38-409F-B0FF-16B972F03ADE}"/>
              </a:ext>
            </a:extLst>
          </p:cNvPr>
          <p:cNvSpPr>
            <a:spLocks noGrp="1"/>
          </p:cNvSpPr>
          <p:nvPr>
            <p:ph type="title"/>
          </p:nvPr>
        </p:nvSpPr>
        <p:spPr/>
        <p:txBody>
          <a:bodyPr/>
          <a:lstStyle/>
          <a:p>
            <a:r>
              <a:rPr lang="en-US" dirty="0"/>
              <a:t>Continuing</a:t>
            </a:r>
          </a:p>
        </p:txBody>
      </p:sp>
      <p:sp>
        <p:nvSpPr>
          <p:cNvPr id="3" name="Footer Placeholder 2">
            <a:extLst>
              <a:ext uri="{FF2B5EF4-FFF2-40B4-BE49-F238E27FC236}">
                <a16:creationId xmlns:a16="http://schemas.microsoft.com/office/drawing/2014/main" id="{534052A5-2699-4E3A-A9CA-5E18CB60BDE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55E69E8E-C996-4FEB-B4F3-B96BFEA90991}"/>
              </a:ext>
            </a:extLst>
          </p:cNvPr>
          <p:cNvSpPr>
            <a:spLocks noGrp="1"/>
          </p:cNvSpPr>
          <p:nvPr>
            <p:ph type="sldNum" sz="quarter" idx="12"/>
          </p:nvPr>
        </p:nvSpPr>
        <p:spPr/>
        <p:txBody>
          <a:bodyPr/>
          <a:lstStyle/>
          <a:p>
            <a:r>
              <a:rPr lang="en-US"/>
              <a:t>6-</a:t>
            </a:r>
            <a:fld id="{F38DF745-7D3F-47F4-83A3-874385CFAA69}" type="slidenum">
              <a:rPr lang="en-US" smtClean="0"/>
              <a:pPr/>
              <a:t>240</a:t>
            </a:fld>
            <a:endParaRPr lang="en-US" dirty="0"/>
          </a:p>
        </p:txBody>
      </p:sp>
      <p:sp>
        <p:nvSpPr>
          <p:cNvPr id="5" name="Content Placeholder 4">
            <a:extLst>
              <a:ext uri="{FF2B5EF4-FFF2-40B4-BE49-F238E27FC236}">
                <a16:creationId xmlns:a16="http://schemas.microsoft.com/office/drawing/2014/main" id="{C4D20FF7-B8AA-4A72-B3BF-08D73271291F}"/>
              </a:ext>
            </a:extLst>
          </p:cNvPr>
          <p:cNvSpPr>
            <a:spLocks noGrp="1"/>
          </p:cNvSpPr>
          <p:nvPr>
            <p:ph sz="quarter" idx="1"/>
          </p:nvPr>
        </p:nvSpPr>
        <p:spPr/>
        <p:txBody>
          <a:bodyPr>
            <a:normAutofit/>
          </a:bodyPr>
          <a:lstStyle/>
          <a:p>
            <a:r>
              <a:rPr lang="en-US" sz="3200" dirty="0"/>
              <a:t>This chapter begins the study of </a:t>
            </a:r>
            <a:r>
              <a:rPr lang="en-US" sz="3200" b="1" dirty="0"/>
              <a:t>probability distributions</a:t>
            </a:r>
            <a:r>
              <a:rPr lang="en-US" sz="3200" dirty="0"/>
              <a:t>. </a:t>
            </a:r>
          </a:p>
          <a:p>
            <a:r>
              <a:rPr lang="en-US" sz="3200" dirty="0"/>
              <a:t>A probability distribution is like a relative frequency distribution. </a:t>
            </a:r>
          </a:p>
          <a:p>
            <a:r>
              <a:rPr lang="en-US" sz="3200" dirty="0"/>
              <a:t>However, instead of describing the past, it is used to provide estimates of the likelihood of future events. </a:t>
            </a:r>
          </a:p>
        </p:txBody>
      </p:sp>
    </p:spTree>
    <p:extLst>
      <p:ext uri="{BB962C8B-B14F-4D97-AF65-F5344CB8AC3E}">
        <p14:creationId xmlns:p14="http://schemas.microsoft.com/office/powerpoint/2010/main" val="1718932740"/>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62D-2B38-409F-B0FF-16B972F03ADE}"/>
              </a:ext>
            </a:extLst>
          </p:cNvPr>
          <p:cNvSpPr>
            <a:spLocks noGrp="1"/>
          </p:cNvSpPr>
          <p:nvPr>
            <p:ph type="title"/>
          </p:nvPr>
        </p:nvSpPr>
        <p:spPr/>
        <p:txBody>
          <a:bodyPr/>
          <a:lstStyle/>
          <a:p>
            <a:r>
              <a:rPr lang="en-US" dirty="0"/>
              <a:t>Continuing</a:t>
            </a:r>
          </a:p>
        </p:txBody>
      </p:sp>
      <p:sp>
        <p:nvSpPr>
          <p:cNvPr id="3" name="Footer Placeholder 2">
            <a:extLst>
              <a:ext uri="{FF2B5EF4-FFF2-40B4-BE49-F238E27FC236}">
                <a16:creationId xmlns:a16="http://schemas.microsoft.com/office/drawing/2014/main" id="{534052A5-2699-4E3A-A9CA-5E18CB60BDE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55E69E8E-C996-4FEB-B4F3-B96BFEA90991}"/>
              </a:ext>
            </a:extLst>
          </p:cNvPr>
          <p:cNvSpPr>
            <a:spLocks noGrp="1"/>
          </p:cNvSpPr>
          <p:nvPr>
            <p:ph type="sldNum" sz="quarter" idx="12"/>
          </p:nvPr>
        </p:nvSpPr>
        <p:spPr/>
        <p:txBody>
          <a:bodyPr/>
          <a:lstStyle/>
          <a:p>
            <a:r>
              <a:rPr lang="en-US"/>
              <a:t>6-</a:t>
            </a:r>
            <a:fld id="{F38DF745-7D3F-47F4-83A3-874385CFAA69}" type="slidenum">
              <a:rPr lang="en-US" smtClean="0"/>
              <a:pPr/>
              <a:t>241</a:t>
            </a:fld>
            <a:endParaRPr lang="en-US" dirty="0"/>
          </a:p>
        </p:txBody>
      </p:sp>
      <p:sp>
        <p:nvSpPr>
          <p:cNvPr id="5" name="Content Placeholder 4">
            <a:extLst>
              <a:ext uri="{FF2B5EF4-FFF2-40B4-BE49-F238E27FC236}">
                <a16:creationId xmlns:a16="http://schemas.microsoft.com/office/drawing/2014/main" id="{C4D20FF7-B8AA-4A72-B3BF-08D73271291F}"/>
              </a:ext>
            </a:extLst>
          </p:cNvPr>
          <p:cNvSpPr>
            <a:spLocks noGrp="1"/>
          </p:cNvSpPr>
          <p:nvPr>
            <p:ph sz="quarter" idx="1"/>
          </p:nvPr>
        </p:nvSpPr>
        <p:spPr/>
        <p:txBody>
          <a:bodyPr>
            <a:normAutofit/>
          </a:bodyPr>
          <a:lstStyle/>
          <a:p>
            <a:r>
              <a:rPr lang="en-US" sz="3200" dirty="0"/>
              <a:t>Probability distributions can be described by measures of location and dispersion so we show how to compute a distribution’s mean, variance, and standard deviation. We also discuss three frequently occurring discrete probability distributions: the binomial, hypergeometric, and Poisson.</a:t>
            </a:r>
          </a:p>
        </p:txBody>
      </p:sp>
    </p:spTree>
    <p:extLst>
      <p:ext uri="{BB962C8B-B14F-4D97-AF65-F5344CB8AC3E}">
        <p14:creationId xmlns:p14="http://schemas.microsoft.com/office/powerpoint/2010/main" val="2427018624"/>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Probability Distribution?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pPr marL="0" indent="0">
              <a:buNone/>
            </a:pPr>
            <a:r>
              <a:rPr lang="en-US" dirty="0"/>
              <a:t>A probability distribution defines or describes the likelihoods for a range of possible future outcomes.</a:t>
            </a:r>
          </a:p>
          <a:p>
            <a:pPr marL="0" indent="0">
              <a:buNone/>
            </a:pP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5" name="TextBox 4"/>
          <p:cNvSpPr txBox="1"/>
          <p:nvPr/>
        </p:nvSpPr>
        <p:spPr>
          <a:xfrm>
            <a:off x="381000" y="2366328"/>
            <a:ext cx="8305800" cy="830997"/>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solidFill>
                  <a:srgbClr val="00B050"/>
                </a:solidFill>
              </a:rPr>
              <a:t>PROBABILITY DISTRIBUTION</a:t>
            </a:r>
            <a:r>
              <a:rPr lang="en-US" sz="2400" dirty="0"/>
              <a:t>  A listing of all the outcomes of an experiment and the probability associated with each outcome.</a:t>
            </a:r>
          </a:p>
        </p:txBody>
      </p:sp>
      <p:sp>
        <p:nvSpPr>
          <p:cNvPr id="6" name="TextBox 5"/>
          <p:cNvSpPr txBox="1"/>
          <p:nvPr/>
        </p:nvSpPr>
        <p:spPr>
          <a:xfrm>
            <a:off x="381000" y="3712518"/>
            <a:ext cx="8305800" cy="2308324"/>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a:solidFill>
                  <a:srgbClr val="00B050"/>
                </a:solidFill>
              </a:rPr>
              <a:t>CHARACTERISTICS OF A PROBABILITY DISTRIBUTION</a:t>
            </a:r>
          </a:p>
          <a:p>
            <a:pPr marL="342900" indent="-342900">
              <a:buAutoNum type="arabicPeriod"/>
            </a:pPr>
            <a:r>
              <a:rPr lang="en-US" sz="2400" dirty="0"/>
              <a:t>The probability of a particular outcome is between 0 and 1 inclusive.</a:t>
            </a:r>
          </a:p>
          <a:p>
            <a:pPr marL="342900" indent="-342900">
              <a:buAutoNum type="arabicPeriod"/>
            </a:pPr>
            <a:r>
              <a:rPr lang="en-US" sz="2400" dirty="0"/>
              <a:t>The outcomes are mutually exclusive.</a:t>
            </a:r>
          </a:p>
          <a:p>
            <a:pPr marL="342900" indent="-342900">
              <a:buAutoNum type="arabicPeriod"/>
            </a:pPr>
            <a:r>
              <a:rPr lang="en-US" sz="2400" dirty="0"/>
              <a:t>The list of outcomes is exhaustive. So the sum of the probabilities of the outcomes is equal to 1.</a:t>
            </a:r>
          </a:p>
        </p:txBody>
      </p:sp>
      <p:sp>
        <p:nvSpPr>
          <p:cNvPr id="7" name="Slide Number Placeholder 6"/>
          <p:cNvSpPr>
            <a:spLocks noGrp="1"/>
          </p:cNvSpPr>
          <p:nvPr>
            <p:ph type="sldNum" sz="quarter" idx="12"/>
          </p:nvPr>
        </p:nvSpPr>
        <p:spPr/>
        <p:txBody>
          <a:bodyPr/>
          <a:lstStyle/>
          <a:p>
            <a:r>
              <a:rPr lang="en-US"/>
              <a:t>6-</a:t>
            </a:r>
            <a:fld id="{F38DF745-7D3F-47F4-83A3-874385CFAA69}" type="slidenum">
              <a:rPr lang="en-US" smtClean="0"/>
              <a:pPr/>
              <a:t>242</a:t>
            </a:fld>
            <a:endParaRPr lang="en-US" dirty="0"/>
          </a:p>
        </p:txBody>
      </p:sp>
    </p:spTree>
    <p:extLst>
      <p:ext uri="{BB962C8B-B14F-4D97-AF65-F5344CB8AC3E}">
        <p14:creationId xmlns:p14="http://schemas.microsoft.com/office/powerpoint/2010/main" val="775902962"/>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Probability Distribution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6" name="Content Placeholder 5"/>
          <p:cNvSpPr>
            <a:spLocks noGrp="1"/>
          </p:cNvSpPr>
          <p:nvPr>
            <p:ph sz="quarter" idx="1"/>
          </p:nvPr>
        </p:nvSpPr>
        <p:spPr/>
        <p:txBody>
          <a:bodyPr/>
          <a:lstStyle/>
          <a:p>
            <a:r>
              <a:rPr lang="en-US" dirty="0"/>
              <a:t>Suppose we are interested in the number of heads showing face up with 3 tosses of a coin</a:t>
            </a:r>
          </a:p>
          <a:p>
            <a:r>
              <a:rPr lang="en-US" dirty="0"/>
              <a:t>The possible outcomes are 0 heads, 1 head, 2 heads, and 3 heads</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5449" y="3497535"/>
            <a:ext cx="4462772" cy="2312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r>
              <a:rPr lang="en-US"/>
              <a:t>6-</a:t>
            </a:r>
            <a:fld id="{F38DF745-7D3F-47F4-83A3-874385CFAA69}" type="slidenum">
              <a:rPr lang="en-US" smtClean="0"/>
              <a:pPr/>
              <a:t>243</a:t>
            </a:fld>
            <a:endParaRPr lang="en-US" dirty="0"/>
          </a:p>
        </p:txBody>
      </p:sp>
    </p:spTree>
    <p:extLst>
      <p:ext uri="{BB962C8B-B14F-4D97-AF65-F5344CB8AC3E}">
        <p14:creationId xmlns:p14="http://schemas.microsoft.com/office/powerpoint/2010/main" val="2126803385"/>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Probability Distribution Table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6" name="Content Placeholder 5"/>
          <p:cNvSpPr>
            <a:spLocks noGrp="1"/>
          </p:cNvSpPr>
          <p:nvPr>
            <p:ph sz="quarter" idx="1"/>
          </p:nvPr>
        </p:nvSpPr>
        <p:spPr/>
        <p:txBody>
          <a:bodyPr/>
          <a:lstStyle/>
          <a:p>
            <a:r>
              <a:rPr lang="en-US" dirty="0"/>
              <a:t>Probability distribution table and chart for the events of zero, one, two, and three heads</a:t>
            </a:r>
          </a:p>
        </p:txBody>
      </p:sp>
      <p:pic>
        <p:nvPicPr>
          <p:cNvPr id="5" name="Picture 14" descr="0604"/>
          <p:cNvPicPr>
            <a:picLocks noChangeAspect="1" noChangeArrowheads="1"/>
          </p:cNvPicPr>
          <p:nvPr/>
        </p:nvPicPr>
        <p:blipFill>
          <a:blip r:embed="rId3" cstate="print"/>
          <a:srcRect/>
          <a:stretch>
            <a:fillRect/>
          </a:stretch>
        </p:blipFill>
        <p:spPr bwMode="auto">
          <a:xfrm>
            <a:off x="625475" y="2160181"/>
            <a:ext cx="7677150" cy="4200525"/>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r>
              <a:rPr lang="en-US"/>
              <a:t>6-</a:t>
            </a:r>
            <a:fld id="{F38DF745-7D3F-47F4-83A3-874385CFAA69}" type="slidenum">
              <a:rPr lang="en-US" smtClean="0"/>
              <a:pPr/>
              <a:t>244</a:t>
            </a:fld>
            <a:endParaRPr lang="en-US" dirty="0"/>
          </a:p>
        </p:txBody>
      </p:sp>
    </p:spTree>
    <p:extLst>
      <p:ext uri="{BB962C8B-B14F-4D97-AF65-F5344CB8AC3E}">
        <p14:creationId xmlns:p14="http://schemas.microsoft.com/office/powerpoint/2010/main" val="418094013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0A996-48BF-49A9-8BFD-95E747354584}"/>
              </a:ext>
            </a:extLst>
          </p:cNvPr>
          <p:cNvSpPr>
            <a:spLocks noGrp="1"/>
          </p:cNvSpPr>
          <p:nvPr>
            <p:ph type="title"/>
          </p:nvPr>
        </p:nvSpPr>
        <p:spPr/>
        <p:txBody>
          <a:bodyPr/>
          <a:lstStyle/>
          <a:p>
            <a:r>
              <a:rPr lang="en-US" dirty="0"/>
              <a:t>Explanation</a:t>
            </a:r>
          </a:p>
        </p:txBody>
      </p:sp>
      <p:sp>
        <p:nvSpPr>
          <p:cNvPr id="3" name="Footer Placeholder 2">
            <a:extLst>
              <a:ext uri="{FF2B5EF4-FFF2-40B4-BE49-F238E27FC236}">
                <a16:creationId xmlns:a16="http://schemas.microsoft.com/office/drawing/2014/main" id="{20A75E48-67A6-4EB6-B475-6A8AED8C99E9}"/>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AF6B8D64-EED5-4A09-B923-C1364E0720C3}"/>
              </a:ext>
            </a:extLst>
          </p:cNvPr>
          <p:cNvSpPr>
            <a:spLocks noGrp="1"/>
          </p:cNvSpPr>
          <p:nvPr>
            <p:ph type="sldNum" sz="quarter" idx="12"/>
          </p:nvPr>
        </p:nvSpPr>
        <p:spPr/>
        <p:txBody>
          <a:bodyPr/>
          <a:lstStyle/>
          <a:p>
            <a:r>
              <a:rPr lang="en-US"/>
              <a:t>6-</a:t>
            </a:r>
            <a:fld id="{F38DF745-7D3F-47F4-83A3-874385CFAA69}" type="slidenum">
              <a:rPr lang="en-US" smtClean="0"/>
              <a:pPr/>
              <a:t>245</a:t>
            </a:fld>
            <a:endParaRPr lang="en-US" dirty="0"/>
          </a:p>
        </p:txBody>
      </p:sp>
      <p:sp>
        <p:nvSpPr>
          <p:cNvPr id="5" name="Content Placeholder 4">
            <a:extLst>
              <a:ext uri="{FF2B5EF4-FFF2-40B4-BE49-F238E27FC236}">
                <a16:creationId xmlns:a16="http://schemas.microsoft.com/office/drawing/2014/main" id="{0CEFCE45-F614-4683-9154-3C3B0C120CDA}"/>
              </a:ext>
            </a:extLst>
          </p:cNvPr>
          <p:cNvSpPr>
            <a:spLocks noGrp="1"/>
          </p:cNvSpPr>
          <p:nvPr>
            <p:ph sz="quarter" idx="1"/>
          </p:nvPr>
        </p:nvSpPr>
        <p:spPr/>
        <p:txBody>
          <a:bodyPr/>
          <a:lstStyle/>
          <a:p>
            <a:r>
              <a:rPr lang="en-US" dirty="0"/>
              <a:t>Refer to the coin-tossing example in </a:t>
            </a:r>
            <a:r>
              <a:rPr lang="en-US" b="1" dirty="0"/>
              <a:t>Table .</a:t>
            </a:r>
          </a:p>
          <a:p>
            <a:r>
              <a:rPr lang="en-US" dirty="0"/>
              <a:t> We write the probability of </a:t>
            </a:r>
            <a:r>
              <a:rPr lang="en-US" i="1" dirty="0"/>
              <a:t>x</a:t>
            </a:r>
            <a:r>
              <a:rPr lang="en-US" dirty="0"/>
              <a:t> as </a:t>
            </a:r>
            <a:r>
              <a:rPr lang="en-US" i="1" dirty="0"/>
              <a:t>P</a:t>
            </a:r>
            <a:r>
              <a:rPr lang="en-US" dirty="0"/>
              <a:t>(</a:t>
            </a:r>
            <a:r>
              <a:rPr lang="en-US" i="1" dirty="0"/>
              <a:t>x</a:t>
            </a:r>
            <a:r>
              <a:rPr lang="en-US" dirty="0"/>
              <a:t>)</a:t>
            </a:r>
            <a:r>
              <a:rPr lang="en-US" i="1" dirty="0"/>
              <a:t>.</a:t>
            </a:r>
            <a:r>
              <a:rPr lang="en-US" dirty="0"/>
              <a:t> </a:t>
            </a:r>
          </a:p>
          <a:p>
            <a:r>
              <a:rPr lang="en-US" dirty="0"/>
              <a:t>So the probability of zero heads is </a:t>
            </a:r>
            <a:r>
              <a:rPr lang="en-US" i="1" dirty="0"/>
              <a:t>P</a:t>
            </a:r>
            <a:r>
              <a:rPr lang="en-US" dirty="0"/>
              <a:t>(0 heads) = .125, </a:t>
            </a:r>
          </a:p>
          <a:p>
            <a:r>
              <a:rPr lang="en-US" dirty="0"/>
              <a:t>and the probability of one head is </a:t>
            </a:r>
            <a:r>
              <a:rPr lang="en-US" i="1" dirty="0"/>
              <a:t>P</a:t>
            </a:r>
            <a:r>
              <a:rPr lang="en-US" dirty="0"/>
              <a:t>(1 head) = .375, and so forth. </a:t>
            </a:r>
          </a:p>
          <a:p>
            <a:r>
              <a:rPr lang="en-US" dirty="0"/>
              <a:t>The sum of these mutually exclusive probabilities is 1; </a:t>
            </a:r>
          </a:p>
          <a:p>
            <a:r>
              <a:rPr lang="en-US" dirty="0"/>
              <a:t>that is, from </a:t>
            </a:r>
            <a:r>
              <a:rPr lang="en-US" b="1" dirty="0"/>
              <a:t>Table</a:t>
            </a:r>
            <a:r>
              <a:rPr lang="en-US" dirty="0"/>
              <a:t> .125 + .375 + .375 + .125 = 1.00.</a:t>
            </a:r>
          </a:p>
        </p:txBody>
      </p:sp>
    </p:spTree>
    <p:extLst>
      <p:ext uri="{BB962C8B-B14F-4D97-AF65-F5344CB8AC3E}">
        <p14:creationId xmlns:p14="http://schemas.microsoft.com/office/powerpoint/2010/main" val="1536550346"/>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676C0-823B-4F65-B027-521CC1E558D8}"/>
              </a:ext>
            </a:extLst>
          </p:cNvPr>
          <p:cNvSpPr>
            <a:spLocks noGrp="1"/>
          </p:cNvSpPr>
          <p:nvPr>
            <p:ph type="title"/>
          </p:nvPr>
        </p:nvSpPr>
        <p:spPr/>
        <p:txBody>
          <a:bodyPr/>
          <a:lstStyle/>
          <a:p>
            <a:r>
              <a:rPr lang="en-US" dirty="0"/>
              <a:t>Class Exercise</a:t>
            </a:r>
          </a:p>
        </p:txBody>
      </p:sp>
      <p:sp>
        <p:nvSpPr>
          <p:cNvPr id="3" name="Footer Placeholder 2">
            <a:extLst>
              <a:ext uri="{FF2B5EF4-FFF2-40B4-BE49-F238E27FC236}">
                <a16:creationId xmlns:a16="http://schemas.microsoft.com/office/drawing/2014/main" id="{DC00B028-ABB8-463D-95D0-4776532AAD61}"/>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D2AB9A51-09A9-48F7-8D89-5E3411AAEA59}"/>
              </a:ext>
            </a:extLst>
          </p:cNvPr>
          <p:cNvSpPr>
            <a:spLocks noGrp="1"/>
          </p:cNvSpPr>
          <p:nvPr>
            <p:ph type="sldNum" sz="quarter" idx="12"/>
          </p:nvPr>
        </p:nvSpPr>
        <p:spPr/>
        <p:txBody>
          <a:bodyPr/>
          <a:lstStyle/>
          <a:p>
            <a:r>
              <a:rPr lang="en-US"/>
              <a:t>6-</a:t>
            </a:r>
            <a:fld id="{F38DF745-7D3F-47F4-83A3-874385CFAA69}" type="slidenum">
              <a:rPr lang="en-US" smtClean="0"/>
              <a:pPr/>
              <a:t>246</a:t>
            </a:fld>
            <a:endParaRPr lang="en-US" dirty="0"/>
          </a:p>
        </p:txBody>
      </p:sp>
      <p:sp>
        <p:nvSpPr>
          <p:cNvPr id="5" name="Content Placeholder 4">
            <a:extLst>
              <a:ext uri="{FF2B5EF4-FFF2-40B4-BE49-F238E27FC236}">
                <a16:creationId xmlns:a16="http://schemas.microsoft.com/office/drawing/2014/main" id="{688A5767-958D-4074-8684-A2C12E3740AC}"/>
              </a:ext>
            </a:extLst>
          </p:cNvPr>
          <p:cNvSpPr>
            <a:spLocks noGrp="1"/>
          </p:cNvSpPr>
          <p:nvPr>
            <p:ph sz="quarter" idx="1"/>
          </p:nvPr>
        </p:nvSpPr>
        <p:spPr/>
        <p:txBody>
          <a:bodyPr/>
          <a:lstStyle/>
          <a:p>
            <a:pPr fontAlgn="base"/>
            <a:r>
              <a:rPr lang="en-US" dirty="0"/>
              <a:t>The possible outcomes of an experiment involving the roll of a six-sided die are a one-spot, a two-spot, a three-spot, a four-spot, a five-spot, and a six-spot.</a:t>
            </a:r>
          </a:p>
          <a:p>
            <a:pPr fontAlgn="base"/>
            <a:r>
              <a:rPr lang="en-US" dirty="0"/>
              <a:t>(a) Develop a probability distribution for the number of possible spots.</a:t>
            </a:r>
            <a:r>
              <a:rPr lang="en-US" b="1" dirty="0"/>
              <a:t> </a:t>
            </a:r>
            <a:endParaRPr lang="en-US" dirty="0"/>
          </a:p>
          <a:p>
            <a:pPr fontAlgn="base"/>
            <a:r>
              <a:rPr lang="en-US" dirty="0"/>
              <a:t>(b) Portray the probability distribution graphically.</a:t>
            </a:r>
            <a:r>
              <a:rPr lang="en-US" b="1" dirty="0"/>
              <a:t> </a:t>
            </a:r>
            <a:endParaRPr lang="en-US" dirty="0"/>
          </a:p>
          <a:p>
            <a:pPr fontAlgn="base"/>
            <a:r>
              <a:rPr lang="en-US" dirty="0"/>
              <a:t>(c)  What is the sum of the probabilities?</a:t>
            </a:r>
            <a:r>
              <a:rPr lang="en-US" b="1" dirty="0">
                <a:hlinkClick r:id="rId2"/>
              </a:rPr>
              <a:t> </a:t>
            </a:r>
            <a:endParaRPr lang="en-US" dirty="0"/>
          </a:p>
          <a:p>
            <a:endParaRPr lang="en-US" dirty="0"/>
          </a:p>
        </p:txBody>
      </p:sp>
    </p:spTree>
    <p:extLst>
      <p:ext uri="{BB962C8B-B14F-4D97-AF65-F5344CB8AC3E}">
        <p14:creationId xmlns:p14="http://schemas.microsoft.com/office/powerpoint/2010/main" val="1736021950"/>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1E3E-8EB4-4B7F-97B8-8CC46DD6C0CD}"/>
              </a:ext>
            </a:extLst>
          </p:cNvPr>
          <p:cNvSpPr>
            <a:spLocks noGrp="1"/>
          </p:cNvSpPr>
          <p:nvPr>
            <p:ph type="title"/>
          </p:nvPr>
        </p:nvSpPr>
        <p:spPr/>
        <p:txBody>
          <a:bodyPr/>
          <a:lstStyle/>
          <a:p>
            <a:r>
              <a:rPr lang="en-US" dirty="0"/>
              <a:t>Solution</a:t>
            </a:r>
          </a:p>
        </p:txBody>
      </p:sp>
      <p:sp>
        <p:nvSpPr>
          <p:cNvPr id="3" name="Footer Placeholder 2">
            <a:extLst>
              <a:ext uri="{FF2B5EF4-FFF2-40B4-BE49-F238E27FC236}">
                <a16:creationId xmlns:a16="http://schemas.microsoft.com/office/drawing/2014/main" id="{03F37392-FA59-498D-B7E1-5678FEEBD878}"/>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9D32BD9C-1702-4498-9535-357DF63EF245}"/>
              </a:ext>
            </a:extLst>
          </p:cNvPr>
          <p:cNvSpPr>
            <a:spLocks noGrp="1"/>
          </p:cNvSpPr>
          <p:nvPr>
            <p:ph type="sldNum" sz="quarter" idx="12"/>
          </p:nvPr>
        </p:nvSpPr>
        <p:spPr/>
        <p:txBody>
          <a:bodyPr/>
          <a:lstStyle/>
          <a:p>
            <a:r>
              <a:rPr lang="en-US"/>
              <a:t>6-</a:t>
            </a:r>
            <a:fld id="{F38DF745-7D3F-47F4-83A3-874385CFAA69}" type="slidenum">
              <a:rPr lang="en-US" smtClean="0"/>
              <a:pPr/>
              <a:t>247</a:t>
            </a:fld>
            <a:endParaRPr lang="en-US" dirty="0"/>
          </a:p>
        </p:txBody>
      </p:sp>
      <p:sp>
        <p:nvSpPr>
          <p:cNvPr id="5" name="Content Placeholder 4">
            <a:extLst>
              <a:ext uri="{FF2B5EF4-FFF2-40B4-BE49-F238E27FC236}">
                <a16:creationId xmlns:a16="http://schemas.microsoft.com/office/drawing/2014/main" id="{3547FFB6-8222-410F-BFF5-2F2828588874}"/>
              </a:ext>
            </a:extLst>
          </p:cNvPr>
          <p:cNvSpPr>
            <a:spLocks noGrp="1"/>
          </p:cNvSpPr>
          <p:nvPr>
            <p:ph sz="quarter" idx="1"/>
          </p:nvPr>
        </p:nvSpPr>
        <p:spPr/>
        <p:txBody>
          <a:bodyPr/>
          <a:lstStyle/>
          <a:p>
            <a:r>
              <a:rPr lang="en-US" dirty="0"/>
              <a:t>Number of spots	Probability</a:t>
            </a:r>
          </a:p>
          <a:p>
            <a:r>
              <a:rPr lang="en-US" dirty="0"/>
              <a:t>1				1/6</a:t>
            </a:r>
          </a:p>
          <a:p>
            <a:r>
              <a:rPr lang="en-US" dirty="0"/>
              <a:t>2				1/6</a:t>
            </a:r>
          </a:p>
          <a:p>
            <a:r>
              <a:rPr lang="en-US" dirty="0"/>
              <a:t>3				1/6</a:t>
            </a:r>
          </a:p>
          <a:p>
            <a:r>
              <a:rPr lang="en-US" dirty="0"/>
              <a:t>4				1/6</a:t>
            </a:r>
          </a:p>
          <a:p>
            <a:r>
              <a:rPr lang="en-US" dirty="0"/>
              <a:t>5				1/6</a:t>
            </a:r>
          </a:p>
          <a:p>
            <a:r>
              <a:rPr lang="en-US" dirty="0"/>
              <a:t>6				1/6</a:t>
            </a:r>
          </a:p>
          <a:p>
            <a:r>
              <a:rPr lang="en-US" dirty="0"/>
              <a:t>Total			6/6 = 1</a:t>
            </a:r>
          </a:p>
        </p:txBody>
      </p:sp>
    </p:spTree>
    <p:extLst>
      <p:ext uri="{BB962C8B-B14F-4D97-AF65-F5344CB8AC3E}">
        <p14:creationId xmlns:p14="http://schemas.microsoft.com/office/powerpoint/2010/main" val="285566951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63599-9940-44BC-BF31-757B6C162B88}"/>
              </a:ext>
            </a:extLst>
          </p:cNvPr>
          <p:cNvSpPr>
            <a:spLocks noGrp="1"/>
          </p:cNvSpPr>
          <p:nvPr>
            <p:ph type="title"/>
          </p:nvPr>
        </p:nvSpPr>
        <p:spPr/>
        <p:txBody>
          <a:bodyPr/>
          <a:lstStyle/>
          <a:p>
            <a:r>
              <a:rPr lang="en-US" dirty="0"/>
              <a:t>Solution Continued</a:t>
            </a:r>
          </a:p>
        </p:txBody>
      </p:sp>
      <p:sp>
        <p:nvSpPr>
          <p:cNvPr id="3" name="Footer Placeholder 2">
            <a:extLst>
              <a:ext uri="{FF2B5EF4-FFF2-40B4-BE49-F238E27FC236}">
                <a16:creationId xmlns:a16="http://schemas.microsoft.com/office/drawing/2014/main" id="{0D6DAD64-15A9-437C-BAE9-E61BCFA85377}"/>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1951C175-E5FB-4283-91BD-38DC32654C0A}"/>
              </a:ext>
            </a:extLst>
          </p:cNvPr>
          <p:cNvSpPr>
            <a:spLocks noGrp="1"/>
          </p:cNvSpPr>
          <p:nvPr>
            <p:ph type="sldNum" sz="quarter" idx="12"/>
          </p:nvPr>
        </p:nvSpPr>
        <p:spPr/>
        <p:txBody>
          <a:bodyPr/>
          <a:lstStyle/>
          <a:p>
            <a:r>
              <a:rPr lang="en-US"/>
              <a:t>6-</a:t>
            </a:r>
            <a:fld id="{F38DF745-7D3F-47F4-83A3-874385CFAA69}" type="slidenum">
              <a:rPr lang="en-US" smtClean="0"/>
              <a:pPr/>
              <a:t>248</a:t>
            </a:fld>
            <a:endParaRPr lang="en-US" dirty="0"/>
          </a:p>
        </p:txBody>
      </p:sp>
      <p:graphicFrame>
        <p:nvGraphicFramePr>
          <p:cNvPr id="8" name="Content Placeholder 7">
            <a:extLst>
              <a:ext uri="{FF2B5EF4-FFF2-40B4-BE49-F238E27FC236}">
                <a16:creationId xmlns:a16="http://schemas.microsoft.com/office/drawing/2014/main" id="{F424F773-A632-41A1-9A09-D7E46B8A6A73}"/>
              </a:ext>
            </a:extLst>
          </p:cNvPr>
          <p:cNvGraphicFramePr>
            <a:graphicFrameLocks noGrp="1"/>
          </p:cNvGraphicFramePr>
          <p:nvPr>
            <p:ph sz="quarter" idx="1"/>
          </p:nvPr>
        </p:nvGraphicFramePr>
        <p:xfrm>
          <a:off x="457200" y="1219200"/>
          <a:ext cx="8229600" cy="49371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33657900"/>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15E1C-0B72-4CCE-AA56-B944D8A1BEF2}"/>
              </a:ext>
            </a:extLst>
          </p:cNvPr>
          <p:cNvSpPr>
            <a:spLocks noGrp="1"/>
          </p:cNvSpPr>
          <p:nvPr>
            <p:ph type="title"/>
          </p:nvPr>
        </p:nvSpPr>
        <p:spPr/>
        <p:txBody>
          <a:bodyPr/>
          <a:lstStyle/>
          <a:p>
            <a:r>
              <a:rPr lang="en-US" dirty="0"/>
              <a:t>Solution Continued</a:t>
            </a:r>
          </a:p>
        </p:txBody>
      </p:sp>
      <p:sp>
        <p:nvSpPr>
          <p:cNvPr id="3" name="Footer Placeholder 2">
            <a:extLst>
              <a:ext uri="{FF2B5EF4-FFF2-40B4-BE49-F238E27FC236}">
                <a16:creationId xmlns:a16="http://schemas.microsoft.com/office/drawing/2014/main" id="{2EE9BB0B-97F6-49F3-A96A-43749A12462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D3887065-253A-417B-A57E-56620E93037C}"/>
              </a:ext>
            </a:extLst>
          </p:cNvPr>
          <p:cNvSpPr>
            <a:spLocks noGrp="1"/>
          </p:cNvSpPr>
          <p:nvPr>
            <p:ph type="sldNum" sz="quarter" idx="12"/>
          </p:nvPr>
        </p:nvSpPr>
        <p:spPr/>
        <p:txBody>
          <a:bodyPr/>
          <a:lstStyle/>
          <a:p>
            <a:r>
              <a:rPr lang="en-US"/>
              <a:t>6-</a:t>
            </a:r>
            <a:fld id="{F38DF745-7D3F-47F4-83A3-874385CFAA69}" type="slidenum">
              <a:rPr lang="en-US" smtClean="0"/>
              <a:pPr/>
              <a:t>249</a:t>
            </a:fld>
            <a:endParaRPr lang="en-US" dirty="0"/>
          </a:p>
        </p:txBody>
      </p:sp>
      <p:sp>
        <p:nvSpPr>
          <p:cNvPr id="5" name="Content Placeholder 4">
            <a:extLst>
              <a:ext uri="{FF2B5EF4-FFF2-40B4-BE49-F238E27FC236}">
                <a16:creationId xmlns:a16="http://schemas.microsoft.com/office/drawing/2014/main" id="{88DEBF7B-028B-47CD-BE3E-4BD9722E2684}"/>
              </a:ext>
            </a:extLst>
          </p:cNvPr>
          <p:cNvSpPr>
            <a:spLocks noGrp="1"/>
          </p:cNvSpPr>
          <p:nvPr>
            <p:ph sz="quarter" idx="1"/>
          </p:nvPr>
        </p:nvSpPr>
        <p:spPr/>
        <p:txBody>
          <a:bodyPr/>
          <a:lstStyle/>
          <a:p>
            <a:r>
              <a:rPr lang="en-US" dirty="0"/>
              <a:t>Sum of probabilities is </a:t>
            </a:r>
          </a:p>
          <a:p>
            <a:endParaRPr lang="en-US" dirty="0"/>
          </a:p>
          <a:p>
            <a:r>
              <a:rPr lang="en-US" dirty="0"/>
              <a:t>1/6 + 1/6 + 1/6 + 1/6 + 1/6 + 1/6 = 6/6 = 1</a:t>
            </a:r>
          </a:p>
          <a:p>
            <a:endParaRPr lang="en-US" dirty="0"/>
          </a:p>
        </p:txBody>
      </p:sp>
    </p:spTree>
    <p:extLst>
      <p:ext uri="{BB962C8B-B14F-4D97-AF65-F5344CB8AC3E}">
        <p14:creationId xmlns:p14="http://schemas.microsoft.com/office/powerpoint/2010/main" val="75160359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 Variables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In any experiment of chance, the outcomes occur randomly. So it is often called a </a:t>
            </a:r>
            <a:r>
              <a:rPr lang="en-US" i="1" dirty="0"/>
              <a:t>random variable. </a:t>
            </a:r>
            <a:r>
              <a:rPr lang="en-US" dirty="0"/>
              <a:t>For example, rolling a single die is an experiment: Any one of six possible outcomes can occur. Some experiments result in outcomes that are measured with quantitative variables (such as dollars, weight, or number of children), and other experimental outcomes are measured with qualitative variables (such as color or religious preference). A few examples will further illustrate what is meant by a </a:t>
            </a:r>
            <a:r>
              <a:rPr lang="en-US" b="1" dirty="0"/>
              <a:t>random variable.</a:t>
            </a:r>
            <a:endParaRPr lang="en-US" dirty="0"/>
          </a:p>
          <a:p>
            <a:pPr marL="0" indent="0">
              <a:buNone/>
            </a:pPr>
            <a:endParaRPr lang="en-US" dirty="0"/>
          </a:p>
        </p:txBody>
      </p:sp>
      <p:sp>
        <p:nvSpPr>
          <p:cNvPr id="5" name="TextBox 4"/>
          <p:cNvSpPr txBox="1"/>
          <p:nvPr/>
        </p:nvSpPr>
        <p:spPr>
          <a:xfrm>
            <a:off x="839724" y="5410200"/>
            <a:ext cx="68580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RANDOM VARIABLE</a:t>
            </a:r>
            <a:r>
              <a:rPr lang="en-US" dirty="0"/>
              <a:t>  A quantity resulting from an experiment that, by chance, can assume different values.</a:t>
            </a:r>
          </a:p>
        </p:txBody>
      </p:sp>
      <p:sp>
        <p:nvSpPr>
          <p:cNvPr id="6" name="Slide Number Placeholder 5"/>
          <p:cNvSpPr>
            <a:spLocks noGrp="1"/>
          </p:cNvSpPr>
          <p:nvPr>
            <p:ph type="sldNum" sz="quarter" idx="12"/>
          </p:nvPr>
        </p:nvSpPr>
        <p:spPr/>
        <p:txBody>
          <a:bodyPr/>
          <a:lstStyle/>
          <a:p>
            <a:r>
              <a:rPr lang="en-US"/>
              <a:t>6-</a:t>
            </a:r>
            <a:fld id="{F38DF745-7D3F-47F4-83A3-874385CFAA69}" type="slidenum">
              <a:rPr lang="en-US" smtClean="0"/>
              <a:pPr/>
              <a:t>250</a:t>
            </a:fld>
            <a:endParaRPr lang="en-US" dirty="0"/>
          </a:p>
        </p:txBody>
      </p:sp>
    </p:spTree>
    <p:extLst>
      <p:ext uri="{BB962C8B-B14F-4D97-AF65-F5344CB8AC3E}">
        <p14:creationId xmlns:p14="http://schemas.microsoft.com/office/powerpoint/2010/main" val="2292799114"/>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B1422-6D0F-4FC5-A55A-AE091619B998}"/>
              </a:ext>
            </a:extLst>
          </p:cNvPr>
          <p:cNvSpPr>
            <a:spLocks noGrp="1"/>
          </p:cNvSpPr>
          <p:nvPr>
            <p:ph type="title"/>
          </p:nvPr>
        </p:nvSpPr>
        <p:spPr/>
        <p:txBody>
          <a:bodyPr/>
          <a:lstStyle/>
          <a:p>
            <a:r>
              <a:rPr lang="en-US" dirty="0"/>
              <a:t>Examples of Random Variables</a:t>
            </a:r>
          </a:p>
        </p:txBody>
      </p:sp>
      <p:sp>
        <p:nvSpPr>
          <p:cNvPr id="3" name="Footer Placeholder 2">
            <a:extLst>
              <a:ext uri="{FF2B5EF4-FFF2-40B4-BE49-F238E27FC236}">
                <a16:creationId xmlns:a16="http://schemas.microsoft.com/office/drawing/2014/main" id="{5AEDBC3D-6057-4077-A113-CCFCCB124AD9}"/>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04E02ABE-44D7-436F-A8E8-BDBE931AA8BB}"/>
              </a:ext>
            </a:extLst>
          </p:cNvPr>
          <p:cNvSpPr>
            <a:spLocks noGrp="1"/>
          </p:cNvSpPr>
          <p:nvPr>
            <p:ph type="sldNum" sz="quarter" idx="12"/>
          </p:nvPr>
        </p:nvSpPr>
        <p:spPr/>
        <p:txBody>
          <a:bodyPr/>
          <a:lstStyle/>
          <a:p>
            <a:r>
              <a:rPr lang="en-US"/>
              <a:t>6-</a:t>
            </a:r>
            <a:fld id="{F38DF745-7D3F-47F4-83A3-874385CFAA69}" type="slidenum">
              <a:rPr lang="en-US" smtClean="0"/>
              <a:pPr/>
              <a:t>251</a:t>
            </a:fld>
            <a:endParaRPr lang="en-US" dirty="0"/>
          </a:p>
        </p:txBody>
      </p:sp>
      <p:sp>
        <p:nvSpPr>
          <p:cNvPr id="5" name="Content Placeholder 4">
            <a:extLst>
              <a:ext uri="{FF2B5EF4-FFF2-40B4-BE49-F238E27FC236}">
                <a16:creationId xmlns:a16="http://schemas.microsoft.com/office/drawing/2014/main" id="{D96A3C28-ED0B-4A2A-A7C9-808BF905EDED}"/>
              </a:ext>
            </a:extLst>
          </p:cNvPr>
          <p:cNvSpPr>
            <a:spLocks noGrp="1"/>
          </p:cNvSpPr>
          <p:nvPr>
            <p:ph sz="quarter" idx="1"/>
          </p:nvPr>
        </p:nvSpPr>
        <p:spPr/>
        <p:txBody>
          <a:bodyPr>
            <a:normAutofit fontScale="77500" lnSpcReduction="20000"/>
          </a:bodyPr>
          <a:lstStyle/>
          <a:p>
            <a:pPr fontAlgn="base"/>
            <a:r>
              <a:rPr lang="en-US" dirty="0"/>
              <a:t>The number of employees absent from the day shift on Monday, the number might be 0, 1, 2, 3, . . . The number absent is the random variable.</a:t>
            </a:r>
            <a:br>
              <a:rPr lang="en-US" dirty="0"/>
            </a:br>
            <a:endParaRPr lang="en-US" dirty="0"/>
          </a:p>
          <a:p>
            <a:pPr fontAlgn="base"/>
            <a:r>
              <a:rPr lang="en-US" dirty="0"/>
              <a:t>The hourly wage of a sample of 50 plumbers in Jacksonville, FL. The hourly wage is the random variable.</a:t>
            </a:r>
            <a:br>
              <a:rPr lang="en-US" dirty="0"/>
            </a:br>
            <a:endParaRPr lang="en-US" dirty="0"/>
          </a:p>
          <a:p>
            <a:pPr fontAlgn="base"/>
            <a:r>
              <a:rPr lang="en-US" dirty="0"/>
              <a:t>The number of defective lightbulbs produced in an hour at the Cleveland Electric Company, Inc.</a:t>
            </a:r>
            <a:br>
              <a:rPr lang="en-US" dirty="0"/>
            </a:br>
            <a:endParaRPr lang="en-US" dirty="0"/>
          </a:p>
          <a:p>
            <a:pPr fontAlgn="base"/>
            <a:r>
              <a:rPr lang="en-US" dirty="0"/>
              <a:t>The grade level (Freshman, Sophomore, Junior, or Senior) of the members of the St. James High School Varsity girls’ basketball team. The grade level is the random variable and notice that it is a qualitative variable.</a:t>
            </a:r>
            <a:br>
              <a:rPr lang="en-US" dirty="0"/>
            </a:br>
            <a:endParaRPr lang="en-US" dirty="0"/>
          </a:p>
          <a:p>
            <a:pPr fontAlgn="base"/>
            <a:r>
              <a:rPr lang="en-US" dirty="0"/>
              <a:t>The number of participants in the 2016 New York City Marathon.</a:t>
            </a:r>
            <a:br>
              <a:rPr lang="en-US" dirty="0"/>
            </a:br>
            <a:endParaRPr lang="en-US" dirty="0"/>
          </a:p>
          <a:p>
            <a:pPr fontAlgn="base"/>
            <a:r>
              <a:rPr lang="en-US" dirty="0"/>
              <a:t>The daily number of drivers charged with driving under the influence of alcohol in Brazoria County, Texas, last month.</a:t>
            </a:r>
          </a:p>
          <a:p>
            <a:endParaRPr lang="en-US" dirty="0"/>
          </a:p>
        </p:txBody>
      </p:sp>
    </p:spTree>
    <p:extLst>
      <p:ext uri="{BB962C8B-B14F-4D97-AF65-F5344CB8AC3E}">
        <p14:creationId xmlns:p14="http://schemas.microsoft.com/office/powerpoint/2010/main" val="3658786674"/>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FB832-4300-4451-B1C2-F89155473FA2}"/>
              </a:ext>
            </a:extLst>
          </p:cNvPr>
          <p:cNvSpPr>
            <a:spLocks noGrp="1"/>
          </p:cNvSpPr>
          <p:nvPr>
            <p:ph type="title"/>
          </p:nvPr>
        </p:nvSpPr>
        <p:spPr/>
        <p:txBody>
          <a:bodyPr/>
          <a:lstStyle/>
          <a:p>
            <a:r>
              <a:rPr lang="en-US" dirty="0"/>
              <a:t>Example </a:t>
            </a:r>
          </a:p>
        </p:txBody>
      </p:sp>
      <p:sp>
        <p:nvSpPr>
          <p:cNvPr id="3" name="Footer Placeholder 2">
            <a:extLst>
              <a:ext uri="{FF2B5EF4-FFF2-40B4-BE49-F238E27FC236}">
                <a16:creationId xmlns:a16="http://schemas.microsoft.com/office/drawing/2014/main" id="{C405DBCA-8BC9-4D38-B0D3-82DEA97F381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A0C9B1FD-0974-47AC-AFA0-CB3C06BD890D}"/>
              </a:ext>
            </a:extLst>
          </p:cNvPr>
          <p:cNvSpPr>
            <a:spLocks noGrp="1"/>
          </p:cNvSpPr>
          <p:nvPr>
            <p:ph type="sldNum" sz="quarter" idx="12"/>
          </p:nvPr>
        </p:nvSpPr>
        <p:spPr/>
        <p:txBody>
          <a:bodyPr/>
          <a:lstStyle/>
          <a:p>
            <a:r>
              <a:rPr lang="en-US"/>
              <a:t>6-</a:t>
            </a:r>
            <a:fld id="{F38DF745-7D3F-47F4-83A3-874385CFAA69}" type="slidenum">
              <a:rPr lang="en-US" smtClean="0"/>
              <a:pPr/>
              <a:t>252</a:t>
            </a:fld>
            <a:endParaRPr lang="en-US" dirty="0"/>
          </a:p>
        </p:txBody>
      </p:sp>
      <p:sp>
        <p:nvSpPr>
          <p:cNvPr id="5" name="Content Placeholder 4">
            <a:extLst>
              <a:ext uri="{FF2B5EF4-FFF2-40B4-BE49-F238E27FC236}">
                <a16:creationId xmlns:a16="http://schemas.microsoft.com/office/drawing/2014/main" id="{39E485E7-7E82-4240-BA6B-F8B8294B4526}"/>
              </a:ext>
            </a:extLst>
          </p:cNvPr>
          <p:cNvSpPr>
            <a:spLocks noGrp="1"/>
          </p:cNvSpPr>
          <p:nvPr>
            <p:ph sz="quarter" idx="1"/>
          </p:nvPr>
        </p:nvSpPr>
        <p:spPr/>
        <p:txBody>
          <a:bodyPr/>
          <a:lstStyle/>
          <a:p>
            <a:r>
              <a:rPr lang="en-US" dirty="0"/>
              <a:t>In </a:t>
            </a:r>
            <a:r>
              <a:rPr lang="en-US" b="1" dirty="0"/>
              <a:t>Chapter 5</a:t>
            </a:r>
            <a:r>
              <a:rPr lang="en-US" dirty="0"/>
              <a:t> we defined the terms </a:t>
            </a:r>
            <a:r>
              <a:rPr lang="en-US" i="1" dirty="0"/>
              <a:t>experiment, outcome, </a:t>
            </a:r>
            <a:r>
              <a:rPr lang="en-US" dirty="0"/>
              <a:t>and</a:t>
            </a:r>
            <a:r>
              <a:rPr lang="en-US" i="1" dirty="0"/>
              <a:t> event.</a:t>
            </a:r>
            <a:r>
              <a:rPr lang="en-US" dirty="0"/>
              <a:t> Consider the example we just described regarding the experiment of tossing a fair coin three times. In this case the </a:t>
            </a:r>
            <a:r>
              <a:rPr lang="en-US" i="1" dirty="0"/>
              <a:t>random variable </a:t>
            </a:r>
            <a:r>
              <a:rPr lang="en-US" dirty="0"/>
              <a:t>is the number of heads that appear in the three tosses. There are eight possible outcomes to this experiment. These outcomes are shown in the following diagram.</a:t>
            </a:r>
          </a:p>
        </p:txBody>
      </p:sp>
    </p:spTree>
    <p:extLst>
      <p:ext uri="{BB962C8B-B14F-4D97-AF65-F5344CB8AC3E}">
        <p14:creationId xmlns:p14="http://schemas.microsoft.com/office/powerpoint/2010/main" val="2943779002"/>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BEDA7-6277-4EDC-8298-C21FB3A25C45}"/>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0CA4673E-61CA-4BB0-BEF5-D311E276D8D8}"/>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B9788D37-5CF3-4939-9068-B64544B003A4}"/>
              </a:ext>
            </a:extLst>
          </p:cNvPr>
          <p:cNvSpPr>
            <a:spLocks noGrp="1"/>
          </p:cNvSpPr>
          <p:nvPr>
            <p:ph type="sldNum" sz="quarter" idx="12"/>
          </p:nvPr>
        </p:nvSpPr>
        <p:spPr/>
        <p:txBody>
          <a:bodyPr/>
          <a:lstStyle/>
          <a:p>
            <a:r>
              <a:rPr lang="en-US"/>
              <a:t>6-</a:t>
            </a:r>
            <a:fld id="{F38DF745-7D3F-47F4-83A3-874385CFAA69}" type="slidenum">
              <a:rPr lang="en-US" smtClean="0"/>
              <a:pPr/>
              <a:t>253</a:t>
            </a:fld>
            <a:endParaRPr lang="en-US" dirty="0"/>
          </a:p>
        </p:txBody>
      </p:sp>
      <p:pic>
        <p:nvPicPr>
          <p:cNvPr id="2050" name="Picture 2" descr="https://html1-cluster-e.mheducation.com/smartbook2/data/151455/highlighted_epubmhe/OPS/img/chapter06/lin66360_un0601.png">
            <a:extLst>
              <a:ext uri="{FF2B5EF4-FFF2-40B4-BE49-F238E27FC236}">
                <a16:creationId xmlns:a16="http://schemas.microsoft.com/office/drawing/2014/main" id="{DEA1224A-01DD-42A5-BD32-7F04004521B0}"/>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457200" y="1905000"/>
            <a:ext cx="8229600" cy="3670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86732"/>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AC63E-F9A4-4C29-94E9-A42A54CC01C7}"/>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02FD2ABA-DC97-4F3B-AEA3-7FB9568FC6A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1895F3CA-8B57-44BF-B91B-658034C5D788}"/>
              </a:ext>
            </a:extLst>
          </p:cNvPr>
          <p:cNvSpPr>
            <a:spLocks noGrp="1"/>
          </p:cNvSpPr>
          <p:nvPr>
            <p:ph type="sldNum" sz="quarter" idx="12"/>
          </p:nvPr>
        </p:nvSpPr>
        <p:spPr/>
        <p:txBody>
          <a:bodyPr/>
          <a:lstStyle/>
          <a:p>
            <a:r>
              <a:rPr lang="en-US"/>
              <a:t>6-</a:t>
            </a:r>
            <a:fld id="{F38DF745-7D3F-47F4-83A3-874385CFAA69}" type="slidenum">
              <a:rPr lang="en-US" smtClean="0"/>
              <a:pPr/>
              <a:t>254</a:t>
            </a:fld>
            <a:endParaRPr lang="en-US" dirty="0"/>
          </a:p>
        </p:txBody>
      </p:sp>
      <p:sp>
        <p:nvSpPr>
          <p:cNvPr id="5" name="Content Placeholder 4">
            <a:extLst>
              <a:ext uri="{FF2B5EF4-FFF2-40B4-BE49-F238E27FC236}">
                <a16:creationId xmlns:a16="http://schemas.microsoft.com/office/drawing/2014/main" id="{74B03FBD-0CCC-4BB5-A950-888FBD391C8B}"/>
              </a:ext>
            </a:extLst>
          </p:cNvPr>
          <p:cNvSpPr>
            <a:spLocks noGrp="1"/>
          </p:cNvSpPr>
          <p:nvPr>
            <p:ph sz="quarter" idx="1"/>
          </p:nvPr>
        </p:nvSpPr>
        <p:spPr/>
        <p:txBody>
          <a:bodyPr>
            <a:normAutofit/>
          </a:bodyPr>
          <a:lstStyle/>
          <a:p>
            <a:pPr fontAlgn="base"/>
            <a:r>
              <a:rPr lang="en-US" dirty="0"/>
              <a:t>So, one possible outcome is that a tail appears on each toss: TTT. This single outcome would describe the event of zero heads appearing in three tosses. Another possible outcome is a head followed by two tails: HTT. If we wish to determine the event of exactly one head appearing in the three tosses, we must consider the three possible outcomes: TTH, THT, and HTT. These three outcomes describe the event of exactly one head appearing in three tosses.</a:t>
            </a:r>
          </a:p>
          <a:p>
            <a:endParaRPr lang="en-US" dirty="0"/>
          </a:p>
        </p:txBody>
      </p:sp>
    </p:spTree>
    <p:extLst>
      <p:ext uri="{BB962C8B-B14F-4D97-AF65-F5344CB8AC3E}">
        <p14:creationId xmlns:p14="http://schemas.microsoft.com/office/powerpoint/2010/main" val="2424710550"/>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AC63E-F9A4-4C29-94E9-A42A54CC01C7}"/>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02FD2ABA-DC97-4F3B-AEA3-7FB9568FC6A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1895F3CA-8B57-44BF-B91B-658034C5D788}"/>
              </a:ext>
            </a:extLst>
          </p:cNvPr>
          <p:cNvSpPr>
            <a:spLocks noGrp="1"/>
          </p:cNvSpPr>
          <p:nvPr>
            <p:ph type="sldNum" sz="quarter" idx="12"/>
          </p:nvPr>
        </p:nvSpPr>
        <p:spPr/>
        <p:txBody>
          <a:bodyPr/>
          <a:lstStyle/>
          <a:p>
            <a:r>
              <a:rPr lang="en-US"/>
              <a:t>6-</a:t>
            </a:r>
            <a:fld id="{F38DF745-7D3F-47F4-83A3-874385CFAA69}" type="slidenum">
              <a:rPr lang="en-US" smtClean="0"/>
              <a:pPr/>
              <a:t>255</a:t>
            </a:fld>
            <a:endParaRPr lang="en-US" dirty="0"/>
          </a:p>
        </p:txBody>
      </p:sp>
      <p:sp>
        <p:nvSpPr>
          <p:cNvPr id="5" name="Content Placeholder 4">
            <a:extLst>
              <a:ext uri="{FF2B5EF4-FFF2-40B4-BE49-F238E27FC236}">
                <a16:creationId xmlns:a16="http://schemas.microsoft.com/office/drawing/2014/main" id="{74B03FBD-0CCC-4BB5-A950-888FBD391C8B}"/>
              </a:ext>
            </a:extLst>
          </p:cNvPr>
          <p:cNvSpPr>
            <a:spLocks noGrp="1"/>
          </p:cNvSpPr>
          <p:nvPr>
            <p:ph sz="quarter" idx="1"/>
          </p:nvPr>
        </p:nvSpPr>
        <p:spPr/>
        <p:txBody>
          <a:bodyPr>
            <a:normAutofit/>
          </a:bodyPr>
          <a:lstStyle/>
          <a:p>
            <a:pPr fontAlgn="base"/>
            <a:r>
              <a:rPr lang="en-US" dirty="0"/>
              <a:t>In this experiment, the random variable is the number of heads in three tosses. The random variable can have four different values, 0, 1, 2, or 3. The outcomes of the experiment are unknown. But, using probability, we can compute the probability of a single head in three tosses as 3/8 or 0.375. As shown in </a:t>
            </a:r>
            <a:r>
              <a:rPr lang="en-US" b="1" dirty="0"/>
              <a:t>Chapter 5</a:t>
            </a:r>
            <a:r>
              <a:rPr lang="en-US" dirty="0"/>
              <a:t>, the probability of each value of the random variable can be computed to create a probability distribution for the random variable, number of heads in three tosses of a coin.</a:t>
            </a:r>
          </a:p>
          <a:p>
            <a:endParaRPr lang="en-US" dirty="0"/>
          </a:p>
        </p:txBody>
      </p:sp>
    </p:spTree>
    <p:extLst>
      <p:ext uri="{BB962C8B-B14F-4D97-AF65-F5344CB8AC3E}">
        <p14:creationId xmlns:p14="http://schemas.microsoft.com/office/powerpoint/2010/main" val="3955819460"/>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Types of Random Variables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One type of random variable is the discrete random variable</a:t>
            </a:r>
          </a:p>
          <a:p>
            <a:r>
              <a:rPr lang="en-US" dirty="0"/>
              <a:t>Discrete variables are usually the result of counting</a:t>
            </a:r>
          </a:p>
          <a:p>
            <a:endParaRPr lang="en-US" dirty="0"/>
          </a:p>
          <a:p>
            <a:endParaRPr lang="en-US" dirty="0"/>
          </a:p>
          <a:p>
            <a:r>
              <a:rPr lang="en-US" dirty="0"/>
              <a:t>Examples</a:t>
            </a:r>
          </a:p>
          <a:p>
            <a:r>
              <a:rPr lang="en-US" dirty="0"/>
              <a:t>Tossing a coin three times and counting the number of heads</a:t>
            </a:r>
          </a:p>
          <a:p>
            <a:r>
              <a:rPr lang="en-US" dirty="0"/>
              <a:t>A bank counting the number of credit cards carried by a group of customers</a:t>
            </a:r>
          </a:p>
        </p:txBody>
      </p:sp>
      <p:sp>
        <p:nvSpPr>
          <p:cNvPr id="6" name="TextBox 5"/>
          <p:cNvSpPr txBox="1"/>
          <p:nvPr/>
        </p:nvSpPr>
        <p:spPr>
          <a:xfrm>
            <a:off x="1143000" y="2706469"/>
            <a:ext cx="68580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DISCRETE RANDOM VARIABLE</a:t>
            </a:r>
            <a:r>
              <a:rPr lang="en-US" dirty="0"/>
              <a:t>  A random variable that can assume only certain clearly separated values.</a:t>
            </a:r>
          </a:p>
        </p:txBody>
      </p:sp>
      <p:sp>
        <p:nvSpPr>
          <p:cNvPr id="5" name="Slide Number Placeholder 4"/>
          <p:cNvSpPr>
            <a:spLocks noGrp="1"/>
          </p:cNvSpPr>
          <p:nvPr>
            <p:ph type="sldNum" sz="quarter" idx="12"/>
          </p:nvPr>
        </p:nvSpPr>
        <p:spPr/>
        <p:txBody>
          <a:bodyPr/>
          <a:lstStyle/>
          <a:p>
            <a:r>
              <a:rPr lang="en-US"/>
              <a:t>6-</a:t>
            </a:r>
            <a:fld id="{F38DF745-7D3F-47F4-83A3-874385CFAA69}" type="slidenum">
              <a:rPr lang="en-US" smtClean="0"/>
              <a:pPr/>
              <a:t>256</a:t>
            </a:fld>
            <a:endParaRPr lang="en-US" dirty="0"/>
          </a:p>
        </p:txBody>
      </p:sp>
    </p:spTree>
    <p:extLst>
      <p:ext uri="{BB962C8B-B14F-4D97-AF65-F5344CB8AC3E}">
        <p14:creationId xmlns:p14="http://schemas.microsoft.com/office/powerpoint/2010/main" val="3959810733"/>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Discrete Random Variable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6" name="Content Placeholder 5"/>
          <p:cNvSpPr>
            <a:spLocks noGrp="1"/>
          </p:cNvSpPr>
          <p:nvPr>
            <p:ph sz="quarter" idx="1"/>
          </p:nvPr>
        </p:nvSpPr>
        <p:spPr/>
        <p:txBody>
          <a:bodyPr/>
          <a:lstStyle/>
          <a:p>
            <a:r>
              <a:rPr lang="en-US" dirty="0"/>
              <a:t>For example, the Bank of the Carolinas counts the number of credit cards carried by a group of customers</a:t>
            </a:r>
          </a:p>
          <a:p>
            <a:r>
              <a:rPr lang="en-US" dirty="0"/>
              <a:t>The number of cards carried is the discrete random variable</a:t>
            </a:r>
          </a:p>
        </p:txBody>
      </p:sp>
      <p:graphicFrame>
        <p:nvGraphicFramePr>
          <p:cNvPr id="5" name="Table 4"/>
          <p:cNvGraphicFramePr>
            <a:graphicFrameLocks noGrp="1"/>
          </p:cNvGraphicFramePr>
          <p:nvPr/>
        </p:nvGraphicFramePr>
        <p:xfrm>
          <a:off x="1676400" y="3271520"/>
          <a:ext cx="5720080" cy="2595880"/>
        </p:xfrm>
        <a:graphic>
          <a:graphicData uri="http://schemas.openxmlformats.org/drawingml/2006/table">
            <a:tbl>
              <a:tblPr>
                <a:tableStyleId>{5C22544A-7EE6-4342-B048-85BDC9FD1C3A}</a:tableStyleId>
              </a:tblPr>
              <a:tblGrid>
                <a:gridCol w="3048000">
                  <a:extLst>
                    <a:ext uri="{9D8B030D-6E8A-4147-A177-3AD203B41FA5}">
                      <a16:colId xmlns:a16="http://schemas.microsoft.com/office/drawing/2014/main" val="20000"/>
                    </a:ext>
                  </a:extLst>
                </a:gridCol>
                <a:gridCol w="64008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tblGrid>
              <a:tr h="370840">
                <a:tc>
                  <a:txBody>
                    <a:bodyPr/>
                    <a:lstStyle/>
                    <a:p>
                      <a:pPr algn="ctr"/>
                      <a:r>
                        <a:rPr lang="en-US" dirty="0"/>
                        <a:t>Number of Credit Cards</a:t>
                      </a:r>
                    </a:p>
                  </a:txBody>
                  <a:tcPr>
                    <a:solidFill>
                      <a:schemeClr val="accent6">
                        <a:lumMod val="20000"/>
                        <a:lumOff val="80000"/>
                      </a:schemeClr>
                    </a:solidFill>
                  </a:tcPr>
                </a:tc>
                <a:tc gridSpan="3">
                  <a:txBody>
                    <a:bodyPr/>
                    <a:lstStyle/>
                    <a:p>
                      <a:pPr algn="ctr"/>
                      <a:r>
                        <a:rPr lang="en-US" dirty="0"/>
                        <a:t>Relative</a:t>
                      </a:r>
                      <a:r>
                        <a:rPr lang="en-US" baseline="0" dirty="0"/>
                        <a:t> Frequency</a:t>
                      </a:r>
                      <a:endParaRPr lang="en-US" dirty="0"/>
                    </a:p>
                  </a:txBody>
                  <a:tcP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40">
                <a:tc>
                  <a:txBody>
                    <a:bodyPr/>
                    <a:lstStyle/>
                    <a:p>
                      <a:pPr algn="ctr"/>
                      <a:r>
                        <a:rPr lang="en-US" dirty="0"/>
                        <a:t>0</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.03</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1"/>
                  </a:ext>
                </a:extLst>
              </a:tr>
              <a:tr h="370840">
                <a:tc>
                  <a:txBody>
                    <a:bodyPr/>
                    <a:lstStyle/>
                    <a:p>
                      <a:pPr algn="ctr"/>
                      <a:r>
                        <a:rPr lang="en-US" dirty="0"/>
                        <a:t>1</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.10</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2"/>
                  </a:ext>
                </a:extLst>
              </a:tr>
              <a:tr h="370840">
                <a:tc>
                  <a:txBody>
                    <a:bodyPr/>
                    <a:lstStyle/>
                    <a:p>
                      <a:pPr algn="ctr"/>
                      <a:r>
                        <a:rPr lang="en-US" dirty="0"/>
                        <a:t>2</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.18</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3"/>
                  </a:ext>
                </a:extLst>
              </a:tr>
              <a:tr h="370840">
                <a:tc>
                  <a:txBody>
                    <a:bodyPr/>
                    <a:lstStyle/>
                    <a:p>
                      <a:pPr algn="ctr"/>
                      <a:r>
                        <a:rPr lang="en-US" dirty="0"/>
                        <a:t>3</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.21</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4"/>
                  </a:ext>
                </a:extLst>
              </a:tr>
              <a:tr h="370840">
                <a:tc>
                  <a:txBody>
                    <a:bodyPr/>
                    <a:lstStyle/>
                    <a:p>
                      <a:pPr algn="ctr"/>
                      <a:r>
                        <a:rPr lang="en-US" dirty="0"/>
                        <a:t>4 or more</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.48</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5"/>
                  </a:ext>
                </a:extLst>
              </a:tr>
              <a:tr h="370840">
                <a:tc>
                  <a:txBody>
                    <a:bodyPr/>
                    <a:lstStyle/>
                    <a:p>
                      <a:pPr algn="ctr"/>
                      <a:r>
                        <a:rPr lang="en-US" dirty="0"/>
                        <a:t>Total</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1.00</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6"/>
                  </a:ext>
                </a:extLst>
              </a:tr>
            </a:tbl>
          </a:graphicData>
        </a:graphic>
      </p:graphicFrame>
      <p:sp>
        <p:nvSpPr>
          <p:cNvPr id="4" name="Slide Number Placeholder 3"/>
          <p:cNvSpPr>
            <a:spLocks noGrp="1"/>
          </p:cNvSpPr>
          <p:nvPr>
            <p:ph type="sldNum" sz="quarter" idx="12"/>
          </p:nvPr>
        </p:nvSpPr>
        <p:spPr/>
        <p:txBody>
          <a:bodyPr/>
          <a:lstStyle/>
          <a:p>
            <a:r>
              <a:rPr lang="en-US"/>
              <a:t>6-</a:t>
            </a:r>
            <a:fld id="{F38DF745-7D3F-47F4-83A3-874385CFAA69}" type="slidenum">
              <a:rPr lang="en-US" smtClean="0"/>
              <a:pPr/>
              <a:t>257</a:t>
            </a:fld>
            <a:endParaRPr lang="en-US" dirty="0"/>
          </a:p>
        </p:txBody>
      </p:sp>
    </p:spTree>
    <p:extLst>
      <p:ext uri="{BB962C8B-B14F-4D97-AF65-F5344CB8AC3E}">
        <p14:creationId xmlns:p14="http://schemas.microsoft.com/office/powerpoint/2010/main" val="1581720502"/>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A8847-3D48-441B-8737-783B4EC58999}"/>
              </a:ext>
            </a:extLst>
          </p:cNvPr>
          <p:cNvSpPr>
            <a:spLocks noGrp="1"/>
          </p:cNvSpPr>
          <p:nvPr>
            <p:ph type="title"/>
          </p:nvPr>
        </p:nvSpPr>
        <p:spPr/>
        <p:txBody>
          <a:bodyPr/>
          <a:lstStyle/>
          <a:p>
            <a:r>
              <a:rPr lang="en-US" dirty="0"/>
              <a:t>Discrete Random Variable</a:t>
            </a:r>
          </a:p>
        </p:txBody>
      </p:sp>
      <p:sp>
        <p:nvSpPr>
          <p:cNvPr id="3" name="Footer Placeholder 2">
            <a:extLst>
              <a:ext uri="{FF2B5EF4-FFF2-40B4-BE49-F238E27FC236}">
                <a16:creationId xmlns:a16="http://schemas.microsoft.com/office/drawing/2014/main" id="{8110A347-35D2-4E00-BE91-D288ED640F8B}"/>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1B99DABE-9EC9-4EDD-B056-9A1EB5B6E186}"/>
              </a:ext>
            </a:extLst>
          </p:cNvPr>
          <p:cNvSpPr>
            <a:spLocks noGrp="1"/>
          </p:cNvSpPr>
          <p:nvPr>
            <p:ph type="sldNum" sz="quarter" idx="12"/>
          </p:nvPr>
        </p:nvSpPr>
        <p:spPr/>
        <p:txBody>
          <a:bodyPr/>
          <a:lstStyle/>
          <a:p>
            <a:r>
              <a:rPr lang="en-US"/>
              <a:t>6-</a:t>
            </a:r>
            <a:fld id="{F38DF745-7D3F-47F4-83A3-874385CFAA69}" type="slidenum">
              <a:rPr lang="en-US" smtClean="0"/>
              <a:pPr/>
              <a:t>258</a:t>
            </a:fld>
            <a:endParaRPr lang="en-US" dirty="0"/>
          </a:p>
        </p:txBody>
      </p:sp>
      <p:sp>
        <p:nvSpPr>
          <p:cNvPr id="5" name="Content Placeholder 4">
            <a:extLst>
              <a:ext uri="{FF2B5EF4-FFF2-40B4-BE49-F238E27FC236}">
                <a16:creationId xmlns:a16="http://schemas.microsoft.com/office/drawing/2014/main" id="{E1C470B4-2B84-4D69-8D4B-3190DB454506}"/>
              </a:ext>
            </a:extLst>
          </p:cNvPr>
          <p:cNvSpPr>
            <a:spLocks noGrp="1"/>
          </p:cNvSpPr>
          <p:nvPr>
            <p:ph sz="quarter" idx="1"/>
          </p:nvPr>
        </p:nvSpPr>
        <p:spPr/>
        <p:txBody>
          <a:bodyPr/>
          <a:lstStyle/>
          <a:p>
            <a:r>
              <a:rPr lang="en-US" dirty="0"/>
              <a:t>A discrete random variable can, in some cases, assume fractional or decimal values. To be a discrete random variable, these values must be separated—that is, have distance between them. As an example, a department store offers coupons with discounts of 10%, 15%, and 25%. In terms of probability, we could compute the probability that a customer would use a 10% coupon versus a 15% or 25% coupon.</a:t>
            </a:r>
          </a:p>
        </p:txBody>
      </p:sp>
    </p:spTree>
    <p:extLst>
      <p:ext uri="{BB962C8B-B14F-4D97-AF65-F5344CB8AC3E}">
        <p14:creationId xmlns:p14="http://schemas.microsoft.com/office/powerpoint/2010/main" val="1128752698"/>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20695-B91F-49A0-86CD-0E59094F9A8A}"/>
              </a:ext>
            </a:extLst>
          </p:cNvPr>
          <p:cNvSpPr>
            <a:spLocks noGrp="1"/>
          </p:cNvSpPr>
          <p:nvPr>
            <p:ph type="title"/>
          </p:nvPr>
        </p:nvSpPr>
        <p:spPr/>
        <p:txBody>
          <a:bodyPr/>
          <a:lstStyle/>
          <a:p>
            <a:r>
              <a:rPr lang="en-US" dirty="0"/>
              <a:t>Example</a:t>
            </a:r>
          </a:p>
        </p:txBody>
      </p:sp>
      <p:sp>
        <p:nvSpPr>
          <p:cNvPr id="3" name="Footer Placeholder 2">
            <a:extLst>
              <a:ext uri="{FF2B5EF4-FFF2-40B4-BE49-F238E27FC236}">
                <a16:creationId xmlns:a16="http://schemas.microsoft.com/office/drawing/2014/main" id="{18B65CF4-738F-43AF-8C19-B459B971FE22}"/>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16BC4C12-D5EB-48F2-8C04-728908BBE4C5}"/>
              </a:ext>
            </a:extLst>
          </p:cNvPr>
          <p:cNvSpPr>
            <a:spLocks noGrp="1"/>
          </p:cNvSpPr>
          <p:nvPr>
            <p:ph type="sldNum" sz="quarter" idx="12"/>
          </p:nvPr>
        </p:nvSpPr>
        <p:spPr/>
        <p:txBody>
          <a:bodyPr/>
          <a:lstStyle/>
          <a:p>
            <a:r>
              <a:rPr lang="en-US"/>
              <a:t>6-</a:t>
            </a:r>
            <a:fld id="{F38DF745-7D3F-47F4-83A3-874385CFAA69}" type="slidenum">
              <a:rPr lang="en-US" smtClean="0"/>
              <a:pPr/>
              <a:t>259</a:t>
            </a:fld>
            <a:endParaRPr lang="en-US" dirty="0"/>
          </a:p>
        </p:txBody>
      </p:sp>
      <p:pic>
        <p:nvPicPr>
          <p:cNvPr id="7170" name="Picture 2" descr="Beaver Stadium">
            <a:extLst>
              <a:ext uri="{FF2B5EF4-FFF2-40B4-BE49-F238E27FC236}">
                <a16:creationId xmlns:a16="http://schemas.microsoft.com/office/drawing/2014/main" id="{2932588E-1C46-4FE7-B6F6-F677DCB01F07}"/>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457199" y="1331960"/>
            <a:ext cx="8321189" cy="4764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525151"/>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FA52F-017A-473F-9735-69A05D12E3F5}"/>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4D4EE9A5-52A4-43D2-A66B-D7D8932C630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296DC4D5-D501-49B0-90EE-DA757D953451}"/>
              </a:ext>
            </a:extLst>
          </p:cNvPr>
          <p:cNvSpPr>
            <a:spLocks noGrp="1"/>
          </p:cNvSpPr>
          <p:nvPr>
            <p:ph type="sldNum" sz="quarter" idx="12"/>
          </p:nvPr>
        </p:nvSpPr>
        <p:spPr/>
        <p:txBody>
          <a:bodyPr/>
          <a:lstStyle/>
          <a:p>
            <a:r>
              <a:rPr lang="en-US"/>
              <a:t>6-</a:t>
            </a:r>
            <a:fld id="{F38DF745-7D3F-47F4-83A3-874385CFAA69}" type="slidenum">
              <a:rPr lang="en-US" smtClean="0"/>
              <a:pPr/>
              <a:t>260</a:t>
            </a:fld>
            <a:endParaRPr lang="en-US" dirty="0"/>
          </a:p>
        </p:txBody>
      </p:sp>
      <p:sp>
        <p:nvSpPr>
          <p:cNvPr id="5" name="Content Placeholder 4">
            <a:extLst>
              <a:ext uri="{FF2B5EF4-FFF2-40B4-BE49-F238E27FC236}">
                <a16:creationId xmlns:a16="http://schemas.microsoft.com/office/drawing/2014/main" id="{58EB61B4-D88A-4C15-860F-58B6B8F544F9}"/>
              </a:ext>
            </a:extLst>
          </p:cNvPr>
          <p:cNvSpPr>
            <a:spLocks noGrp="1"/>
          </p:cNvSpPr>
          <p:nvPr>
            <p:ph sz="quarter" idx="1"/>
          </p:nvPr>
        </p:nvSpPr>
        <p:spPr/>
        <p:txBody>
          <a:bodyPr/>
          <a:lstStyle/>
          <a:p>
            <a:pPr marL="0" indent="0">
              <a:buNone/>
            </a:pPr>
            <a:r>
              <a:rPr lang="en-US" dirty="0"/>
              <a:t>Select three fans randomly at a football game in which Penn State is playing Notre Dame. Identify whether the fan is a Penn State fan (P) or a Notre Dame fan (N). This experiment yields the following sample space:</a:t>
            </a:r>
          </a:p>
          <a:p>
            <a:pPr marL="0" indent="0">
              <a:buNone/>
            </a:pPr>
            <a:r>
              <a:rPr lang="en-US" i="1" dirty="0"/>
              <a:t>S</a:t>
            </a:r>
            <a:r>
              <a:rPr lang="en-US" dirty="0"/>
              <a:t> = {PPP, PPN, PNP, NPP, NNP, NPN, PNN, NNN}</a:t>
            </a:r>
          </a:p>
          <a:p>
            <a:r>
              <a:rPr lang="en-US" dirty="0"/>
              <a:t>Let </a:t>
            </a:r>
            <a:r>
              <a:rPr lang="en-US" i="1" dirty="0"/>
              <a:t>X</a:t>
            </a:r>
            <a:r>
              <a:rPr lang="en-US" dirty="0"/>
              <a:t> = the number of Penn State fans selected. The possible values of </a:t>
            </a:r>
            <a:r>
              <a:rPr lang="en-US" i="1" dirty="0"/>
              <a:t>X</a:t>
            </a:r>
            <a:r>
              <a:rPr lang="en-US" dirty="0"/>
              <a:t> are, therefore, either 0, 1, 2, or 3. Now, we could find probabilities of individual events, </a:t>
            </a:r>
            <a:r>
              <a:rPr lang="en-US" i="1" dirty="0"/>
              <a:t>P</a:t>
            </a:r>
            <a:r>
              <a:rPr lang="en-US" dirty="0"/>
              <a:t>(PPP) or </a:t>
            </a:r>
            <a:r>
              <a:rPr lang="en-US" i="1" dirty="0"/>
              <a:t>P</a:t>
            </a:r>
            <a:r>
              <a:rPr lang="en-US" dirty="0"/>
              <a:t>(PPN), for example. Alternatively, we could find </a:t>
            </a:r>
            <a:r>
              <a:rPr lang="en-US" i="1" dirty="0"/>
              <a:t>P</a:t>
            </a:r>
            <a:r>
              <a:rPr lang="en-US" dirty="0"/>
              <a:t>(</a:t>
            </a:r>
            <a:r>
              <a:rPr lang="en-US" i="1" dirty="0"/>
              <a:t>X</a:t>
            </a:r>
            <a:r>
              <a:rPr lang="en-US" dirty="0"/>
              <a:t> = </a:t>
            </a:r>
            <a:r>
              <a:rPr lang="en-US" i="1" dirty="0"/>
              <a:t>x</a:t>
            </a:r>
            <a:r>
              <a:rPr lang="en-US" dirty="0"/>
              <a:t>), the probability that </a:t>
            </a:r>
            <a:r>
              <a:rPr lang="en-US" i="1" dirty="0"/>
              <a:t>X</a:t>
            </a:r>
            <a:r>
              <a:rPr lang="en-US" dirty="0"/>
              <a:t> takes on a particular value </a:t>
            </a:r>
            <a:r>
              <a:rPr lang="en-US" i="1" dirty="0"/>
              <a:t>x</a:t>
            </a:r>
            <a:r>
              <a:rPr lang="en-US" dirty="0"/>
              <a:t>. Let's do that!</a:t>
            </a:r>
          </a:p>
          <a:p>
            <a:endParaRPr lang="en-US" dirty="0"/>
          </a:p>
        </p:txBody>
      </p:sp>
    </p:spTree>
    <p:extLst>
      <p:ext uri="{BB962C8B-B14F-4D97-AF65-F5344CB8AC3E}">
        <p14:creationId xmlns:p14="http://schemas.microsoft.com/office/powerpoint/2010/main" val="3239159510"/>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9716A-DA3F-4B22-A18A-31FA7F4E316D}"/>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2B5E2392-073D-474E-86DE-967B79A23CA2}"/>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57E01B4-D905-41BA-955E-CE33BE35D973}"/>
              </a:ext>
            </a:extLst>
          </p:cNvPr>
          <p:cNvSpPr>
            <a:spLocks noGrp="1"/>
          </p:cNvSpPr>
          <p:nvPr>
            <p:ph type="sldNum" sz="quarter" idx="12"/>
          </p:nvPr>
        </p:nvSpPr>
        <p:spPr/>
        <p:txBody>
          <a:bodyPr/>
          <a:lstStyle/>
          <a:p>
            <a:r>
              <a:rPr lang="en-US"/>
              <a:t>6-</a:t>
            </a:r>
            <a:fld id="{F38DF745-7D3F-47F4-83A3-874385CFAA69}" type="slidenum">
              <a:rPr lang="en-US" smtClean="0"/>
              <a:pPr/>
              <a:t>261</a:t>
            </a:fld>
            <a:endParaRPr lang="en-US" dirty="0"/>
          </a:p>
        </p:txBody>
      </p:sp>
      <p:sp>
        <p:nvSpPr>
          <p:cNvPr id="5" name="Content Placeholder 4">
            <a:extLst>
              <a:ext uri="{FF2B5EF4-FFF2-40B4-BE49-F238E27FC236}">
                <a16:creationId xmlns:a16="http://schemas.microsoft.com/office/drawing/2014/main" id="{8EE9CF00-CD58-4B90-BFE8-A33D694002F1}"/>
              </a:ext>
            </a:extLst>
          </p:cNvPr>
          <p:cNvSpPr>
            <a:spLocks noGrp="1"/>
          </p:cNvSpPr>
          <p:nvPr>
            <p:ph sz="quarter" idx="1"/>
          </p:nvPr>
        </p:nvSpPr>
        <p:spPr/>
        <p:txBody>
          <a:bodyPr>
            <a:normAutofit fontScale="85000" lnSpcReduction="10000"/>
          </a:bodyPr>
          <a:lstStyle/>
          <a:p>
            <a:r>
              <a:rPr lang="en-US" dirty="0"/>
              <a:t>Since the game is a home game, let's suppose that 80% of the fans attending the game are Penn State fans, while 20% are Notre Dame fans. That is, </a:t>
            </a:r>
            <a:r>
              <a:rPr lang="en-US" i="1" dirty="0"/>
              <a:t>P</a:t>
            </a:r>
            <a:r>
              <a:rPr lang="en-US" dirty="0"/>
              <a:t>(P) = 0.8 and </a:t>
            </a:r>
            <a:r>
              <a:rPr lang="en-US" i="1" dirty="0"/>
              <a:t>P</a:t>
            </a:r>
            <a:r>
              <a:rPr lang="en-US" dirty="0"/>
              <a:t>(N) = 0.2. Then, by independence:</a:t>
            </a:r>
          </a:p>
          <a:p>
            <a:r>
              <a:rPr lang="en-US" i="1" dirty="0"/>
              <a:t>P</a:t>
            </a:r>
            <a:r>
              <a:rPr lang="en-US" dirty="0"/>
              <a:t>(</a:t>
            </a:r>
            <a:r>
              <a:rPr lang="en-US" i="1" dirty="0"/>
              <a:t>X</a:t>
            </a:r>
            <a:r>
              <a:rPr lang="en-US" dirty="0"/>
              <a:t> = 0) = </a:t>
            </a:r>
            <a:r>
              <a:rPr lang="en-US" i="1" dirty="0"/>
              <a:t>P</a:t>
            </a:r>
            <a:r>
              <a:rPr lang="en-US" dirty="0"/>
              <a:t>(NNN) = 0.2 × 0.2 × 0.2 = 0.008</a:t>
            </a:r>
          </a:p>
          <a:p>
            <a:r>
              <a:rPr lang="en-US" dirty="0"/>
              <a:t>And, by independence and mutual exclusivity of NNP, NPN, and PNN:</a:t>
            </a:r>
          </a:p>
          <a:p>
            <a:r>
              <a:rPr lang="en-US" i="1" dirty="0"/>
              <a:t>P</a:t>
            </a:r>
            <a:r>
              <a:rPr lang="en-US" dirty="0"/>
              <a:t>(</a:t>
            </a:r>
            <a:r>
              <a:rPr lang="en-US" i="1" dirty="0"/>
              <a:t>X</a:t>
            </a:r>
            <a:r>
              <a:rPr lang="en-US" dirty="0"/>
              <a:t> = 1) = </a:t>
            </a:r>
            <a:r>
              <a:rPr lang="en-US" i="1" dirty="0"/>
              <a:t>P</a:t>
            </a:r>
            <a:r>
              <a:rPr lang="en-US" dirty="0"/>
              <a:t>(NNP) + </a:t>
            </a:r>
            <a:r>
              <a:rPr lang="en-US" i="1" dirty="0"/>
              <a:t>P</a:t>
            </a:r>
            <a:r>
              <a:rPr lang="en-US" dirty="0"/>
              <a:t>(NPN) + </a:t>
            </a:r>
            <a:r>
              <a:rPr lang="en-US" i="1" dirty="0"/>
              <a:t>P</a:t>
            </a:r>
            <a:r>
              <a:rPr lang="en-US" dirty="0"/>
              <a:t>(PNN) = 3 × 0.2 × 0.2 × 0.8 = 0.096</a:t>
            </a:r>
          </a:p>
          <a:p>
            <a:r>
              <a:rPr lang="en-US" dirty="0"/>
              <a:t>Likewise, by independence and mutual exclusivity of PPN, PNP, and NPP:</a:t>
            </a:r>
          </a:p>
          <a:p>
            <a:r>
              <a:rPr lang="en-US" i="1" dirty="0"/>
              <a:t>P</a:t>
            </a:r>
            <a:r>
              <a:rPr lang="en-US" dirty="0"/>
              <a:t>(</a:t>
            </a:r>
            <a:r>
              <a:rPr lang="en-US" i="1" dirty="0"/>
              <a:t>X</a:t>
            </a:r>
            <a:r>
              <a:rPr lang="en-US" dirty="0"/>
              <a:t> = 2) = </a:t>
            </a:r>
            <a:r>
              <a:rPr lang="en-US" i="1" dirty="0"/>
              <a:t>P</a:t>
            </a:r>
            <a:r>
              <a:rPr lang="en-US" dirty="0"/>
              <a:t>(PPN) + </a:t>
            </a:r>
            <a:r>
              <a:rPr lang="en-US" i="1" dirty="0"/>
              <a:t>P</a:t>
            </a:r>
            <a:r>
              <a:rPr lang="en-US" dirty="0"/>
              <a:t>(PNP) + </a:t>
            </a:r>
            <a:r>
              <a:rPr lang="en-US" i="1" dirty="0"/>
              <a:t>P</a:t>
            </a:r>
            <a:r>
              <a:rPr lang="en-US" dirty="0"/>
              <a:t>(NPP) = 3 × 0.8 × 0.8 × 0.2 = 0.384</a:t>
            </a:r>
          </a:p>
          <a:p>
            <a:r>
              <a:rPr lang="en-US" dirty="0"/>
              <a:t>Finally, by independence:</a:t>
            </a:r>
          </a:p>
          <a:p>
            <a:r>
              <a:rPr lang="en-US" i="1" dirty="0"/>
              <a:t>P</a:t>
            </a:r>
            <a:r>
              <a:rPr lang="en-US" dirty="0"/>
              <a:t>(</a:t>
            </a:r>
            <a:r>
              <a:rPr lang="en-US" i="1" dirty="0"/>
              <a:t>X</a:t>
            </a:r>
            <a:r>
              <a:rPr lang="en-US" dirty="0"/>
              <a:t> = 3) = </a:t>
            </a:r>
            <a:r>
              <a:rPr lang="en-US" i="1" dirty="0"/>
              <a:t>P</a:t>
            </a:r>
            <a:r>
              <a:rPr lang="en-US" dirty="0"/>
              <a:t>(PPP) = 0.8 × 0.8 × 0.8 = 0.512</a:t>
            </a:r>
          </a:p>
          <a:p>
            <a:endParaRPr lang="en-US" dirty="0"/>
          </a:p>
        </p:txBody>
      </p:sp>
    </p:spTree>
    <p:extLst>
      <p:ext uri="{BB962C8B-B14F-4D97-AF65-F5344CB8AC3E}">
        <p14:creationId xmlns:p14="http://schemas.microsoft.com/office/powerpoint/2010/main" val="622959910"/>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9716A-DA3F-4B22-A18A-31FA7F4E316D}"/>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2B5E2392-073D-474E-86DE-967B79A23CA2}"/>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57E01B4-D905-41BA-955E-CE33BE35D973}"/>
              </a:ext>
            </a:extLst>
          </p:cNvPr>
          <p:cNvSpPr>
            <a:spLocks noGrp="1"/>
          </p:cNvSpPr>
          <p:nvPr>
            <p:ph type="sldNum" sz="quarter" idx="12"/>
          </p:nvPr>
        </p:nvSpPr>
        <p:spPr/>
        <p:txBody>
          <a:bodyPr/>
          <a:lstStyle/>
          <a:p>
            <a:r>
              <a:rPr lang="en-US"/>
              <a:t>6-</a:t>
            </a:r>
            <a:fld id="{F38DF745-7D3F-47F4-83A3-874385CFAA69}" type="slidenum">
              <a:rPr lang="en-US" smtClean="0"/>
              <a:pPr/>
              <a:t>262</a:t>
            </a:fld>
            <a:endParaRPr lang="en-US" dirty="0"/>
          </a:p>
        </p:txBody>
      </p:sp>
      <p:sp>
        <p:nvSpPr>
          <p:cNvPr id="5" name="Content Placeholder 4">
            <a:extLst>
              <a:ext uri="{FF2B5EF4-FFF2-40B4-BE49-F238E27FC236}">
                <a16:creationId xmlns:a16="http://schemas.microsoft.com/office/drawing/2014/main" id="{8EE9CF00-CD58-4B90-BFE8-A33D694002F1}"/>
              </a:ext>
            </a:extLst>
          </p:cNvPr>
          <p:cNvSpPr>
            <a:spLocks noGrp="1"/>
          </p:cNvSpPr>
          <p:nvPr>
            <p:ph sz="quarter" idx="1"/>
          </p:nvPr>
        </p:nvSpPr>
        <p:spPr/>
        <p:txBody>
          <a:bodyPr>
            <a:normAutofit lnSpcReduction="10000"/>
          </a:bodyPr>
          <a:lstStyle/>
          <a:p>
            <a:r>
              <a:rPr lang="en-US" dirty="0"/>
              <a:t>There are a few things to note here:</a:t>
            </a:r>
          </a:p>
          <a:p>
            <a:r>
              <a:rPr lang="en-US" dirty="0"/>
              <a:t>The results make sense! Given that 80% of the fans in the stands are Penn State fans, it shouldn't seem surprising that we would be most likely to select 2 or 3 Penn State fans.</a:t>
            </a:r>
          </a:p>
          <a:p>
            <a:r>
              <a:rPr lang="en-US" dirty="0"/>
              <a:t>The probabilities behave well in that (1) the probabilities are all greater than 0, that is, </a:t>
            </a:r>
            <a:r>
              <a:rPr lang="en-US" i="1" dirty="0"/>
              <a:t>P</a:t>
            </a:r>
            <a:r>
              <a:rPr lang="en-US" dirty="0"/>
              <a:t>(</a:t>
            </a:r>
            <a:r>
              <a:rPr lang="en-US" i="1" dirty="0"/>
              <a:t>X</a:t>
            </a:r>
            <a:r>
              <a:rPr lang="en-US" dirty="0"/>
              <a:t> = </a:t>
            </a:r>
            <a:r>
              <a:rPr lang="en-US" i="1" dirty="0"/>
              <a:t>x</a:t>
            </a:r>
            <a:r>
              <a:rPr lang="en-US" dirty="0"/>
              <a:t>) &gt; 0 and (2) the probability of the sample space is 1, that is, </a:t>
            </a:r>
            <a:r>
              <a:rPr lang="en-US" i="1" dirty="0"/>
              <a:t>P</a:t>
            </a:r>
            <a:r>
              <a:rPr lang="en-US" dirty="0"/>
              <a:t>(</a:t>
            </a:r>
            <a:r>
              <a:rPr lang="en-US" i="1" dirty="0"/>
              <a:t>S</a:t>
            </a:r>
            <a:r>
              <a:rPr lang="en-US" dirty="0"/>
              <a:t>) = </a:t>
            </a:r>
            <a:r>
              <a:rPr lang="en-US" i="1" dirty="0"/>
              <a:t>P</a:t>
            </a:r>
            <a:r>
              <a:rPr lang="en-US" dirty="0"/>
              <a:t>(</a:t>
            </a:r>
            <a:r>
              <a:rPr lang="en-US" i="1" dirty="0"/>
              <a:t>X</a:t>
            </a:r>
            <a:r>
              <a:rPr lang="en-US" dirty="0"/>
              <a:t> = 0) + </a:t>
            </a:r>
            <a:r>
              <a:rPr lang="en-US" i="1" dirty="0"/>
              <a:t>P</a:t>
            </a:r>
            <a:r>
              <a:rPr lang="en-US" dirty="0"/>
              <a:t>(</a:t>
            </a:r>
            <a:r>
              <a:rPr lang="en-US" i="1" dirty="0"/>
              <a:t>X</a:t>
            </a:r>
            <a:r>
              <a:rPr lang="en-US" dirty="0"/>
              <a:t> = 1) + </a:t>
            </a:r>
            <a:r>
              <a:rPr lang="en-US" i="1" dirty="0"/>
              <a:t>P</a:t>
            </a:r>
            <a:r>
              <a:rPr lang="en-US" dirty="0"/>
              <a:t>(</a:t>
            </a:r>
            <a:r>
              <a:rPr lang="en-US" i="1" dirty="0"/>
              <a:t>X</a:t>
            </a:r>
            <a:r>
              <a:rPr lang="en-US" dirty="0"/>
              <a:t> = 2) + </a:t>
            </a:r>
            <a:r>
              <a:rPr lang="en-US" i="1" dirty="0"/>
              <a:t>P</a:t>
            </a:r>
            <a:r>
              <a:rPr lang="en-US" dirty="0"/>
              <a:t>(</a:t>
            </a:r>
            <a:r>
              <a:rPr lang="en-US" i="1" dirty="0"/>
              <a:t>X</a:t>
            </a:r>
            <a:r>
              <a:rPr lang="en-US" dirty="0"/>
              <a:t> = 3) = 1.</a:t>
            </a:r>
          </a:p>
          <a:p>
            <a:r>
              <a:rPr lang="en-US" dirty="0"/>
              <a:t>Because the values that it takes on are random, the variable </a:t>
            </a:r>
            <a:r>
              <a:rPr lang="en-US" i="1" dirty="0"/>
              <a:t>X</a:t>
            </a:r>
            <a:r>
              <a:rPr lang="en-US" dirty="0"/>
              <a:t> has a special name. It is called a </a:t>
            </a:r>
            <a:r>
              <a:rPr lang="en-US" b="1" dirty="0"/>
              <a:t>random variable</a:t>
            </a:r>
            <a:r>
              <a:rPr lang="en-US" dirty="0"/>
              <a:t>!</a:t>
            </a:r>
          </a:p>
          <a:p>
            <a:endParaRPr lang="en-US" dirty="0"/>
          </a:p>
        </p:txBody>
      </p:sp>
    </p:spTree>
    <p:extLst>
      <p:ext uri="{BB962C8B-B14F-4D97-AF65-F5344CB8AC3E}">
        <p14:creationId xmlns:p14="http://schemas.microsoft.com/office/powerpoint/2010/main" val="985686823"/>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Mean of a Probability Distribution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The mean is a typical value used to represent the central location of the data</a:t>
            </a:r>
          </a:p>
          <a:p>
            <a:r>
              <a:rPr lang="en-US" dirty="0"/>
              <a:t>The mean is also referred to as the expected value</a:t>
            </a:r>
          </a:p>
          <a:p>
            <a:endParaRPr lang="en-US" dirty="0"/>
          </a:p>
          <a:p>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70" y="2842347"/>
            <a:ext cx="7925660" cy="596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6"/>
          <p:cNvSpPr>
            <a:spLocks noGrp="1"/>
          </p:cNvSpPr>
          <p:nvPr>
            <p:ph type="sldNum" sz="quarter" idx="12"/>
          </p:nvPr>
        </p:nvSpPr>
        <p:spPr/>
        <p:txBody>
          <a:bodyPr/>
          <a:lstStyle/>
          <a:p>
            <a:r>
              <a:rPr lang="en-US"/>
              <a:t>6-</a:t>
            </a:r>
            <a:fld id="{F38DF745-7D3F-47F4-83A3-874385CFAA69}" type="slidenum">
              <a:rPr lang="en-US" smtClean="0"/>
              <a:pPr/>
              <a:t>263</a:t>
            </a:fld>
            <a:endParaRPr lang="en-US" dirty="0"/>
          </a:p>
        </p:txBody>
      </p:sp>
      <p:sp>
        <p:nvSpPr>
          <p:cNvPr id="8" name="Rectangle 7">
            <a:extLst>
              <a:ext uri="{FF2B5EF4-FFF2-40B4-BE49-F238E27FC236}">
                <a16:creationId xmlns:a16="http://schemas.microsoft.com/office/drawing/2014/main" id="{AD496656-A99B-4A2C-BADA-CE614EA838FF}"/>
              </a:ext>
            </a:extLst>
          </p:cNvPr>
          <p:cNvSpPr/>
          <p:nvPr/>
        </p:nvSpPr>
        <p:spPr>
          <a:xfrm>
            <a:off x="609170" y="3720552"/>
            <a:ext cx="7849030" cy="1815882"/>
          </a:xfrm>
          <a:prstGeom prst="rect">
            <a:avLst/>
          </a:prstGeom>
        </p:spPr>
        <p:txBody>
          <a:bodyPr wrap="square">
            <a:spAutoFit/>
          </a:bodyPr>
          <a:lstStyle/>
          <a:p>
            <a:r>
              <a:rPr lang="en-US" sz="2800" dirty="0">
                <a:solidFill>
                  <a:srgbClr val="333333"/>
                </a:solidFill>
                <a:latin typeface="stix"/>
              </a:rPr>
              <a:t>where </a:t>
            </a:r>
            <a:r>
              <a:rPr lang="en-US" sz="2800" i="1" dirty="0">
                <a:solidFill>
                  <a:srgbClr val="333333"/>
                </a:solidFill>
                <a:latin typeface="stix"/>
              </a:rPr>
              <a:t>P</a:t>
            </a:r>
            <a:r>
              <a:rPr lang="en-US" sz="2800" dirty="0">
                <a:solidFill>
                  <a:srgbClr val="333333"/>
                </a:solidFill>
                <a:latin typeface="stix"/>
              </a:rPr>
              <a:t>(</a:t>
            </a:r>
            <a:r>
              <a:rPr lang="en-US" sz="2800" i="1" dirty="0">
                <a:solidFill>
                  <a:srgbClr val="333333"/>
                </a:solidFill>
                <a:latin typeface="stix"/>
              </a:rPr>
              <a:t>x</a:t>
            </a:r>
            <a:r>
              <a:rPr lang="en-US" sz="2800" dirty="0">
                <a:solidFill>
                  <a:srgbClr val="333333"/>
                </a:solidFill>
                <a:latin typeface="stix"/>
              </a:rPr>
              <a:t>) is the probability of a particular value </a:t>
            </a:r>
            <a:r>
              <a:rPr lang="en-US" sz="2800" i="1" dirty="0">
                <a:solidFill>
                  <a:srgbClr val="333333"/>
                </a:solidFill>
                <a:latin typeface="stix"/>
              </a:rPr>
              <a:t>x</a:t>
            </a:r>
            <a:r>
              <a:rPr lang="en-US" sz="2800" dirty="0">
                <a:solidFill>
                  <a:srgbClr val="333333"/>
                </a:solidFill>
                <a:latin typeface="stix"/>
              </a:rPr>
              <a:t>. In other words, multiply each </a:t>
            </a:r>
            <a:r>
              <a:rPr lang="en-US" sz="2800" i="1" dirty="0">
                <a:solidFill>
                  <a:srgbClr val="333333"/>
                </a:solidFill>
                <a:latin typeface="stix"/>
              </a:rPr>
              <a:t>x</a:t>
            </a:r>
            <a:r>
              <a:rPr lang="en-US" sz="2800" dirty="0">
                <a:solidFill>
                  <a:srgbClr val="333333"/>
                </a:solidFill>
                <a:latin typeface="stix"/>
              </a:rPr>
              <a:t> value by its probability of occurrence, and then add these products.</a:t>
            </a:r>
            <a:endParaRPr lang="en-US" sz="2800" dirty="0"/>
          </a:p>
        </p:txBody>
      </p:sp>
    </p:spTree>
    <p:extLst>
      <p:ext uri="{BB962C8B-B14F-4D97-AF65-F5344CB8AC3E}">
        <p14:creationId xmlns:p14="http://schemas.microsoft.com/office/powerpoint/2010/main" val="1360687220"/>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1211F-7D08-4D1C-AF63-A60FB77D298F}"/>
              </a:ext>
            </a:extLst>
          </p:cNvPr>
          <p:cNvSpPr>
            <a:spLocks noGrp="1"/>
          </p:cNvSpPr>
          <p:nvPr>
            <p:ph type="title"/>
          </p:nvPr>
        </p:nvSpPr>
        <p:spPr/>
        <p:txBody>
          <a:bodyPr/>
          <a:lstStyle/>
          <a:p>
            <a:r>
              <a:rPr lang="en-US" dirty="0"/>
              <a:t>Example</a:t>
            </a:r>
          </a:p>
        </p:txBody>
      </p:sp>
      <p:sp>
        <p:nvSpPr>
          <p:cNvPr id="3" name="Footer Placeholder 2">
            <a:extLst>
              <a:ext uri="{FF2B5EF4-FFF2-40B4-BE49-F238E27FC236}">
                <a16:creationId xmlns:a16="http://schemas.microsoft.com/office/drawing/2014/main" id="{87A8FC85-E3A6-41CC-9E0B-1BFB3FCB870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CB4CCC7-F6DB-40AD-9981-AFB23EEF964A}"/>
              </a:ext>
            </a:extLst>
          </p:cNvPr>
          <p:cNvSpPr>
            <a:spLocks noGrp="1"/>
          </p:cNvSpPr>
          <p:nvPr>
            <p:ph type="sldNum" sz="quarter" idx="12"/>
          </p:nvPr>
        </p:nvSpPr>
        <p:spPr/>
        <p:txBody>
          <a:bodyPr/>
          <a:lstStyle/>
          <a:p>
            <a:r>
              <a:rPr lang="en-US"/>
              <a:t>6-</a:t>
            </a:r>
            <a:fld id="{F38DF745-7D3F-47F4-83A3-874385CFAA69}" type="slidenum">
              <a:rPr lang="en-US" smtClean="0"/>
              <a:pPr/>
              <a:t>264</a:t>
            </a:fld>
            <a:endParaRPr lang="en-US" dirty="0"/>
          </a:p>
        </p:txBody>
      </p:sp>
      <p:sp>
        <p:nvSpPr>
          <p:cNvPr id="5" name="Content Placeholder 4">
            <a:extLst>
              <a:ext uri="{FF2B5EF4-FFF2-40B4-BE49-F238E27FC236}">
                <a16:creationId xmlns:a16="http://schemas.microsoft.com/office/drawing/2014/main" id="{8BF1B4A5-9D29-44BC-9D6D-E800A5ADEFD8}"/>
              </a:ext>
            </a:extLst>
          </p:cNvPr>
          <p:cNvSpPr>
            <a:spLocks noGrp="1"/>
          </p:cNvSpPr>
          <p:nvPr>
            <p:ph sz="quarter" idx="1"/>
          </p:nvPr>
        </p:nvSpPr>
        <p:spPr/>
        <p:txBody>
          <a:bodyPr/>
          <a:lstStyle/>
          <a:p>
            <a:r>
              <a:rPr lang="en-US" dirty="0"/>
              <a:t>John Ragsdale sells new cars for Pelican Ford. John usually sells the largest number of cars on Saturday. He has developed the following probability distribution for the number of cars he expects to sell on a particular Saturday.</a:t>
            </a:r>
          </a:p>
        </p:txBody>
      </p:sp>
    </p:spTree>
    <p:extLst>
      <p:ext uri="{BB962C8B-B14F-4D97-AF65-F5344CB8AC3E}">
        <p14:creationId xmlns:p14="http://schemas.microsoft.com/office/powerpoint/2010/main" val="2122843639"/>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94D30-2704-4124-9E4F-194350F79427}"/>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157452F7-AE33-4EB5-B4EE-E55DA8B12EC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1DCBAC8E-170C-4435-AF6F-A2780957B715}"/>
              </a:ext>
            </a:extLst>
          </p:cNvPr>
          <p:cNvSpPr>
            <a:spLocks noGrp="1"/>
          </p:cNvSpPr>
          <p:nvPr>
            <p:ph type="sldNum" sz="quarter" idx="12"/>
          </p:nvPr>
        </p:nvSpPr>
        <p:spPr/>
        <p:txBody>
          <a:bodyPr/>
          <a:lstStyle/>
          <a:p>
            <a:r>
              <a:rPr lang="en-US"/>
              <a:t>6-</a:t>
            </a:r>
            <a:fld id="{F38DF745-7D3F-47F4-83A3-874385CFAA69}" type="slidenum">
              <a:rPr lang="en-US" smtClean="0"/>
              <a:pPr/>
              <a:t>265</a:t>
            </a:fld>
            <a:endParaRPr lang="en-US" dirty="0"/>
          </a:p>
        </p:txBody>
      </p:sp>
      <p:graphicFrame>
        <p:nvGraphicFramePr>
          <p:cNvPr id="6" name="Content Placeholder 5">
            <a:extLst>
              <a:ext uri="{FF2B5EF4-FFF2-40B4-BE49-F238E27FC236}">
                <a16:creationId xmlns:a16="http://schemas.microsoft.com/office/drawing/2014/main" id="{4DF6D86A-685F-4F36-A633-50A922FE451F}"/>
              </a:ext>
            </a:extLst>
          </p:cNvPr>
          <p:cNvGraphicFramePr>
            <a:graphicFrameLocks noGrp="1"/>
          </p:cNvGraphicFramePr>
          <p:nvPr>
            <p:ph sz="quarter" idx="1"/>
          </p:nvPr>
        </p:nvGraphicFramePr>
        <p:xfrm>
          <a:off x="457200" y="152400"/>
          <a:ext cx="7772400" cy="3162300"/>
        </p:xfrm>
        <a:graphic>
          <a:graphicData uri="http://schemas.openxmlformats.org/drawingml/2006/table">
            <a:tbl>
              <a:tblPr/>
              <a:tblGrid>
                <a:gridCol w="3886200">
                  <a:extLst>
                    <a:ext uri="{9D8B030D-6E8A-4147-A177-3AD203B41FA5}">
                      <a16:colId xmlns:a16="http://schemas.microsoft.com/office/drawing/2014/main" val="2300791548"/>
                    </a:ext>
                  </a:extLst>
                </a:gridCol>
                <a:gridCol w="3886200">
                  <a:extLst>
                    <a:ext uri="{9D8B030D-6E8A-4147-A177-3AD203B41FA5}">
                      <a16:colId xmlns:a16="http://schemas.microsoft.com/office/drawing/2014/main" val="2639708185"/>
                    </a:ext>
                  </a:extLst>
                </a:gridCol>
              </a:tblGrid>
              <a:tr h="530646">
                <a:tc>
                  <a:txBody>
                    <a:bodyPr/>
                    <a:lstStyle/>
                    <a:p>
                      <a:pPr algn="ctr" fontAlgn="base"/>
                      <a:r>
                        <a:rPr lang="en-US" b="1">
                          <a:effectLst/>
                          <a:latin typeface="inherit"/>
                        </a:rPr>
                        <a:t>Number of</a:t>
                      </a:r>
                      <a:br>
                        <a:rPr lang="en-US" b="1">
                          <a:effectLst/>
                          <a:latin typeface="inherit"/>
                        </a:rPr>
                      </a:br>
                      <a:r>
                        <a:rPr lang="en-US" b="1">
                          <a:effectLst/>
                          <a:latin typeface="inherit"/>
                        </a:rPr>
                        <a:t>Cars Sold, </a:t>
                      </a:r>
                      <a:r>
                        <a:rPr lang="en-US" b="1" i="1">
                          <a:effectLst/>
                          <a:latin typeface="inherit"/>
                        </a:rPr>
                        <a:t>x</a:t>
                      </a:r>
                      <a:endParaRPr lang="en-US">
                        <a:effectLst/>
                      </a:endParaRPr>
                    </a:p>
                  </a:txBody>
                  <a:tcPr marL="1524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r>
                        <a:rPr lang="en-US" b="1">
                          <a:effectLst/>
                          <a:latin typeface="inherit"/>
                        </a:rPr>
                        <a:t>Probability,</a:t>
                      </a:r>
                      <a:br>
                        <a:rPr lang="en-US" b="1">
                          <a:effectLst/>
                          <a:latin typeface="inherit"/>
                        </a:rPr>
                      </a:br>
                      <a:r>
                        <a:rPr lang="en-US" b="1" i="1">
                          <a:effectLst/>
                          <a:latin typeface="inherit"/>
                        </a:rPr>
                        <a:t>P</a:t>
                      </a:r>
                      <a:r>
                        <a:rPr lang="en-US" b="1">
                          <a:effectLst/>
                          <a:latin typeface="inherit"/>
                        </a:rPr>
                        <a:t>(</a:t>
                      </a:r>
                      <a:r>
                        <a:rPr lang="en-US" b="1" i="1">
                          <a:effectLst/>
                          <a:latin typeface="inherit"/>
                        </a:rPr>
                        <a:t>x</a:t>
                      </a:r>
                      <a:r>
                        <a:rPr lang="en-US" b="1">
                          <a:effectLst/>
                          <a:latin typeface="inherit"/>
                        </a:rPr>
                        <a:t>)</a:t>
                      </a:r>
                      <a:endParaRPr lang="en-US">
                        <a:effectLst/>
                      </a:endParaRPr>
                    </a:p>
                  </a:txBody>
                  <a:tcPr marL="76200" marR="1524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extLst>
                  <a:ext uri="{0D108BD9-81ED-4DB2-BD59-A6C34878D82A}">
                    <a16:rowId xmlns:a16="http://schemas.microsoft.com/office/drawing/2014/main" val="336429165"/>
                  </a:ext>
                </a:extLst>
              </a:tr>
              <a:tr h="305902">
                <a:tc>
                  <a:txBody>
                    <a:bodyPr/>
                    <a:lstStyle/>
                    <a:p>
                      <a:pPr algn="ctr" fontAlgn="base"/>
                      <a:r>
                        <a:rPr lang="en-US">
                          <a:effectLst/>
                        </a:rPr>
                        <a:t>0</a:t>
                      </a:r>
                    </a:p>
                  </a:txBody>
                  <a:tcPr marL="1524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a:effectLst/>
                        </a:rPr>
                        <a:t>.1</a:t>
                      </a:r>
                    </a:p>
                  </a:txBody>
                  <a:tcPr marL="76200" marR="1524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extLst>
                  <a:ext uri="{0D108BD9-81ED-4DB2-BD59-A6C34878D82A}">
                    <a16:rowId xmlns:a16="http://schemas.microsoft.com/office/drawing/2014/main" val="1159149151"/>
                  </a:ext>
                </a:extLst>
              </a:tr>
              <a:tr h="305902">
                <a:tc>
                  <a:txBody>
                    <a:bodyPr/>
                    <a:lstStyle/>
                    <a:p>
                      <a:pPr algn="ctr" fontAlgn="base"/>
                      <a:r>
                        <a:rPr lang="en-US">
                          <a:effectLst/>
                        </a:rPr>
                        <a:t>1</a:t>
                      </a:r>
                    </a:p>
                  </a:txBody>
                  <a:tcPr marL="152400" marR="76200" marT="76200" marB="22860" anchor="ctr">
                    <a:lnL>
                      <a:noFill/>
                    </a:lnL>
                    <a:lnR>
                      <a:noFill/>
                    </a:lnR>
                    <a:lnT>
                      <a:noFill/>
                    </a:lnT>
                    <a:lnB>
                      <a:noFill/>
                    </a:lnB>
                    <a:solidFill>
                      <a:srgbClr val="FFF6DC"/>
                    </a:solidFill>
                  </a:tcPr>
                </a:tc>
                <a:tc>
                  <a:txBody>
                    <a:bodyPr/>
                    <a:lstStyle/>
                    <a:p>
                      <a:pPr algn="ctr" fontAlgn="base"/>
                      <a:r>
                        <a:rPr lang="en-US">
                          <a:effectLst/>
                        </a:rPr>
                        <a:t>.2</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689497848"/>
                  </a:ext>
                </a:extLst>
              </a:tr>
              <a:tr h="305902">
                <a:tc>
                  <a:txBody>
                    <a:bodyPr/>
                    <a:lstStyle/>
                    <a:p>
                      <a:pPr algn="ctr" fontAlgn="base"/>
                      <a:r>
                        <a:rPr lang="en-US" dirty="0">
                          <a:effectLst/>
                        </a:rPr>
                        <a:t>2</a:t>
                      </a:r>
                    </a:p>
                  </a:txBody>
                  <a:tcPr marL="152400" marR="76200" marT="76200" marB="22860" anchor="ctr">
                    <a:lnL>
                      <a:noFill/>
                    </a:lnL>
                    <a:lnR>
                      <a:noFill/>
                    </a:lnR>
                    <a:lnT>
                      <a:noFill/>
                    </a:lnT>
                    <a:lnB>
                      <a:noFill/>
                    </a:lnB>
                    <a:solidFill>
                      <a:srgbClr val="FFF6DC"/>
                    </a:solidFill>
                  </a:tcPr>
                </a:tc>
                <a:tc>
                  <a:txBody>
                    <a:bodyPr/>
                    <a:lstStyle/>
                    <a:p>
                      <a:pPr algn="ctr" fontAlgn="base"/>
                      <a:r>
                        <a:rPr lang="en-US">
                          <a:effectLst/>
                        </a:rPr>
                        <a:t>.3</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330336003"/>
                  </a:ext>
                </a:extLst>
              </a:tr>
              <a:tr h="305902">
                <a:tc>
                  <a:txBody>
                    <a:bodyPr/>
                    <a:lstStyle/>
                    <a:p>
                      <a:pPr algn="ctr" fontAlgn="base"/>
                      <a:r>
                        <a:rPr lang="en-US">
                          <a:effectLst/>
                        </a:rPr>
                        <a:t>3</a:t>
                      </a:r>
                    </a:p>
                  </a:txBody>
                  <a:tcPr marL="152400" marR="76200" marT="76200" marB="22860" anchor="ctr">
                    <a:lnL>
                      <a:noFill/>
                    </a:lnL>
                    <a:lnR>
                      <a:noFill/>
                    </a:lnR>
                    <a:lnT>
                      <a:noFill/>
                    </a:lnT>
                    <a:lnB>
                      <a:noFill/>
                    </a:lnB>
                    <a:solidFill>
                      <a:srgbClr val="FFF6DC"/>
                    </a:solidFill>
                  </a:tcPr>
                </a:tc>
                <a:tc>
                  <a:txBody>
                    <a:bodyPr/>
                    <a:lstStyle/>
                    <a:p>
                      <a:pPr algn="ctr" fontAlgn="base"/>
                      <a:r>
                        <a:rPr lang="en-US">
                          <a:effectLst/>
                        </a:rPr>
                        <a:t>.3</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2489681934"/>
                  </a:ext>
                </a:extLst>
              </a:tr>
              <a:tr h="305902">
                <a:tc>
                  <a:txBody>
                    <a:bodyPr/>
                    <a:lstStyle/>
                    <a:p>
                      <a:pPr algn="ctr" fontAlgn="base"/>
                      <a:r>
                        <a:rPr lang="en-US" dirty="0">
                          <a:effectLst/>
                        </a:rPr>
                        <a:t>4</a:t>
                      </a:r>
                    </a:p>
                  </a:txBody>
                  <a:tcPr marL="152400" marR="76200" marT="76200" marB="22860" anchor="ctr">
                    <a:lnL>
                      <a:noFill/>
                    </a:lnL>
                    <a:lnR>
                      <a:noFill/>
                    </a:lnR>
                    <a:lnT>
                      <a:noFill/>
                    </a:lnT>
                    <a:lnB>
                      <a:noFill/>
                    </a:lnB>
                    <a:solidFill>
                      <a:srgbClr val="FFF6DC"/>
                    </a:solidFill>
                  </a:tcPr>
                </a:tc>
                <a:tc>
                  <a:txBody>
                    <a:bodyPr/>
                    <a:lstStyle/>
                    <a:p>
                      <a:pPr algn="ctr" fontAlgn="base"/>
                      <a:r>
                        <a:rPr lang="en-US" u="sng">
                          <a:effectLst/>
                        </a:rPr>
                        <a:t>  .1</a:t>
                      </a:r>
                      <a:r>
                        <a:rPr lang="en-US">
                          <a:effectLst/>
                        </a:rPr>
                        <a:t>  </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1086165362"/>
                  </a:ext>
                </a:extLst>
              </a:tr>
              <a:tr h="530646">
                <a:tc>
                  <a:txBody>
                    <a:bodyPr/>
                    <a:lstStyle/>
                    <a:p>
                      <a:pPr algn="ctr" fontAlgn="base"/>
                      <a:br>
                        <a:rPr lang="en-US">
                          <a:effectLst/>
                        </a:rPr>
                      </a:br>
                      <a:endParaRPr lang="en-US">
                        <a:effectLst/>
                      </a:endParaRPr>
                    </a:p>
                  </a:txBody>
                  <a:tcPr marL="152400" marR="76200" marT="76200" marB="22860" anchor="ctr">
                    <a:lnL>
                      <a:noFill/>
                    </a:lnL>
                    <a:lnR>
                      <a:noFill/>
                    </a:lnR>
                    <a:lnT>
                      <a:noFill/>
                    </a:lnT>
                    <a:lnB>
                      <a:noFill/>
                    </a:lnB>
                    <a:solidFill>
                      <a:srgbClr val="FFF6DC"/>
                    </a:solidFill>
                  </a:tcPr>
                </a:tc>
                <a:tc>
                  <a:txBody>
                    <a:bodyPr/>
                    <a:lstStyle/>
                    <a:p>
                      <a:pPr algn="ctr" fontAlgn="base"/>
                      <a:r>
                        <a:rPr lang="en-US" dirty="0">
                          <a:effectLst/>
                        </a:rPr>
                        <a:t>1.0</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1101591855"/>
                  </a:ext>
                </a:extLst>
              </a:tr>
            </a:tbl>
          </a:graphicData>
        </a:graphic>
      </p:graphicFrame>
      <p:sp>
        <p:nvSpPr>
          <p:cNvPr id="7" name="Rectangle 6">
            <a:extLst>
              <a:ext uri="{FF2B5EF4-FFF2-40B4-BE49-F238E27FC236}">
                <a16:creationId xmlns:a16="http://schemas.microsoft.com/office/drawing/2014/main" id="{73AC6AB7-2E15-4062-B465-0E9C6CE08AE7}"/>
              </a:ext>
            </a:extLst>
          </p:cNvPr>
          <p:cNvSpPr/>
          <p:nvPr/>
        </p:nvSpPr>
        <p:spPr>
          <a:xfrm>
            <a:off x="571500" y="3810000"/>
            <a:ext cx="8115300" cy="1815882"/>
          </a:xfrm>
          <a:prstGeom prst="rect">
            <a:avLst/>
          </a:prstGeom>
        </p:spPr>
        <p:txBody>
          <a:bodyPr wrap="square">
            <a:spAutoFit/>
          </a:bodyPr>
          <a:lstStyle/>
          <a:p>
            <a:pPr marL="514350" indent="-514350" fontAlgn="base">
              <a:buFont typeface="+mj-lt"/>
              <a:buAutoNum type="arabicPeriod"/>
            </a:pPr>
            <a:r>
              <a:rPr lang="en-US" sz="2800" dirty="0">
                <a:solidFill>
                  <a:srgbClr val="333333"/>
                </a:solidFill>
                <a:latin typeface="proximanova"/>
              </a:rPr>
              <a:t>What type of distribution is this?</a:t>
            </a:r>
          </a:p>
          <a:p>
            <a:pPr marL="514350" indent="-514350" fontAlgn="base">
              <a:buFont typeface="+mj-lt"/>
              <a:buAutoNum type="arabicPeriod"/>
            </a:pPr>
            <a:r>
              <a:rPr lang="en-US" sz="2800" dirty="0">
                <a:solidFill>
                  <a:srgbClr val="333333"/>
                </a:solidFill>
                <a:latin typeface="proximanova"/>
              </a:rPr>
              <a:t>On a typical Saturday, how many cars does John expect to sell?</a:t>
            </a:r>
          </a:p>
          <a:p>
            <a:pPr marL="514350" indent="-514350" fontAlgn="base">
              <a:buFont typeface="+mj-lt"/>
              <a:buAutoNum type="arabicPeriod"/>
            </a:pPr>
            <a:r>
              <a:rPr lang="en-US" sz="2800" dirty="0"/>
              <a:t>What is the variance of the distribution?</a:t>
            </a:r>
            <a:endParaRPr lang="en-US" sz="2800" b="0" i="0" dirty="0">
              <a:solidFill>
                <a:srgbClr val="333333"/>
              </a:solidFill>
              <a:effectLst/>
              <a:latin typeface="proximanova"/>
            </a:endParaRPr>
          </a:p>
        </p:txBody>
      </p:sp>
    </p:spTree>
    <p:extLst>
      <p:ext uri="{BB962C8B-B14F-4D97-AF65-F5344CB8AC3E}">
        <p14:creationId xmlns:p14="http://schemas.microsoft.com/office/powerpoint/2010/main" val="3350726265"/>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69468-9DA2-480F-9C74-36E3CB691EC0}"/>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EA741B86-D0BB-437B-9008-EB9ED7A2A64F}"/>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05FF2FC5-4D14-4502-9029-EC7860B4D110}"/>
              </a:ext>
            </a:extLst>
          </p:cNvPr>
          <p:cNvSpPr>
            <a:spLocks noGrp="1"/>
          </p:cNvSpPr>
          <p:nvPr>
            <p:ph type="sldNum" sz="quarter" idx="12"/>
          </p:nvPr>
        </p:nvSpPr>
        <p:spPr/>
        <p:txBody>
          <a:bodyPr/>
          <a:lstStyle/>
          <a:p>
            <a:r>
              <a:rPr lang="en-US"/>
              <a:t>6-</a:t>
            </a:r>
            <a:fld id="{F38DF745-7D3F-47F4-83A3-874385CFAA69}" type="slidenum">
              <a:rPr lang="en-US" smtClean="0"/>
              <a:pPr/>
              <a:t>266</a:t>
            </a:fld>
            <a:endParaRPr lang="en-US" dirty="0"/>
          </a:p>
        </p:txBody>
      </p:sp>
      <p:sp>
        <p:nvSpPr>
          <p:cNvPr id="5" name="Content Placeholder 4">
            <a:extLst>
              <a:ext uri="{FF2B5EF4-FFF2-40B4-BE49-F238E27FC236}">
                <a16:creationId xmlns:a16="http://schemas.microsoft.com/office/drawing/2014/main" id="{424946DD-A1E2-48E9-91E6-19F54879AC6F}"/>
              </a:ext>
            </a:extLst>
          </p:cNvPr>
          <p:cNvSpPr>
            <a:spLocks noGrp="1"/>
          </p:cNvSpPr>
          <p:nvPr>
            <p:ph sz="quarter" idx="1"/>
          </p:nvPr>
        </p:nvSpPr>
        <p:spPr/>
        <p:txBody>
          <a:bodyPr/>
          <a:lstStyle/>
          <a:p>
            <a:r>
              <a:rPr lang="en-US" dirty="0"/>
              <a:t>This is a discrete probability distribution for the random variable called “number of cars sold.” Note that John expects to sell only within a certain range of cars; he does not expect to sell 5 cars or 50 cars. Further, he cannot sell half a car. He can sell only 0, 1, 2, 3, or 4 cars. Also, the outcomes are mutually exclusive—he cannot sell a total of both 3 and 4 cars on the same Saturday. The sum of the possible outcomes total 1. Hence, these circumstance qualify as a probability distribution.</a:t>
            </a:r>
          </a:p>
        </p:txBody>
      </p:sp>
    </p:spTree>
    <p:extLst>
      <p:ext uri="{BB962C8B-B14F-4D97-AF65-F5344CB8AC3E}">
        <p14:creationId xmlns:p14="http://schemas.microsoft.com/office/powerpoint/2010/main" val="3829552492"/>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F8C87-6B3E-4D30-96E0-88C1728E684A}"/>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90D3DD98-B94C-4A8C-BDC0-2D14057A45A8}"/>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2107B4EF-B846-4816-8B83-103FAD879A47}"/>
              </a:ext>
            </a:extLst>
          </p:cNvPr>
          <p:cNvSpPr>
            <a:spLocks noGrp="1"/>
          </p:cNvSpPr>
          <p:nvPr>
            <p:ph type="sldNum" sz="quarter" idx="12"/>
          </p:nvPr>
        </p:nvSpPr>
        <p:spPr/>
        <p:txBody>
          <a:bodyPr/>
          <a:lstStyle/>
          <a:p>
            <a:r>
              <a:rPr lang="en-US"/>
              <a:t>6-</a:t>
            </a:r>
            <a:fld id="{F38DF745-7D3F-47F4-83A3-874385CFAA69}" type="slidenum">
              <a:rPr lang="en-US" smtClean="0"/>
              <a:pPr/>
              <a:t>267</a:t>
            </a:fld>
            <a:endParaRPr lang="en-US" dirty="0"/>
          </a:p>
        </p:txBody>
      </p:sp>
      <p:sp>
        <p:nvSpPr>
          <p:cNvPr id="5" name="Content Placeholder 4">
            <a:extLst>
              <a:ext uri="{FF2B5EF4-FFF2-40B4-BE49-F238E27FC236}">
                <a16:creationId xmlns:a16="http://schemas.microsoft.com/office/drawing/2014/main" id="{A0F6135D-6E9D-48A2-B37A-6D7E7EFD24CE}"/>
              </a:ext>
            </a:extLst>
          </p:cNvPr>
          <p:cNvSpPr>
            <a:spLocks noGrp="1"/>
          </p:cNvSpPr>
          <p:nvPr>
            <p:ph sz="quarter" idx="1"/>
          </p:nvPr>
        </p:nvSpPr>
        <p:spPr/>
        <p:txBody>
          <a:bodyPr/>
          <a:lstStyle/>
          <a:p>
            <a:r>
              <a:rPr lang="en-US" dirty="0"/>
              <a:t>The mean number of cars sold is computed by weighting the number of cars sold by the probability of selling that number </a:t>
            </a:r>
          </a:p>
          <a:p>
            <a:endParaRPr lang="en-US" dirty="0"/>
          </a:p>
          <a:p>
            <a:r>
              <a:rPr lang="el-GR" dirty="0"/>
              <a:t>μ=Σ[xP(x)]</a:t>
            </a:r>
            <a:endParaRPr lang="en-US" dirty="0"/>
          </a:p>
          <a:p>
            <a:r>
              <a:rPr lang="en-US" dirty="0"/>
              <a:t>  = </a:t>
            </a:r>
            <a:r>
              <a:rPr lang="el-GR" dirty="0"/>
              <a:t>0(.1)+1(.2)+2(.3)+3(.3)+4(.1)</a:t>
            </a:r>
            <a:endParaRPr lang="en-US" dirty="0"/>
          </a:p>
          <a:p>
            <a:r>
              <a:rPr lang="en-US" dirty="0"/>
              <a:t>  = </a:t>
            </a:r>
            <a:r>
              <a:rPr lang="el-GR" dirty="0"/>
              <a:t>2.1</a:t>
            </a:r>
            <a:br>
              <a:rPr lang="el-GR" dirty="0"/>
            </a:br>
            <a:endParaRPr lang="en-US" dirty="0"/>
          </a:p>
        </p:txBody>
      </p:sp>
    </p:spTree>
    <p:extLst>
      <p:ext uri="{BB962C8B-B14F-4D97-AF65-F5344CB8AC3E}">
        <p14:creationId xmlns:p14="http://schemas.microsoft.com/office/powerpoint/2010/main" val="4268791099"/>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4389F-87CD-47C9-A3D8-1679A5E24D89}"/>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8D9F0571-D23A-409E-A6E1-7A3EB8D492C2}"/>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96106852-84AC-4494-BB95-3E8D2AD11E14}"/>
              </a:ext>
            </a:extLst>
          </p:cNvPr>
          <p:cNvSpPr>
            <a:spLocks noGrp="1"/>
          </p:cNvSpPr>
          <p:nvPr>
            <p:ph type="sldNum" sz="quarter" idx="12"/>
          </p:nvPr>
        </p:nvSpPr>
        <p:spPr/>
        <p:txBody>
          <a:bodyPr/>
          <a:lstStyle/>
          <a:p>
            <a:r>
              <a:rPr lang="en-US"/>
              <a:t>6-</a:t>
            </a:r>
            <a:fld id="{F38DF745-7D3F-47F4-83A3-874385CFAA69}" type="slidenum">
              <a:rPr lang="en-US" smtClean="0"/>
              <a:pPr/>
              <a:t>268</a:t>
            </a:fld>
            <a:endParaRPr lang="en-US" dirty="0"/>
          </a:p>
        </p:txBody>
      </p:sp>
      <p:sp>
        <p:nvSpPr>
          <p:cNvPr id="5" name="Content Placeholder 4">
            <a:extLst>
              <a:ext uri="{FF2B5EF4-FFF2-40B4-BE49-F238E27FC236}">
                <a16:creationId xmlns:a16="http://schemas.microsoft.com/office/drawing/2014/main" id="{9A9CD3D4-1B78-407D-9925-219224948CA1}"/>
              </a:ext>
            </a:extLst>
          </p:cNvPr>
          <p:cNvSpPr>
            <a:spLocks noGrp="1"/>
          </p:cNvSpPr>
          <p:nvPr>
            <p:ph sz="quarter" idx="1"/>
          </p:nvPr>
        </p:nvSpPr>
        <p:spPr/>
        <p:txBody>
          <a:bodyPr/>
          <a:lstStyle/>
          <a:p>
            <a:r>
              <a:rPr lang="en-US" dirty="0"/>
              <a:t>These calculations are summarized in the following table</a:t>
            </a:r>
          </a:p>
        </p:txBody>
      </p:sp>
      <p:graphicFrame>
        <p:nvGraphicFramePr>
          <p:cNvPr id="6" name="Table 5">
            <a:extLst>
              <a:ext uri="{FF2B5EF4-FFF2-40B4-BE49-F238E27FC236}">
                <a16:creationId xmlns:a16="http://schemas.microsoft.com/office/drawing/2014/main" id="{947F4AA8-03F0-44BE-9C18-EDBF6872F0BB}"/>
              </a:ext>
            </a:extLst>
          </p:cNvPr>
          <p:cNvGraphicFramePr>
            <a:graphicFrameLocks noGrp="1"/>
          </p:cNvGraphicFramePr>
          <p:nvPr/>
        </p:nvGraphicFramePr>
        <p:xfrm>
          <a:off x="457200" y="1955959"/>
          <a:ext cx="8229600" cy="3436620"/>
        </p:xfrm>
        <a:graphic>
          <a:graphicData uri="http://schemas.openxmlformats.org/drawingml/2006/table">
            <a:tbl>
              <a:tblPr/>
              <a:tblGrid>
                <a:gridCol w="3048000">
                  <a:extLst>
                    <a:ext uri="{9D8B030D-6E8A-4147-A177-3AD203B41FA5}">
                      <a16:colId xmlns:a16="http://schemas.microsoft.com/office/drawing/2014/main" val="208933252"/>
                    </a:ext>
                  </a:extLst>
                </a:gridCol>
                <a:gridCol w="2133600">
                  <a:extLst>
                    <a:ext uri="{9D8B030D-6E8A-4147-A177-3AD203B41FA5}">
                      <a16:colId xmlns:a16="http://schemas.microsoft.com/office/drawing/2014/main" val="1375323439"/>
                    </a:ext>
                  </a:extLst>
                </a:gridCol>
                <a:gridCol w="3048000">
                  <a:extLst>
                    <a:ext uri="{9D8B030D-6E8A-4147-A177-3AD203B41FA5}">
                      <a16:colId xmlns:a16="http://schemas.microsoft.com/office/drawing/2014/main" val="3656918184"/>
                    </a:ext>
                  </a:extLst>
                </a:gridCol>
              </a:tblGrid>
              <a:tr h="0">
                <a:tc>
                  <a:txBody>
                    <a:bodyPr/>
                    <a:lstStyle/>
                    <a:p>
                      <a:pPr algn="ctr" fontAlgn="base"/>
                      <a:r>
                        <a:rPr lang="en-US" b="1">
                          <a:effectLst/>
                          <a:latin typeface="inherit"/>
                        </a:rPr>
                        <a:t>Number of</a:t>
                      </a:r>
                      <a:br>
                        <a:rPr lang="en-US" b="1">
                          <a:effectLst/>
                          <a:latin typeface="inherit"/>
                        </a:rPr>
                      </a:br>
                      <a:r>
                        <a:rPr lang="en-US" b="1">
                          <a:effectLst/>
                          <a:latin typeface="inherit"/>
                        </a:rPr>
                        <a:t>Cars Sold,</a:t>
                      </a:r>
                      <a:br>
                        <a:rPr lang="en-US" b="1">
                          <a:effectLst/>
                          <a:latin typeface="inherit"/>
                        </a:rPr>
                      </a:br>
                      <a:r>
                        <a:rPr lang="en-US" b="1" i="1">
                          <a:effectLst/>
                          <a:latin typeface="inherit"/>
                        </a:rPr>
                        <a:t>x</a:t>
                      </a:r>
                      <a:endParaRPr lang="en-US">
                        <a:effectLst/>
                      </a:endParaRPr>
                    </a:p>
                  </a:txBody>
                  <a:tcPr marL="1524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br>
                        <a:rPr lang="en-US" b="1">
                          <a:effectLst/>
                          <a:latin typeface="inherit"/>
                        </a:rPr>
                      </a:br>
                      <a:r>
                        <a:rPr lang="en-US" b="1">
                          <a:effectLst/>
                          <a:latin typeface="inherit"/>
                        </a:rPr>
                        <a:t>Probability,</a:t>
                      </a:r>
                      <a:br>
                        <a:rPr lang="en-US" b="1">
                          <a:effectLst/>
                          <a:latin typeface="inherit"/>
                        </a:rPr>
                      </a:br>
                      <a:r>
                        <a:rPr lang="en-US" b="1" i="1">
                          <a:effectLst/>
                          <a:latin typeface="inherit"/>
                        </a:rPr>
                        <a:t>P</a:t>
                      </a:r>
                      <a:r>
                        <a:rPr lang="en-US" b="1">
                          <a:effectLst/>
                          <a:latin typeface="inherit"/>
                        </a:rPr>
                        <a:t>(</a:t>
                      </a:r>
                      <a:r>
                        <a:rPr lang="en-US" b="1" i="1">
                          <a:effectLst/>
                          <a:latin typeface="inherit"/>
                        </a:rPr>
                        <a:t>x</a:t>
                      </a:r>
                      <a:r>
                        <a:rPr lang="en-US" b="1">
                          <a:effectLst/>
                          <a:latin typeface="inherit"/>
                        </a:rPr>
                        <a:t>)</a:t>
                      </a:r>
                      <a:endParaRPr lang="en-US">
                        <a:effectLst/>
                      </a:endParaRPr>
                    </a:p>
                  </a:txBody>
                  <a:tcPr marL="76200" marR="762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tc>
                  <a:txBody>
                    <a:bodyPr/>
                    <a:lstStyle/>
                    <a:p>
                      <a:pPr algn="ctr" fontAlgn="base"/>
                      <a:br>
                        <a:rPr lang="en-US" b="1" i="1">
                          <a:effectLst/>
                          <a:latin typeface="inherit"/>
                        </a:rPr>
                      </a:br>
                      <a:br>
                        <a:rPr lang="en-US" b="1" i="1">
                          <a:effectLst/>
                          <a:latin typeface="inherit"/>
                        </a:rPr>
                      </a:br>
                      <a:r>
                        <a:rPr lang="en-US" b="1" i="1">
                          <a:effectLst/>
                          <a:latin typeface="inherit"/>
                        </a:rPr>
                        <a:t>x</a:t>
                      </a:r>
                      <a:r>
                        <a:rPr lang="en-US" b="1">
                          <a:effectLst/>
                          <a:latin typeface="inherit"/>
                        </a:rPr>
                        <a:t> · </a:t>
                      </a:r>
                      <a:r>
                        <a:rPr lang="en-US" b="1" i="1">
                          <a:effectLst/>
                          <a:latin typeface="inherit"/>
                        </a:rPr>
                        <a:t>P</a:t>
                      </a:r>
                      <a:r>
                        <a:rPr lang="en-US" b="1">
                          <a:effectLst/>
                          <a:latin typeface="inherit"/>
                        </a:rPr>
                        <a:t>(</a:t>
                      </a:r>
                      <a:r>
                        <a:rPr lang="en-US" b="1" i="1">
                          <a:effectLst/>
                          <a:latin typeface="inherit"/>
                        </a:rPr>
                        <a:t>x</a:t>
                      </a:r>
                      <a:r>
                        <a:rPr lang="en-US" b="1">
                          <a:effectLst/>
                          <a:latin typeface="inherit"/>
                        </a:rPr>
                        <a:t>)</a:t>
                      </a:r>
                      <a:endParaRPr lang="en-US">
                        <a:effectLst/>
                      </a:endParaRPr>
                    </a:p>
                  </a:txBody>
                  <a:tcPr marL="76200" marR="152400" marT="76200" marB="22860" anchor="ctr">
                    <a:lnL>
                      <a:noFill/>
                    </a:lnL>
                    <a:lnR>
                      <a:noFill/>
                    </a:lnR>
                    <a:lnT>
                      <a:noFill/>
                    </a:lnT>
                    <a:lnB w="7620" cap="flat" cmpd="sng" algn="ctr">
                      <a:solidFill>
                        <a:srgbClr val="000000"/>
                      </a:solidFill>
                      <a:prstDash val="solid"/>
                      <a:round/>
                      <a:headEnd type="none" w="med" len="med"/>
                      <a:tailEnd type="none" w="med" len="med"/>
                    </a:lnB>
                    <a:solidFill>
                      <a:srgbClr val="FFF6DC"/>
                    </a:solidFill>
                  </a:tcPr>
                </a:tc>
                <a:extLst>
                  <a:ext uri="{0D108BD9-81ED-4DB2-BD59-A6C34878D82A}">
                    <a16:rowId xmlns:a16="http://schemas.microsoft.com/office/drawing/2014/main" val="3804694352"/>
                  </a:ext>
                </a:extLst>
              </a:tr>
              <a:tr h="0">
                <a:tc>
                  <a:txBody>
                    <a:bodyPr/>
                    <a:lstStyle/>
                    <a:p>
                      <a:pPr algn="ctr" fontAlgn="base"/>
                      <a:r>
                        <a:rPr lang="en-US">
                          <a:effectLst/>
                        </a:rPr>
                        <a:t>0</a:t>
                      </a:r>
                    </a:p>
                  </a:txBody>
                  <a:tcPr marL="1524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a:effectLst/>
                        </a:rPr>
                        <a:t>   .1</a:t>
                      </a:r>
                    </a:p>
                  </a:txBody>
                  <a:tcPr marL="76200" marR="762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tc>
                  <a:txBody>
                    <a:bodyPr/>
                    <a:lstStyle/>
                    <a:p>
                      <a:pPr algn="ctr" fontAlgn="base"/>
                      <a:r>
                        <a:rPr lang="en-US">
                          <a:effectLst/>
                        </a:rPr>
                        <a:t>   0.0</a:t>
                      </a:r>
                    </a:p>
                  </a:txBody>
                  <a:tcPr marL="76200" marR="152400" marT="76200" marB="22860" anchor="ctr">
                    <a:lnL>
                      <a:noFill/>
                    </a:lnL>
                    <a:lnR>
                      <a:noFill/>
                    </a:lnR>
                    <a:lnT w="7620" cap="flat" cmpd="sng" algn="ctr">
                      <a:solidFill>
                        <a:srgbClr val="000000"/>
                      </a:solidFill>
                      <a:prstDash val="solid"/>
                      <a:round/>
                      <a:headEnd type="none" w="med" len="med"/>
                      <a:tailEnd type="none" w="med" len="med"/>
                    </a:lnT>
                    <a:lnB>
                      <a:noFill/>
                    </a:lnB>
                    <a:solidFill>
                      <a:srgbClr val="FFF6DC"/>
                    </a:solidFill>
                  </a:tcPr>
                </a:tc>
                <a:extLst>
                  <a:ext uri="{0D108BD9-81ED-4DB2-BD59-A6C34878D82A}">
                    <a16:rowId xmlns:a16="http://schemas.microsoft.com/office/drawing/2014/main" val="1085193350"/>
                  </a:ext>
                </a:extLst>
              </a:tr>
              <a:tr h="0">
                <a:tc>
                  <a:txBody>
                    <a:bodyPr/>
                    <a:lstStyle/>
                    <a:p>
                      <a:pPr algn="ctr" fontAlgn="base"/>
                      <a:r>
                        <a:rPr lang="en-US">
                          <a:effectLst/>
                        </a:rPr>
                        <a:t>1</a:t>
                      </a:r>
                    </a:p>
                  </a:txBody>
                  <a:tcPr marL="152400" marR="76200" marT="76200" marB="22860" anchor="ctr">
                    <a:lnL>
                      <a:noFill/>
                    </a:lnL>
                    <a:lnR>
                      <a:noFill/>
                    </a:lnR>
                    <a:lnT>
                      <a:noFill/>
                    </a:lnT>
                    <a:lnB>
                      <a:noFill/>
                    </a:lnB>
                    <a:solidFill>
                      <a:srgbClr val="FFF6DC"/>
                    </a:solidFill>
                  </a:tcPr>
                </a:tc>
                <a:tc>
                  <a:txBody>
                    <a:bodyPr/>
                    <a:lstStyle/>
                    <a:p>
                      <a:pPr algn="ctr" fontAlgn="base"/>
                      <a:r>
                        <a:rPr lang="en-US">
                          <a:effectLst/>
                        </a:rPr>
                        <a:t>  .2</a:t>
                      </a:r>
                    </a:p>
                  </a:txBody>
                  <a:tcPr marL="76200" marR="76200" marT="76200" marB="22860" anchor="ctr">
                    <a:lnL>
                      <a:noFill/>
                    </a:lnL>
                    <a:lnR>
                      <a:noFill/>
                    </a:lnR>
                    <a:lnT>
                      <a:noFill/>
                    </a:lnT>
                    <a:lnB>
                      <a:noFill/>
                    </a:lnB>
                    <a:solidFill>
                      <a:srgbClr val="FFF6DC"/>
                    </a:solidFill>
                  </a:tcPr>
                </a:tc>
                <a:tc>
                  <a:txBody>
                    <a:bodyPr/>
                    <a:lstStyle/>
                    <a:p>
                      <a:pPr algn="ctr" fontAlgn="base"/>
                      <a:r>
                        <a:rPr lang="en-US">
                          <a:effectLst/>
                        </a:rPr>
                        <a:t>   0.2</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962862364"/>
                  </a:ext>
                </a:extLst>
              </a:tr>
              <a:tr h="0">
                <a:tc>
                  <a:txBody>
                    <a:bodyPr/>
                    <a:lstStyle/>
                    <a:p>
                      <a:pPr algn="ctr" fontAlgn="base"/>
                      <a:r>
                        <a:rPr lang="en-US">
                          <a:effectLst/>
                        </a:rPr>
                        <a:t>2</a:t>
                      </a:r>
                    </a:p>
                  </a:txBody>
                  <a:tcPr marL="152400" marR="76200" marT="76200" marB="22860" anchor="ctr">
                    <a:lnL>
                      <a:noFill/>
                    </a:lnL>
                    <a:lnR>
                      <a:noFill/>
                    </a:lnR>
                    <a:lnT>
                      <a:noFill/>
                    </a:lnT>
                    <a:lnB>
                      <a:noFill/>
                    </a:lnB>
                    <a:solidFill>
                      <a:srgbClr val="FFF6DC"/>
                    </a:solidFill>
                  </a:tcPr>
                </a:tc>
                <a:tc>
                  <a:txBody>
                    <a:bodyPr/>
                    <a:lstStyle/>
                    <a:p>
                      <a:pPr algn="ctr" fontAlgn="base"/>
                      <a:r>
                        <a:rPr lang="en-US">
                          <a:effectLst/>
                        </a:rPr>
                        <a:t>  .3</a:t>
                      </a:r>
                    </a:p>
                  </a:txBody>
                  <a:tcPr marL="76200" marR="76200" marT="76200" marB="22860" anchor="ctr">
                    <a:lnL>
                      <a:noFill/>
                    </a:lnL>
                    <a:lnR>
                      <a:noFill/>
                    </a:lnR>
                    <a:lnT>
                      <a:noFill/>
                    </a:lnT>
                    <a:lnB>
                      <a:noFill/>
                    </a:lnB>
                    <a:solidFill>
                      <a:srgbClr val="FFF6DC"/>
                    </a:solidFill>
                  </a:tcPr>
                </a:tc>
                <a:tc>
                  <a:txBody>
                    <a:bodyPr/>
                    <a:lstStyle/>
                    <a:p>
                      <a:pPr algn="ctr" fontAlgn="base"/>
                      <a:r>
                        <a:rPr lang="en-US">
                          <a:effectLst/>
                        </a:rPr>
                        <a:t>   0.6</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368698588"/>
                  </a:ext>
                </a:extLst>
              </a:tr>
              <a:tr h="0">
                <a:tc>
                  <a:txBody>
                    <a:bodyPr/>
                    <a:lstStyle/>
                    <a:p>
                      <a:pPr algn="ctr" fontAlgn="base"/>
                      <a:r>
                        <a:rPr lang="en-US">
                          <a:effectLst/>
                        </a:rPr>
                        <a:t>3</a:t>
                      </a:r>
                    </a:p>
                  </a:txBody>
                  <a:tcPr marL="152400" marR="76200" marT="76200" marB="22860" anchor="ctr">
                    <a:lnL>
                      <a:noFill/>
                    </a:lnL>
                    <a:lnR>
                      <a:noFill/>
                    </a:lnR>
                    <a:lnT>
                      <a:noFill/>
                    </a:lnT>
                    <a:lnB>
                      <a:noFill/>
                    </a:lnB>
                    <a:solidFill>
                      <a:srgbClr val="FFF6DC"/>
                    </a:solidFill>
                  </a:tcPr>
                </a:tc>
                <a:tc>
                  <a:txBody>
                    <a:bodyPr/>
                    <a:lstStyle/>
                    <a:p>
                      <a:pPr algn="ctr" fontAlgn="base"/>
                      <a:r>
                        <a:rPr lang="en-US">
                          <a:effectLst/>
                        </a:rPr>
                        <a:t>  .3</a:t>
                      </a:r>
                    </a:p>
                  </a:txBody>
                  <a:tcPr marL="76200" marR="76200" marT="76200" marB="22860" anchor="ctr">
                    <a:lnL>
                      <a:noFill/>
                    </a:lnL>
                    <a:lnR>
                      <a:noFill/>
                    </a:lnR>
                    <a:lnT>
                      <a:noFill/>
                    </a:lnT>
                    <a:lnB>
                      <a:noFill/>
                    </a:lnB>
                    <a:solidFill>
                      <a:srgbClr val="FFF6DC"/>
                    </a:solidFill>
                  </a:tcPr>
                </a:tc>
                <a:tc>
                  <a:txBody>
                    <a:bodyPr/>
                    <a:lstStyle/>
                    <a:p>
                      <a:pPr algn="ctr" fontAlgn="base"/>
                      <a:r>
                        <a:rPr lang="en-US">
                          <a:effectLst/>
                        </a:rPr>
                        <a:t>   0.9</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4122286686"/>
                  </a:ext>
                </a:extLst>
              </a:tr>
              <a:tr h="0">
                <a:tc>
                  <a:txBody>
                    <a:bodyPr/>
                    <a:lstStyle/>
                    <a:p>
                      <a:pPr algn="ctr" fontAlgn="base"/>
                      <a:r>
                        <a:rPr lang="en-US">
                          <a:effectLst/>
                        </a:rPr>
                        <a:t>4</a:t>
                      </a:r>
                    </a:p>
                  </a:txBody>
                  <a:tcPr marL="152400" marR="76200" marT="76200" marB="22860" anchor="ctr">
                    <a:lnL>
                      <a:noFill/>
                    </a:lnL>
                    <a:lnR>
                      <a:noFill/>
                    </a:lnR>
                    <a:lnT>
                      <a:noFill/>
                    </a:lnT>
                    <a:lnB>
                      <a:noFill/>
                    </a:lnB>
                    <a:solidFill>
                      <a:srgbClr val="FFF6DC"/>
                    </a:solidFill>
                  </a:tcPr>
                </a:tc>
                <a:tc>
                  <a:txBody>
                    <a:bodyPr/>
                    <a:lstStyle/>
                    <a:p>
                      <a:pPr algn="ctr" fontAlgn="base"/>
                      <a:r>
                        <a:rPr lang="en-US" u="sng">
                          <a:effectLst/>
                        </a:rPr>
                        <a:t>   .1</a:t>
                      </a:r>
                      <a:r>
                        <a:rPr lang="en-US">
                          <a:effectLst/>
                        </a:rPr>
                        <a:t> </a:t>
                      </a:r>
                    </a:p>
                  </a:txBody>
                  <a:tcPr marL="76200" marR="76200" marT="76200" marB="22860" anchor="ctr">
                    <a:lnL>
                      <a:noFill/>
                    </a:lnL>
                    <a:lnR>
                      <a:noFill/>
                    </a:lnR>
                    <a:lnT>
                      <a:noFill/>
                    </a:lnT>
                    <a:lnB>
                      <a:noFill/>
                    </a:lnB>
                    <a:solidFill>
                      <a:srgbClr val="FFF6DC"/>
                    </a:solidFill>
                  </a:tcPr>
                </a:tc>
                <a:tc>
                  <a:txBody>
                    <a:bodyPr/>
                    <a:lstStyle/>
                    <a:p>
                      <a:pPr algn="ctr" fontAlgn="base"/>
                      <a:r>
                        <a:rPr lang="en-US">
                          <a:effectLst/>
                        </a:rPr>
                        <a:t>  </a:t>
                      </a:r>
                      <a:r>
                        <a:rPr lang="en-US" u="sng">
                          <a:effectLst/>
                        </a:rPr>
                        <a:t>0.4</a:t>
                      </a:r>
                      <a:endParaRPr lang="en-US">
                        <a:effectLst/>
                      </a:endParaRP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108502104"/>
                  </a:ext>
                </a:extLst>
              </a:tr>
              <a:tr h="0">
                <a:tc>
                  <a:txBody>
                    <a:bodyPr/>
                    <a:lstStyle/>
                    <a:p>
                      <a:pPr algn="ctr" fontAlgn="base"/>
                      <a:br>
                        <a:rPr lang="en-US">
                          <a:effectLst/>
                        </a:rPr>
                      </a:br>
                      <a:endParaRPr lang="en-US">
                        <a:effectLst/>
                      </a:endParaRPr>
                    </a:p>
                  </a:txBody>
                  <a:tcPr marL="152400" marR="76200" marT="76200" marB="22860" anchor="ctr">
                    <a:lnL>
                      <a:noFill/>
                    </a:lnL>
                    <a:lnR>
                      <a:noFill/>
                    </a:lnR>
                    <a:lnT>
                      <a:noFill/>
                    </a:lnT>
                    <a:lnB>
                      <a:noFill/>
                    </a:lnB>
                    <a:solidFill>
                      <a:srgbClr val="FFF6DC"/>
                    </a:solidFill>
                  </a:tcPr>
                </a:tc>
                <a:tc>
                  <a:txBody>
                    <a:bodyPr/>
                    <a:lstStyle/>
                    <a:p>
                      <a:pPr algn="ctr" fontAlgn="base"/>
                      <a:r>
                        <a:rPr lang="en-US">
                          <a:effectLst/>
                        </a:rPr>
                        <a:t>1.0</a:t>
                      </a:r>
                    </a:p>
                  </a:txBody>
                  <a:tcPr marL="76200" marR="76200" marT="76200" marB="22860" anchor="ctr">
                    <a:lnL>
                      <a:noFill/>
                    </a:lnL>
                    <a:lnR>
                      <a:noFill/>
                    </a:lnR>
                    <a:lnT>
                      <a:noFill/>
                    </a:lnT>
                    <a:lnB>
                      <a:noFill/>
                    </a:lnB>
                    <a:solidFill>
                      <a:srgbClr val="FFF6DC"/>
                    </a:solidFill>
                  </a:tcPr>
                </a:tc>
                <a:tc>
                  <a:txBody>
                    <a:bodyPr/>
                    <a:lstStyle/>
                    <a:p>
                      <a:pPr algn="ctr" fontAlgn="base"/>
                      <a:r>
                        <a:rPr lang="el-GR" dirty="0">
                          <a:effectLst/>
                        </a:rPr>
                        <a:t>μ = 2.1   </a:t>
                      </a:r>
                    </a:p>
                  </a:txBody>
                  <a:tcPr marL="76200" marR="152400" marT="76200" marB="22860" anchor="ctr">
                    <a:lnL>
                      <a:noFill/>
                    </a:lnL>
                    <a:lnR>
                      <a:noFill/>
                    </a:lnR>
                    <a:lnT>
                      <a:noFill/>
                    </a:lnT>
                    <a:lnB>
                      <a:noFill/>
                    </a:lnB>
                    <a:solidFill>
                      <a:srgbClr val="FFF6DC"/>
                    </a:solidFill>
                  </a:tcPr>
                </a:tc>
                <a:extLst>
                  <a:ext uri="{0D108BD9-81ED-4DB2-BD59-A6C34878D82A}">
                    <a16:rowId xmlns:a16="http://schemas.microsoft.com/office/drawing/2014/main" val="863136269"/>
                  </a:ext>
                </a:extLst>
              </a:tr>
            </a:tbl>
          </a:graphicData>
        </a:graphic>
      </p:graphicFrame>
    </p:spTree>
    <p:extLst>
      <p:ext uri="{BB962C8B-B14F-4D97-AF65-F5344CB8AC3E}">
        <p14:creationId xmlns:p14="http://schemas.microsoft.com/office/powerpoint/2010/main" val="3339994702"/>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451F5-0C3B-4845-8063-61CE74780C9C}"/>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55FF7CFA-FC58-4ECF-BEE8-CDA855E84ED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A4F37F0B-DBC6-4D24-9D8E-C984DA209099}"/>
              </a:ext>
            </a:extLst>
          </p:cNvPr>
          <p:cNvSpPr>
            <a:spLocks noGrp="1"/>
          </p:cNvSpPr>
          <p:nvPr>
            <p:ph type="sldNum" sz="quarter" idx="12"/>
          </p:nvPr>
        </p:nvSpPr>
        <p:spPr/>
        <p:txBody>
          <a:bodyPr/>
          <a:lstStyle/>
          <a:p>
            <a:r>
              <a:rPr lang="en-US"/>
              <a:t>6-</a:t>
            </a:r>
            <a:fld id="{F38DF745-7D3F-47F4-83A3-874385CFAA69}" type="slidenum">
              <a:rPr lang="en-US" smtClean="0"/>
              <a:pPr/>
              <a:t>269</a:t>
            </a:fld>
            <a:endParaRPr lang="en-US" dirty="0"/>
          </a:p>
        </p:txBody>
      </p:sp>
      <p:sp>
        <p:nvSpPr>
          <p:cNvPr id="5" name="Content Placeholder 4">
            <a:extLst>
              <a:ext uri="{FF2B5EF4-FFF2-40B4-BE49-F238E27FC236}">
                <a16:creationId xmlns:a16="http://schemas.microsoft.com/office/drawing/2014/main" id="{78891FC2-866D-4783-92E1-0347F092D07F}"/>
              </a:ext>
            </a:extLst>
          </p:cNvPr>
          <p:cNvSpPr>
            <a:spLocks noGrp="1"/>
          </p:cNvSpPr>
          <p:nvPr>
            <p:ph sz="quarter" idx="1"/>
          </p:nvPr>
        </p:nvSpPr>
        <p:spPr/>
        <p:txBody>
          <a:bodyPr/>
          <a:lstStyle/>
          <a:p>
            <a:r>
              <a:rPr lang="en-US" dirty="0"/>
              <a:t>How do we interpret a mean of 2.1? This value indicates that, over a large number of Saturdays, John Ragsdale expects to sell a mean of 2.1 cars a day. Of course, it is not possible for him to sell </a:t>
            </a:r>
            <a:r>
              <a:rPr lang="en-US" i="1" dirty="0"/>
              <a:t>exactly</a:t>
            </a:r>
            <a:r>
              <a:rPr lang="en-US" dirty="0"/>
              <a:t> 2.1 cars on any particular Saturday. However, the expected value can be used to predict the arithmetic mean number of cars sold on Saturdays in the long run. For example, if John works 50 Saturdays during a year, he can expect to sell (50) (2.1) or 105 cars just on Saturdays. Thus, the mean is sometimes called the expected value.</a:t>
            </a:r>
          </a:p>
        </p:txBody>
      </p:sp>
    </p:spTree>
    <p:extLst>
      <p:ext uri="{BB962C8B-B14F-4D97-AF65-F5344CB8AC3E}">
        <p14:creationId xmlns:p14="http://schemas.microsoft.com/office/powerpoint/2010/main" val="1948362468"/>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Variance of a Probability Distribution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The amount of spread (or variation) in the data is described by the variance</a:t>
            </a:r>
          </a:p>
          <a:p>
            <a:endParaRPr lang="en-US" dirty="0"/>
          </a:p>
          <a:p>
            <a:endParaRPr lang="en-US" dirty="0"/>
          </a:p>
          <a:p>
            <a:r>
              <a:rPr lang="en-US" dirty="0"/>
              <a:t>The standard deviation of the probability distribution is the positive square root of the variance</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86000"/>
            <a:ext cx="7913984" cy="596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6"/>
          <p:cNvSpPr>
            <a:spLocks noGrp="1"/>
          </p:cNvSpPr>
          <p:nvPr>
            <p:ph type="sldNum" sz="quarter" idx="12"/>
          </p:nvPr>
        </p:nvSpPr>
        <p:spPr/>
        <p:txBody>
          <a:bodyPr/>
          <a:lstStyle/>
          <a:p>
            <a:r>
              <a:rPr lang="en-US"/>
              <a:t>6-</a:t>
            </a:r>
            <a:fld id="{F38DF745-7D3F-47F4-83A3-874385CFAA69}" type="slidenum">
              <a:rPr lang="en-US" smtClean="0"/>
              <a:pPr/>
              <a:t>270</a:t>
            </a:fld>
            <a:endParaRPr lang="en-US" dirty="0"/>
          </a:p>
        </p:txBody>
      </p:sp>
      <p:sp>
        <p:nvSpPr>
          <p:cNvPr id="8" name="Rectangle 1">
            <a:extLst>
              <a:ext uri="{FF2B5EF4-FFF2-40B4-BE49-F238E27FC236}">
                <a16:creationId xmlns:a16="http://schemas.microsoft.com/office/drawing/2014/main" id="{9E576A69-E314-41B4-ABBF-7D5B92524352}"/>
              </a:ext>
            </a:extLst>
          </p:cNvPr>
          <p:cNvSpPr>
            <a:spLocks noChangeArrowheads="1"/>
          </p:cNvSpPr>
          <p:nvPr/>
        </p:nvSpPr>
        <p:spPr bwMode="auto">
          <a:xfrm>
            <a:off x="304800" y="4669304"/>
            <a:ext cx="65" cy="43088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802923530"/>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B6B59-D795-40C1-8852-722B178499A9}"/>
              </a:ext>
            </a:extLst>
          </p:cNvPr>
          <p:cNvSpPr>
            <a:spLocks noGrp="1"/>
          </p:cNvSpPr>
          <p:nvPr>
            <p:ph type="title"/>
          </p:nvPr>
        </p:nvSpPr>
        <p:spPr/>
        <p:txBody>
          <a:bodyPr/>
          <a:lstStyle/>
          <a:p>
            <a:r>
              <a:rPr lang="en-US" dirty="0"/>
              <a:t>Variance of a Probability Distribution</a:t>
            </a:r>
          </a:p>
        </p:txBody>
      </p:sp>
      <p:sp>
        <p:nvSpPr>
          <p:cNvPr id="3" name="Footer Placeholder 2">
            <a:extLst>
              <a:ext uri="{FF2B5EF4-FFF2-40B4-BE49-F238E27FC236}">
                <a16:creationId xmlns:a16="http://schemas.microsoft.com/office/drawing/2014/main" id="{62925786-57F4-4210-ABC3-87E87C84643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F6E47C81-ED81-4A47-93A8-2EEC37A48E05}"/>
              </a:ext>
            </a:extLst>
          </p:cNvPr>
          <p:cNvSpPr>
            <a:spLocks noGrp="1"/>
          </p:cNvSpPr>
          <p:nvPr>
            <p:ph type="sldNum" sz="quarter" idx="12"/>
          </p:nvPr>
        </p:nvSpPr>
        <p:spPr/>
        <p:txBody>
          <a:bodyPr/>
          <a:lstStyle/>
          <a:p>
            <a:r>
              <a:rPr lang="en-US"/>
              <a:t>6-</a:t>
            </a:r>
            <a:fld id="{F38DF745-7D3F-47F4-83A3-874385CFAA69}" type="slidenum">
              <a:rPr lang="en-US" smtClean="0"/>
              <a:pPr/>
              <a:t>271</a:t>
            </a:fld>
            <a:endParaRPr lang="en-US" dirty="0"/>
          </a:p>
        </p:txBody>
      </p:sp>
      <p:sp>
        <p:nvSpPr>
          <p:cNvPr id="5" name="Content Placeholder 4">
            <a:extLst>
              <a:ext uri="{FF2B5EF4-FFF2-40B4-BE49-F238E27FC236}">
                <a16:creationId xmlns:a16="http://schemas.microsoft.com/office/drawing/2014/main" id="{BC4172C1-599B-4D16-A62C-E86D94EF3D5C}"/>
              </a:ext>
            </a:extLst>
          </p:cNvPr>
          <p:cNvSpPr>
            <a:spLocks noGrp="1"/>
          </p:cNvSpPr>
          <p:nvPr>
            <p:ph sz="quarter" idx="1"/>
          </p:nvPr>
        </p:nvSpPr>
        <p:spPr/>
        <p:txBody>
          <a:bodyPr/>
          <a:lstStyle/>
          <a:p>
            <a:pPr marL="0" lvl="0" indent="0" eaLnBrk="0" fontAlgn="base" hangingPunct="0">
              <a:spcBef>
                <a:spcPct val="0"/>
              </a:spcBef>
              <a:spcAft>
                <a:spcPct val="0"/>
              </a:spcAft>
              <a:buClrTx/>
              <a:buSzTx/>
              <a:buNone/>
            </a:pPr>
            <a:r>
              <a:rPr lang="en-US" altLang="en-US" sz="2800" dirty="0">
                <a:solidFill>
                  <a:srgbClr val="333333"/>
                </a:solidFill>
              </a:rPr>
              <a:t>The computational steps are:</a:t>
            </a:r>
            <a:endParaRPr lang="en-US" altLang="en-US" sz="2800" dirty="0"/>
          </a:p>
          <a:p>
            <a:pPr marL="514350" lvl="0" indent="-514350" eaLnBrk="0" fontAlgn="base" hangingPunct="0">
              <a:spcBef>
                <a:spcPct val="0"/>
              </a:spcBef>
              <a:spcAft>
                <a:spcPct val="0"/>
              </a:spcAft>
              <a:buClrTx/>
              <a:buSzTx/>
              <a:buFont typeface="+mj-lt"/>
              <a:buAutoNum type="arabicPeriod"/>
            </a:pPr>
            <a:r>
              <a:rPr lang="en-US" altLang="en-US" sz="2800" dirty="0">
                <a:solidFill>
                  <a:srgbClr val="333333"/>
                </a:solidFill>
                <a:cs typeface="Times New Roman" panose="02020603050405020304" pitchFamily="18" charset="0"/>
              </a:rPr>
              <a:t>Subtract the mean from each value of the random variable, and square this difference.</a:t>
            </a:r>
          </a:p>
          <a:p>
            <a:pPr marL="514350" lvl="0" indent="-514350" eaLnBrk="0" fontAlgn="base" hangingPunct="0">
              <a:spcBef>
                <a:spcPct val="0"/>
              </a:spcBef>
              <a:spcAft>
                <a:spcPct val="0"/>
              </a:spcAft>
              <a:buClrTx/>
              <a:buSzTx/>
              <a:buFont typeface="+mj-lt"/>
              <a:buAutoNum type="arabicPeriod"/>
            </a:pPr>
            <a:r>
              <a:rPr lang="en-US" altLang="en-US" sz="2800" dirty="0">
                <a:solidFill>
                  <a:srgbClr val="333333"/>
                </a:solidFill>
                <a:cs typeface="Times New Roman" panose="02020603050405020304" pitchFamily="18" charset="0"/>
              </a:rPr>
              <a:t>Multiply each squared difference by its probability.</a:t>
            </a:r>
          </a:p>
          <a:p>
            <a:pPr marL="514350" lvl="0" indent="-514350" eaLnBrk="0" fontAlgn="base" hangingPunct="0">
              <a:spcBef>
                <a:spcPct val="0"/>
              </a:spcBef>
              <a:spcAft>
                <a:spcPct val="0"/>
              </a:spcAft>
              <a:buClrTx/>
              <a:buSzTx/>
              <a:buFont typeface="+mj-lt"/>
              <a:buAutoNum type="arabicPeriod"/>
            </a:pPr>
            <a:r>
              <a:rPr lang="en-US" altLang="en-US" sz="2800" dirty="0">
                <a:solidFill>
                  <a:srgbClr val="333333"/>
                </a:solidFill>
                <a:cs typeface="Times New Roman" panose="02020603050405020304" pitchFamily="18" charset="0"/>
              </a:rPr>
              <a:t>Sum the resulting products to arrive at the variance.</a:t>
            </a:r>
            <a:endParaRPr lang="en-US" altLang="en-US" sz="2800" dirty="0">
              <a:solidFill>
                <a:srgbClr val="333333"/>
              </a:solidFill>
            </a:endParaRPr>
          </a:p>
          <a:p>
            <a:pPr marL="514350" lvl="0" indent="-514350" eaLnBrk="0" fontAlgn="base" hangingPunct="0">
              <a:spcBef>
                <a:spcPct val="0"/>
              </a:spcBef>
              <a:spcAft>
                <a:spcPct val="0"/>
              </a:spcAft>
              <a:buClrTx/>
              <a:buSzTx/>
              <a:buFont typeface="+mj-lt"/>
              <a:buAutoNum type="arabicPeriod"/>
            </a:pPr>
            <a:endParaRPr lang="en-US" altLang="en-US" sz="2800" dirty="0"/>
          </a:p>
          <a:p>
            <a:pPr marL="0" lvl="0" indent="0" eaLnBrk="0" fontAlgn="base" hangingPunct="0">
              <a:spcBef>
                <a:spcPct val="0"/>
              </a:spcBef>
              <a:spcAft>
                <a:spcPct val="0"/>
              </a:spcAft>
              <a:buClrTx/>
              <a:buSzTx/>
              <a:buNone/>
            </a:pPr>
            <a:r>
              <a:rPr lang="en-US" altLang="en-US" sz="2800" dirty="0">
                <a:solidFill>
                  <a:srgbClr val="333333"/>
                </a:solidFill>
              </a:rPr>
              <a:t>The standard deviation, σ, is found by taking the</a:t>
            </a:r>
          </a:p>
          <a:p>
            <a:pPr marL="0" lvl="0" indent="0" eaLnBrk="0" fontAlgn="base" hangingPunct="0">
              <a:spcBef>
                <a:spcPct val="0"/>
              </a:spcBef>
              <a:spcAft>
                <a:spcPct val="0"/>
              </a:spcAft>
              <a:buClrTx/>
              <a:buSzTx/>
              <a:buNone/>
            </a:pPr>
            <a:r>
              <a:rPr lang="en-US" altLang="en-US" sz="2800" dirty="0">
                <a:solidFill>
                  <a:srgbClr val="333333"/>
                </a:solidFill>
              </a:rPr>
              <a:t> positive square root of σ</a:t>
            </a:r>
            <a:r>
              <a:rPr lang="en-US" altLang="en-US" sz="2800" baseline="30000" dirty="0">
                <a:solidFill>
                  <a:srgbClr val="333333"/>
                </a:solidFill>
              </a:rPr>
              <a:t>2</a:t>
            </a:r>
            <a:r>
              <a:rPr lang="en-US" altLang="en-US" sz="2800" dirty="0">
                <a:solidFill>
                  <a:srgbClr val="333333"/>
                </a:solidFill>
              </a:rPr>
              <a:t>; </a:t>
            </a:r>
            <a:endParaRPr lang="en-US" altLang="en-US" sz="2800" dirty="0"/>
          </a:p>
          <a:p>
            <a:endParaRPr lang="en-US" dirty="0"/>
          </a:p>
        </p:txBody>
      </p:sp>
    </p:spTree>
    <p:extLst>
      <p:ext uri="{BB962C8B-B14F-4D97-AF65-F5344CB8AC3E}">
        <p14:creationId xmlns:p14="http://schemas.microsoft.com/office/powerpoint/2010/main" val="24209960"/>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Probability Distribution Mean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TextBox 3"/>
          <p:cNvSpPr txBox="1"/>
          <p:nvPr/>
        </p:nvSpPr>
        <p:spPr>
          <a:xfrm>
            <a:off x="457200" y="1473047"/>
            <a:ext cx="2651760" cy="2560320"/>
          </a:xfrm>
          <a:prstGeom prst="rect">
            <a:avLst/>
          </a:prstGeom>
          <a:noFill/>
        </p:spPr>
        <p:txBody>
          <a:bodyPr wrap="square" rtlCol="0">
            <a:spAutoFit/>
          </a:bodyPr>
          <a:lstStyle/>
          <a:p>
            <a:r>
              <a:rPr lang="en-US" dirty="0"/>
              <a:t>John Ragsdale sells new cars for Pelican Ford. John usually sells the most cars on Saturday. He has developed a probability distribution for the number of cars he expects to sell on Saturday.</a:t>
            </a: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85" t="-2612" r="3246" b="2612"/>
          <a:stretch/>
        </p:blipFill>
        <p:spPr bwMode="auto">
          <a:xfrm>
            <a:off x="316483" y="3810000"/>
            <a:ext cx="2926080" cy="2462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4">
            <a:clrChange>
              <a:clrFrom>
                <a:srgbClr val="EBF7FE"/>
              </a:clrFrom>
              <a:clrTo>
                <a:srgbClr val="EBF7FE">
                  <a:alpha val="0"/>
                </a:srgbClr>
              </a:clrTo>
            </a:clrChange>
            <a:extLst>
              <a:ext uri="{28A0092B-C50C-407E-A947-70E740481C1C}">
                <a14:useLocalDpi xmlns:a14="http://schemas.microsoft.com/office/drawing/2010/main" val="0"/>
              </a:ext>
            </a:extLst>
          </a:blip>
          <a:srcRect l="26242" t="14473" r="5152" b="-3856"/>
          <a:stretch/>
        </p:blipFill>
        <p:spPr bwMode="auto">
          <a:xfrm>
            <a:off x="4419600" y="3907068"/>
            <a:ext cx="4138712" cy="2459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358640" y="1996439"/>
            <a:ext cx="3749040" cy="1477328"/>
          </a:xfrm>
          <a:prstGeom prst="rect">
            <a:avLst/>
          </a:prstGeom>
          <a:noFill/>
        </p:spPr>
        <p:txBody>
          <a:bodyPr wrap="square" rtlCol="0">
            <a:spAutoFit/>
          </a:bodyPr>
          <a:lstStyle/>
          <a:p>
            <a:endParaRPr lang="en-US" dirty="0"/>
          </a:p>
          <a:p>
            <a:pPr marL="342900" indent="-342900">
              <a:buFont typeface="+mj-lt"/>
              <a:buAutoNum type="arabicPeriod"/>
            </a:pPr>
            <a:r>
              <a:rPr lang="en-US" dirty="0"/>
              <a:t>What type of distribution is this?</a:t>
            </a:r>
          </a:p>
          <a:p>
            <a:pPr marL="342900" indent="-342900">
              <a:buFont typeface="+mj-lt"/>
              <a:buAutoNum type="arabicPeriod"/>
            </a:pPr>
            <a:r>
              <a:rPr lang="en-US" dirty="0"/>
              <a:t>How many cars does John expect         to sell on a typical Saturday?</a:t>
            </a:r>
          </a:p>
          <a:p>
            <a:pPr marL="342900" indent="-342900">
              <a:buFont typeface="+mj-lt"/>
              <a:buAutoNum type="arabicPeriod"/>
            </a:pPr>
            <a:r>
              <a:rPr lang="en-US" dirty="0"/>
              <a:t>What is the variance?</a:t>
            </a:r>
          </a:p>
        </p:txBody>
      </p:sp>
      <p:sp>
        <p:nvSpPr>
          <p:cNvPr id="8" name="Slide Number Placeholder 7"/>
          <p:cNvSpPr>
            <a:spLocks noGrp="1"/>
          </p:cNvSpPr>
          <p:nvPr>
            <p:ph type="sldNum" sz="quarter" idx="12"/>
          </p:nvPr>
        </p:nvSpPr>
        <p:spPr/>
        <p:txBody>
          <a:bodyPr/>
          <a:lstStyle/>
          <a:p>
            <a:r>
              <a:rPr lang="en-US"/>
              <a:t>6-</a:t>
            </a:r>
            <a:fld id="{A68F1C3D-7991-4430-8FD2-6BE0AA8A1311}" type="slidenum">
              <a:rPr lang="en-US" smtClean="0"/>
              <a:pPr/>
              <a:t>272</a:t>
            </a:fld>
            <a:endParaRPr lang="en-US" dirty="0"/>
          </a:p>
        </p:txBody>
      </p:sp>
    </p:spTree>
    <p:extLst>
      <p:ext uri="{BB962C8B-B14F-4D97-AF65-F5344CB8AC3E}">
        <p14:creationId xmlns:p14="http://schemas.microsoft.com/office/powerpoint/2010/main" val="21627090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Probability Distribution Variance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5" name="Content Placeholder 4"/>
          <p:cNvSpPr>
            <a:spLocks noGrp="1"/>
          </p:cNvSpPr>
          <p:nvPr>
            <p:ph sz="quarter" idx="1"/>
          </p:nvPr>
        </p:nvSpPr>
        <p:spPr/>
        <p:txBody>
          <a:bodyPr/>
          <a:lstStyle/>
          <a:p>
            <a:r>
              <a:rPr lang="en-US" dirty="0"/>
              <a:t>The computational steps for variance</a:t>
            </a:r>
          </a:p>
          <a:p>
            <a:r>
              <a:rPr lang="en-US" dirty="0"/>
              <a:t>Subtract the mean from each value of x and square</a:t>
            </a:r>
          </a:p>
          <a:p>
            <a:r>
              <a:rPr lang="en-US" dirty="0"/>
              <a:t>Multiply each squared difference by its probability</a:t>
            </a:r>
          </a:p>
          <a:p>
            <a:r>
              <a:rPr lang="en-US" dirty="0"/>
              <a:t>Sum the resulting products to arrive at the variance</a:t>
            </a:r>
          </a:p>
        </p:txBody>
      </p:sp>
      <p:pic>
        <p:nvPicPr>
          <p:cNvPr id="4" name="Picture 9" descr="0615"/>
          <p:cNvPicPr>
            <a:picLocks noChangeAspect="1" noChangeArrowheads="1"/>
          </p:cNvPicPr>
          <p:nvPr/>
        </p:nvPicPr>
        <p:blipFill>
          <a:blip r:embed="rId3" cstate="print"/>
          <a:srcRect/>
          <a:stretch>
            <a:fillRect/>
          </a:stretch>
        </p:blipFill>
        <p:spPr bwMode="auto">
          <a:xfrm>
            <a:off x="728663" y="3276600"/>
            <a:ext cx="7686675" cy="27336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r>
              <a:rPr lang="en-US"/>
              <a:t>6-</a:t>
            </a:r>
            <a:fld id="{F38DF745-7D3F-47F4-83A3-874385CFAA69}" type="slidenum">
              <a:rPr lang="en-US" smtClean="0"/>
              <a:pPr/>
              <a:t>273</a:t>
            </a:fld>
            <a:endParaRPr lang="en-US" dirty="0"/>
          </a:p>
        </p:txBody>
      </p:sp>
    </p:spTree>
    <p:extLst>
      <p:ext uri="{BB962C8B-B14F-4D97-AF65-F5344CB8AC3E}">
        <p14:creationId xmlns:p14="http://schemas.microsoft.com/office/powerpoint/2010/main" val="3199061043"/>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AF8E8-E325-4C53-8650-3BDD3B592EDC}"/>
              </a:ext>
            </a:extLst>
          </p:cNvPr>
          <p:cNvSpPr>
            <a:spLocks noGrp="1"/>
          </p:cNvSpPr>
          <p:nvPr>
            <p:ph type="title"/>
          </p:nvPr>
        </p:nvSpPr>
        <p:spPr/>
        <p:txBody>
          <a:bodyPr>
            <a:normAutofit fontScale="90000"/>
          </a:bodyPr>
          <a:lstStyle/>
          <a:p>
            <a:r>
              <a:rPr lang="en-US" dirty="0"/>
              <a:t>Probability Distribution Variance Example</a:t>
            </a:r>
          </a:p>
        </p:txBody>
      </p:sp>
      <p:sp>
        <p:nvSpPr>
          <p:cNvPr id="3" name="Footer Placeholder 2">
            <a:extLst>
              <a:ext uri="{FF2B5EF4-FFF2-40B4-BE49-F238E27FC236}">
                <a16:creationId xmlns:a16="http://schemas.microsoft.com/office/drawing/2014/main" id="{EE406F4C-B436-4F5D-B039-6230B6CB6AC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2889C6CE-6DFA-40D4-8C83-1C87A9C7AC43}"/>
              </a:ext>
            </a:extLst>
          </p:cNvPr>
          <p:cNvSpPr>
            <a:spLocks noGrp="1"/>
          </p:cNvSpPr>
          <p:nvPr>
            <p:ph type="sldNum" sz="quarter" idx="12"/>
          </p:nvPr>
        </p:nvSpPr>
        <p:spPr/>
        <p:txBody>
          <a:bodyPr/>
          <a:lstStyle/>
          <a:p>
            <a:r>
              <a:rPr lang="en-US"/>
              <a:t>6-</a:t>
            </a:r>
            <a:fld id="{F38DF745-7D3F-47F4-83A3-874385CFAA69}" type="slidenum">
              <a:rPr lang="en-US" smtClean="0"/>
              <a:pPr/>
              <a:t>274</a:t>
            </a:fld>
            <a:endParaRPr lang="en-US" dirty="0"/>
          </a:p>
        </p:txBody>
      </p:sp>
      <p:sp>
        <p:nvSpPr>
          <p:cNvPr id="5" name="Content Placeholder 4">
            <a:extLst>
              <a:ext uri="{FF2B5EF4-FFF2-40B4-BE49-F238E27FC236}">
                <a16:creationId xmlns:a16="http://schemas.microsoft.com/office/drawing/2014/main" id="{7AF7826E-96E7-4F55-ACB4-F43A14AC9B3F}"/>
              </a:ext>
            </a:extLst>
          </p:cNvPr>
          <p:cNvSpPr>
            <a:spLocks noGrp="1"/>
          </p:cNvSpPr>
          <p:nvPr>
            <p:ph sz="quarter" idx="1"/>
          </p:nvPr>
        </p:nvSpPr>
        <p:spPr/>
        <p:txBody>
          <a:bodyPr/>
          <a:lstStyle/>
          <a:p>
            <a:r>
              <a:rPr lang="en-US" dirty="0"/>
              <a:t>Recall that the standard deviation, σ, is the positive square root of the variance. In this example,</a:t>
            </a:r>
          </a:p>
        </p:txBody>
      </p:sp>
      <p:sp>
        <p:nvSpPr>
          <p:cNvPr id="8" name="Rectangle 3">
            <a:extLst>
              <a:ext uri="{FF2B5EF4-FFF2-40B4-BE49-F238E27FC236}">
                <a16:creationId xmlns:a16="http://schemas.microsoft.com/office/drawing/2014/main" id="{50B44AF2-CCDD-4155-A931-649982F70D3D}"/>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333333"/>
                </a:solidFill>
                <a:effectLst/>
                <a:latin typeface="MathJax_Main"/>
              </a:rPr>
              <a:t>√=1.290−−−−√=1.136 cars</a:t>
            </a:r>
            <a:r>
              <a:rPr kumimoji="0" lang="en-US" altLang="en-US" sz="1200" b="0" i="0" u="none" strike="noStrike" cap="none" normalizeH="0" baseline="0">
                <a:ln>
                  <a:noFill/>
                </a:ln>
                <a:solidFill>
                  <a:srgbClr val="333333"/>
                </a:solidFill>
                <a:effectLst/>
                <a:latin typeface="inherit"/>
              </a:rPr>
              <a:t>σ2=1.290=1.136 cars</a:t>
            </a:r>
            <a:r>
              <a:rPr kumimoji="0" lang="en-US" altLang="en-US" sz="1200" b="0" i="0" u="none" strike="noStrike" cap="none" normalizeH="0" baseline="0">
                <a:ln>
                  <a:noFill/>
                </a:ln>
                <a:solidFill>
                  <a:srgbClr val="333333"/>
                </a:solidFill>
                <a:effectLst/>
                <a:latin typeface="proximanova"/>
              </a:rPr>
              <a:t>.</a:t>
            </a:r>
            <a:r>
              <a:rPr kumimoji="0" lang="en-US" altLang="en-US" sz="6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8">
            <a:extLst>
              <a:ext uri="{FF2B5EF4-FFF2-40B4-BE49-F238E27FC236}">
                <a16:creationId xmlns:a16="http://schemas.microsoft.com/office/drawing/2014/main" id="{028FF730-D80E-416F-8CFF-BE954B1D214B}"/>
              </a:ext>
            </a:extLst>
          </p:cNvPr>
          <p:cNvSpPr/>
          <p:nvPr/>
        </p:nvSpPr>
        <p:spPr>
          <a:xfrm>
            <a:off x="762000" y="2133600"/>
            <a:ext cx="3056158" cy="369332"/>
          </a:xfrm>
          <a:prstGeom prst="rect">
            <a:avLst/>
          </a:prstGeom>
        </p:spPr>
        <p:txBody>
          <a:bodyPr wrap="none">
            <a:spAutoFit/>
          </a:bodyPr>
          <a:lstStyle/>
          <a:p>
            <a:r>
              <a:rPr lang="el-GR" dirty="0">
                <a:solidFill>
                  <a:srgbClr val="333333"/>
                </a:solidFill>
                <a:latin typeface="MathJax_Math-italic"/>
              </a:rPr>
              <a:t>σ</a:t>
            </a:r>
            <a:r>
              <a:rPr lang="el-GR" dirty="0">
                <a:solidFill>
                  <a:srgbClr val="333333"/>
                </a:solidFill>
                <a:latin typeface="MathJax_Main"/>
              </a:rPr>
              <a:t>2−−√=1.290−−−−√=1.136 </a:t>
            </a:r>
            <a:r>
              <a:rPr lang="en-US" dirty="0">
                <a:solidFill>
                  <a:srgbClr val="333333"/>
                </a:solidFill>
                <a:latin typeface="MathJax_Main"/>
              </a:rPr>
              <a:t>cars</a:t>
            </a:r>
            <a:endParaRPr lang="en-US" dirty="0"/>
          </a:p>
        </p:txBody>
      </p:sp>
      <p:sp>
        <p:nvSpPr>
          <p:cNvPr id="10" name="Rectangle 9">
            <a:extLst>
              <a:ext uri="{FF2B5EF4-FFF2-40B4-BE49-F238E27FC236}">
                <a16:creationId xmlns:a16="http://schemas.microsoft.com/office/drawing/2014/main" id="{E6903E9E-C8B3-4EC4-8742-4451CF7F929D}"/>
              </a:ext>
            </a:extLst>
          </p:cNvPr>
          <p:cNvSpPr/>
          <p:nvPr/>
        </p:nvSpPr>
        <p:spPr>
          <a:xfrm>
            <a:off x="762000" y="2826435"/>
            <a:ext cx="8001000" cy="2677656"/>
          </a:xfrm>
          <a:prstGeom prst="rect">
            <a:avLst/>
          </a:prstGeom>
        </p:spPr>
        <p:txBody>
          <a:bodyPr wrap="square">
            <a:spAutoFit/>
          </a:bodyPr>
          <a:lstStyle/>
          <a:p>
            <a:r>
              <a:rPr lang="en-US" sz="2800" dirty="0">
                <a:solidFill>
                  <a:srgbClr val="333333"/>
                </a:solidFill>
                <a:latin typeface="proximanova"/>
              </a:rPr>
              <a:t>How do we apply a standard deviation of 1.136 cars? If salesperson Rita Kirsch also sold a mean of 2.1 cars on Saturdays, and the standard deviation in her sales was 1.91 cars, we would conclude that there is more variability in the Saturday sales of Ms. Kirsch than in those of Mr. Ragsdale (because 1.91 &gt; 1.136)</a:t>
            </a:r>
            <a:endParaRPr lang="en-US" sz="2800" dirty="0"/>
          </a:p>
        </p:txBody>
      </p:sp>
    </p:spTree>
    <p:extLst>
      <p:ext uri="{BB962C8B-B14F-4D97-AF65-F5344CB8AC3E}">
        <p14:creationId xmlns:p14="http://schemas.microsoft.com/office/powerpoint/2010/main" val="4224022198"/>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B2B11-8F93-4432-B46D-7E4721B49DE2}"/>
              </a:ext>
            </a:extLst>
          </p:cNvPr>
          <p:cNvSpPr>
            <a:spLocks noGrp="1"/>
          </p:cNvSpPr>
          <p:nvPr>
            <p:ph type="title"/>
          </p:nvPr>
        </p:nvSpPr>
        <p:spPr/>
        <p:txBody>
          <a:bodyPr/>
          <a:lstStyle/>
          <a:p>
            <a:r>
              <a:rPr lang="en-US" dirty="0"/>
              <a:t>Example</a:t>
            </a:r>
          </a:p>
        </p:txBody>
      </p:sp>
      <p:sp>
        <p:nvSpPr>
          <p:cNvPr id="3" name="Footer Placeholder 2">
            <a:extLst>
              <a:ext uri="{FF2B5EF4-FFF2-40B4-BE49-F238E27FC236}">
                <a16:creationId xmlns:a16="http://schemas.microsoft.com/office/drawing/2014/main" id="{C36FAFB1-9929-4DDE-9BA7-964DDF5D3959}"/>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BE3D2385-2739-49A3-ABF4-76F1FA4B5C88}"/>
              </a:ext>
            </a:extLst>
          </p:cNvPr>
          <p:cNvSpPr>
            <a:spLocks noGrp="1"/>
          </p:cNvSpPr>
          <p:nvPr>
            <p:ph type="sldNum" sz="quarter" idx="12"/>
          </p:nvPr>
        </p:nvSpPr>
        <p:spPr/>
        <p:txBody>
          <a:bodyPr/>
          <a:lstStyle/>
          <a:p>
            <a:r>
              <a:rPr lang="en-US"/>
              <a:t>6-</a:t>
            </a:r>
            <a:fld id="{F38DF745-7D3F-47F4-83A3-874385CFAA69}" type="slidenum">
              <a:rPr lang="en-US" smtClean="0"/>
              <a:pPr/>
              <a:t>275</a:t>
            </a:fld>
            <a:endParaRPr lang="en-US" dirty="0"/>
          </a:p>
        </p:txBody>
      </p:sp>
      <p:sp>
        <p:nvSpPr>
          <p:cNvPr id="5" name="Content Placeholder 4">
            <a:extLst>
              <a:ext uri="{FF2B5EF4-FFF2-40B4-BE49-F238E27FC236}">
                <a16:creationId xmlns:a16="http://schemas.microsoft.com/office/drawing/2014/main" id="{C5A40F23-38FB-4887-B387-ED17703587F8}"/>
              </a:ext>
            </a:extLst>
          </p:cNvPr>
          <p:cNvSpPr>
            <a:spLocks noGrp="1"/>
          </p:cNvSpPr>
          <p:nvPr>
            <p:ph sz="quarter" idx="1"/>
          </p:nvPr>
        </p:nvSpPr>
        <p:spPr/>
        <p:txBody>
          <a:bodyPr>
            <a:normAutofit/>
          </a:bodyPr>
          <a:lstStyle/>
          <a:p>
            <a:pPr fontAlgn="base"/>
            <a:r>
              <a:rPr lang="en-US" dirty="0"/>
              <a:t>The Pizza Palace offers three sizes of cola. The smallest size sells for $1.99, the medium for $2.49, and the large for $2.89. Thirty percent of the drinks sold are small, 50% are medium, and 20% are large. Create a probability distribution for the random variable price and answer the following questions.</a:t>
            </a:r>
          </a:p>
          <a:p>
            <a:pPr fontAlgn="base"/>
            <a:r>
              <a:rPr lang="en-US" dirty="0"/>
              <a:t>(a)Is this a discrete probability distribution? Indicate why or why not.</a:t>
            </a:r>
            <a:r>
              <a:rPr lang="en-US" b="1" dirty="0">
                <a:hlinkClick r:id="rId2"/>
              </a:rPr>
              <a:t> </a:t>
            </a:r>
            <a:endParaRPr lang="en-US" dirty="0"/>
          </a:p>
          <a:p>
            <a:pPr fontAlgn="base"/>
            <a:r>
              <a:rPr lang="en-US" dirty="0"/>
              <a:t>(b)Compute the mean amount charged for a cola.</a:t>
            </a:r>
            <a:r>
              <a:rPr lang="en-US" b="1" dirty="0">
                <a:hlinkClick r:id="rId3"/>
              </a:rPr>
              <a:t> </a:t>
            </a:r>
            <a:endParaRPr lang="en-US" dirty="0"/>
          </a:p>
          <a:p>
            <a:pPr fontAlgn="base"/>
            <a:r>
              <a:rPr lang="en-US" dirty="0"/>
              <a:t>(c)What is the variance in the amount charged for a cola? The standard deviation?</a:t>
            </a:r>
            <a:r>
              <a:rPr lang="en-US" b="1" dirty="0">
                <a:hlinkClick r:id="rId4"/>
              </a:rPr>
              <a:t> </a:t>
            </a:r>
            <a:endParaRPr lang="en-US" dirty="0"/>
          </a:p>
          <a:p>
            <a:endParaRPr lang="en-US" dirty="0"/>
          </a:p>
        </p:txBody>
      </p:sp>
    </p:spTree>
    <p:extLst>
      <p:ext uri="{BB962C8B-B14F-4D97-AF65-F5344CB8AC3E}">
        <p14:creationId xmlns:p14="http://schemas.microsoft.com/office/powerpoint/2010/main" val="2643739847"/>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FF64-A981-46BB-B8D4-A46BFD871B74}"/>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426216E1-2F7D-4291-B80F-CD7448B4C78A}"/>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3B839285-06CB-42B4-8577-375182B3FB5C}"/>
              </a:ext>
            </a:extLst>
          </p:cNvPr>
          <p:cNvSpPr>
            <a:spLocks noGrp="1"/>
          </p:cNvSpPr>
          <p:nvPr>
            <p:ph type="sldNum" sz="quarter" idx="12"/>
          </p:nvPr>
        </p:nvSpPr>
        <p:spPr/>
        <p:txBody>
          <a:bodyPr/>
          <a:lstStyle/>
          <a:p>
            <a:r>
              <a:rPr lang="en-US"/>
              <a:t>6-</a:t>
            </a:r>
            <a:fld id="{F38DF745-7D3F-47F4-83A3-874385CFAA69}" type="slidenum">
              <a:rPr lang="en-US" smtClean="0"/>
              <a:pPr/>
              <a:t>276</a:t>
            </a:fld>
            <a:endParaRPr lang="en-US" dirty="0"/>
          </a:p>
        </p:txBody>
      </p:sp>
      <p:sp>
        <p:nvSpPr>
          <p:cNvPr id="5" name="Content Placeholder 4">
            <a:extLst>
              <a:ext uri="{FF2B5EF4-FFF2-40B4-BE49-F238E27FC236}">
                <a16:creationId xmlns:a16="http://schemas.microsoft.com/office/drawing/2014/main" id="{9BAEFA31-DB4C-4163-BA54-2BFC0329B108}"/>
              </a:ext>
            </a:extLst>
          </p:cNvPr>
          <p:cNvSpPr>
            <a:spLocks noGrp="1"/>
          </p:cNvSpPr>
          <p:nvPr>
            <p:ph sz="quarter" idx="1"/>
          </p:nvPr>
        </p:nvSpPr>
        <p:spPr/>
        <p:txBody>
          <a:bodyPr/>
          <a:lstStyle/>
          <a:p>
            <a:r>
              <a:rPr lang="en-US" dirty="0"/>
              <a:t>Discrete as values are separated clearly 1.99 2.49 2.89</a:t>
            </a:r>
          </a:p>
          <a:p>
            <a:endParaRPr lang="en-US" dirty="0"/>
          </a:p>
          <a:p>
            <a:r>
              <a:rPr lang="en-US" dirty="0"/>
              <a:t>x			P(x)		</a:t>
            </a:r>
            <a:r>
              <a:rPr lang="en-US" dirty="0" err="1"/>
              <a:t>xP</a:t>
            </a:r>
            <a:r>
              <a:rPr lang="en-US" dirty="0"/>
              <a:t>(x)</a:t>
            </a:r>
          </a:p>
          <a:p>
            <a:r>
              <a:rPr lang="en-US" dirty="0"/>
              <a:t>1.99			.30		0.597</a:t>
            </a:r>
          </a:p>
          <a:p>
            <a:r>
              <a:rPr lang="en-US" dirty="0"/>
              <a:t>2.49			.50		1.245</a:t>
            </a:r>
          </a:p>
          <a:p>
            <a:r>
              <a:rPr lang="en-US" dirty="0"/>
              <a:t>2.89			.20		0.578</a:t>
            </a:r>
          </a:p>
          <a:p>
            <a:endParaRPr lang="en-US" dirty="0"/>
          </a:p>
          <a:p>
            <a:r>
              <a:rPr lang="en-US" dirty="0"/>
              <a:t>Sum is 2.42</a:t>
            </a:r>
          </a:p>
        </p:txBody>
      </p:sp>
    </p:spTree>
    <p:extLst>
      <p:ext uri="{BB962C8B-B14F-4D97-AF65-F5344CB8AC3E}">
        <p14:creationId xmlns:p14="http://schemas.microsoft.com/office/powerpoint/2010/main" val="470183250"/>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FF64-A981-46BB-B8D4-A46BFD871B74}"/>
              </a:ext>
            </a:extLst>
          </p:cNvPr>
          <p:cNvSpPr>
            <a:spLocks noGrp="1"/>
          </p:cNvSpPr>
          <p:nvPr>
            <p:ph type="title"/>
          </p:nvPr>
        </p:nvSpPr>
        <p:spPr/>
        <p:txBody>
          <a:bodyPr/>
          <a:lstStyle/>
          <a:p>
            <a:r>
              <a:rPr lang="en-US" dirty="0"/>
              <a:t>Example Continued</a:t>
            </a:r>
          </a:p>
        </p:txBody>
      </p:sp>
      <p:sp>
        <p:nvSpPr>
          <p:cNvPr id="3" name="Footer Placeholder 2">
            <a:extLst>
              <a:ext uri="{FF2B5EF4-FFF2-40B4-BE49-F238E27FC236}">
                <a16:creationId xmlns:a16="http://schemas.microsoft.com/office/drawing/2014/main" id="{426216E1-2F7D-4291-B80F-CD7448B4C78A}"/>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3B839285-06CB-42B4-8577-375182B3FB5C}"/>
              </a:ext>
            </a:extLst>
          </p:cNvPr>
          <p:cNvSpPr>
            <a:spLocks noGrp="1"/>
          </p:cNvSpPr>
          <p:nvPr>
            <p:ph type="sldNum" sz="quarter" idx="12"/>
          </p:nvPr>
        </p:nvSpPr>
        <p:spPr/>
        <p:txBody>
          <a:bodyPr/>
          <a:lstStyle/>
          <a:p>
            <a:r>
              <a:rPr lang="en-US"/>
              <a:t>6-</a:t>
            </a:r>
            <a:fld id="{F38DF745-7D3F-47F4-83A3-874385CFAA69}" type="slidenum">
              <a:rPr lang="en-US" smtClean="0"/>
              <a:pPr/>
              <a:t>277</a:t>
            </a:fld>
            <a:endParaRPr lang="en-US" dirty="0"/>
          </a:p>
        </p:txBody>
      </p:sp>
      <p:sp>
        <p:nvSpPr>
          <p:cNvPr id="5" name="Content Placeholder 4">
            <a:extLst>
              <a:ext uri="{FF2B5EF4-FFF2-40B4-BE49-F238E27FC236}">
                <a16:creationId xmlns:a16="http://schemas.microsoft.com/office/drawing/2014/main" id="{9BAEFA31-DB4C-4163-BA54-2BFC0329B108}"/>
              </a:ext>
            </a:extLst>
          </p:cNvPr>
          <p:cNvSpPr>
            <a:spLocks noGrp="1"/>
          </p:cNvSpPr>
          <p:nvPr>
            <p:ph sz="quarter" idx="1"/>
          </p:nvPr>
        </p:nvSpPr>
        <p:spPr/>
        <p:txBody>
          <a:bodyPr/>
          <a:lstStyle/>
          <a:p>
            <a:r>
              <a:rPr lang="en-US" dirty="0"/>
              <a:t>Discrete as values are separated clearly 1.99 2.49 2.89</a:t>
            </a:r>
          </a:p>
          <a:p>
            <a:endParaRPr lang="en-US" dirty="0"/>
          </a:p>
          <a:p>
            <a:r>
              <a:rPr lang="en-US" dirty="0"/>
              <a:t>x		P(x)	</a:t>
            </a:r>
            <a:r>
              <a:rPr lang="en-US" dirty="0" err="1"/>
              <a:t>xP</a:t>
            </a:r>
            <a:r>
              <a:rPr lang="en-US" dirty="0"/>
              <a:t>(x)		(x-</a:t>
            </a:r>
            <a:r>
              <a:rPr lang="el-GR" dirty="0"/>
              <a:t>ϕ</a:t>
            </a:r>
            <a:r>
              <a:rPr lang="en-US" dirty="0"/>
              <a:t>)	(x-</a:t>
            </a:r>
            <a:r>
              <a:rPr lang="el-GR" dirty="0"/>
              <a:t>ϕ</a:t>
            </a:r>
            <a:r>
              <a:rPr lang="en-US" dirty="0"/>
              <a:t>)²P(x)	</a:t>
            </a:r>
          </a:p>
          <a:p>
            <a:r>
              <a:rPr lang="en-US" dirty="0"/>
              <a:t>1.99		.30	0.597		-0.43	0.05547</a:t>
            </a:r>
          </a:p>
          <a:p>
            <a:r>
              <a:rPr lang="en-US" dirty="0"/>
              <a:t>2.49		.50	1.245		 0.07	0.00245</a:t>
            </a:r>
          </a:p>
          <a:p>
            <a:r>
              <a:rPr lang="en-US" dirty="0"/>
              <a:t>2.89		.20	0.578		 0.47	0.04418</a:t>
            </a:r>
          </a:p>
          <a:p>
            <a:endParaRPr lang="en-US" dirty="0"/>
          </a:p>
          <a:p>
            <a:r>
              <a:rPr lang="en-US" dirty="0"/>
              <a:t>Sum is 2.42</a:t>
            </a:r>
          </a:p>
          <a:p>
            <a:r>
              <a:rPr lang="en-US" dirty="0"/>
              <a:t>Variance is 0.10210</a:t>
            </a:r>
          </a:p>
          <a:p>
            <a:r>
              <a:rPr lang="en-US" dirty="0"/>
              <a:t>SD is 31.95 Cents</a:t>
            </a:r>
          </a:p>
        </p:txBody>
      </p:sp>
    </p:spTree>
    <p:extLst>
      <p:ext uri="{BB962C8B-B14F-4D97-AF65-F5344CB8AC3E}">
        <p14:creationId xmlns:p14="http://schemas.microsoft.com/office/powerpoint/2010/main" val="144240552"/>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FCAD0-2424-4D64-98DD-9072D9923E68}"/>
              </a:ext>
            </a:extLst>
          </p:cNvPr>
          <p:cNvSpPr>
            <a:spLocks noGrp="1"/>
          </p:cNvSpPr>
          <p:nvPr>
            <p:ph type="title"/>
          </p:nvPr>
        </p:nvSpPr>
        <p:spPr/>
        <p:txBody>
          <a:bodyPr/>
          <a:lstStyle/>
          <a:p>
            <a:r>
              <a:rPr lang="en-US" dirty="0"/>
              <a:t>A Bernoulli trial</a:t>
            </a:r>
          </a:p>
        </p:txBody>
      </p:sp>
      <p:sp>
        <p:nvSpPr>
          <p:cNvPr id="4" name="Slide Number Placeholder 3">
            <a:extLst>
              <a:ext uri="{FF2B5EF4-FFF2-40B4-BE49-F238E27FC236}">
                <a16:creationId xmlns:a16="http://schemas.microsoft.com/office/drawing/2014/main" id="{BC4A848E-9D52-4C65-8B59-6DE96E92B891}"/>
              </a:ext>
            </a:extLst>
          </p:cNvPr>
          <p:cNvSpPr>
            <a:spLocks noGrp="1"/>
          </p:cNvSpPr>
          <p:nvPr>
            <p:ph type="sldNum" sz="quarter" idx="12"/>
          </p:nvPr>
        </p:nvSpPr>
        <p:spPr/>
        <p:txBody>
          <a:bodyPr/>
          <a:lstStyle/>
          <a:p>
            <a:r>
              <a:rPr lang="en-US"/>
              <a:t>6-</a:t>
            </a:r>
            <a:fld id="{A68F1C3D-7991-4430-8FD2-6BE0AA8A1311}" type="slidenum">
              <a:rPr lang="en-US" smtClean="0"/>
              <a:pPr/>
              <a:t>278</a:t>
            </a:fld>
            <a:endParaRPr lang="en-US" dirty="0"/>
          </a:p>
        </p:txBody>
      </p:sp>
      <p:sp>
        <p:nvSpPr>
          <p:cNvPr id="5" name="Rectangle 4">
            <a:extLst>
              <a:ext uri="{FF2B5EF4-FFF2-40B4-BE49-F238E27FC236}">
                <a16:creationId xmlns:a16="http://schemas.microsoft.com/office/drawing/2014/main" id="{F69B6F3A-F12B-435C-BD9E-74114914C13E}"/>
              </a:ext>
            </a:extLst>
          </p:cNvPr>
          <p:cNvSpPr/>
          <p:nvPr/>
        </p:nvSpPr>
        <p:spPr>
          <a:xfrm>
            <a:off x="457200" y="1446947"/>
            <a:ext cx="8610600" cy="3416320"/>
          </a:xfrm>
          <a:prstGeom prst="rect">
            <a:avLst/>
          </a:prstGeom>
        </p:spPr>
        <p:txBody>
          <a:bodyPr wrap="square">
            <a:spAutoFit/>
          </a:bodyPr>
          <a:lstStyle/>
          <a:p>
            <a:r>
              <a:rPr lang="en-US" dirty="0"/>
              <a:t>In statistical terms,  A Bernoulli trial is each repetition of an experiment involving only 2 outcomes. </a:t>
            </a:r>
          </a:p>
          <a:p>
            <a:endParaRPr lang="en-US" dirty="0"/>
          </a:p>
          <a:p>
            <a:r>
              <a:rPr lang="en-US" dirty="0"/>
              <a:t>The usual notation is </a:t>
            </a:r>
          </a:p>
          <a:p>
            <a:r>
              <a:rPr lang="en-US" dirty="0"/>
              <a:t> </a:t>
            </a:r>
          </a:p>
          <a:p>
            <a:r>
              <a:rPr lang="en-US" dirty="0"/>
              <a:t>p = probability of success, q = probability of failure = 1 - p. </a:t>
            </a:r>
          </a:p>
          <a:p>
            <a:r>
              <a:rPr lang="en-US" dirty="0"/>
              <a:t> </a:t>
            </a:r>
          </a:p>
          <a:p>
            <a:r>
              <a:rPr lang="en-US" dirty="0"/>
              <a:t>And p + q = 1. </a:t>
            </a:r>
          </a:p>
          <a:p>
            <a:r>
              <a:rPr lang="en-US" dirty="0"/>
              <a:t> </a:t>
            </a:r>
          </a:p>
          <a:p>
            <a:r>
              <a:rPr lang="en-US" dirty="0"/>
              <a:t>We are often interested in the result of independent, repeated </a:t>
            </a:r>
            <a:r>
              <a:rPr lang="en-US" dirty="0" err="1"/>
              <a:t>bernoulli</a:t>
            </a:r>
            <a:r>
              <a:rPr lang="en-US" dirty="0"/>
              <a:t> trials, i.e. the number of successes in repeated trials.   </a:t>
            </a:r>
          </a:p>
          <a:p>
            <a:r>
              <a:rPr lang="en-US" dirty="0"/>
              <a:t> </a:t>
            </a:r>
          </a:p>
        </p:txBody>
      </p:sp>
    </p:spTree>
    <p:extLst>
      <p:ext uri="{BB962C8B-B14F-4D97-AF65-F5344CB8AC3E}">
        <p14:creationId xmlns:p14="http://schemas.microsoft.com/office/powerpoint/2010/main" val="3635397736"/>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82492-DA48-44A9-AC72-39879835ECB3}"/>
              </a:ext>
            </a:extLst>
          </p:cNvPr>
          <p:cNvSpPr>
            <a:spLocks noGrp="1"/>
          </p:cNvSpPr>
          <p:nvPr>
            <p:ph type="title"/>
          </p:nvPr>
        </p:nvSpPr>
        <p:spPr/>
        <p:txBody>
          <a:bodyPr/>
          <a:lstStyle/>
          <a:p>
            <a:r>
              <a:rPr lang="en-US" b="1" dirty="0"/>
              <a:t>Binomial probability distribution</a:t>
            </a:r>
            <a:endParaRPr lang="en-US" dirty="0"/>
          </a:p>
        </p:txBody>
      </p:sp>
      <p:sp>
        <p:nvSpPr>
          <p:cNvPr id="3" name="Footer Placeholder 2">
            <a:extLst>
              <a:ext uri="{FF2B5EF4-FFF2-40B4-BE49-F238E27FC236}">
                <a16:creationId xmlns:a16="http://schemas.microsoft.com/office/drawing/2014/main" id="{CC96901C-71D3-4217-9A7A-88EB996DE2C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692CFDC7-054B-482C-8EBE-E368DB8617E3}"/>
              </a:ext>
            </a:extLst>
          </p:cNvPr>
          <p:cNvSpPr>
            <a:spLocks noGrp="1"/>
          </p:cNvSpPr>
          <p:nvPr>
            <p:ph type="sldNum" sz="quarter" idx="12"/>
          </p:nvPr>
        </p:nvSpPr>
        <p:spPr/>
        <p:txBody>
          <a:bodyPr/>
          <a:lstStyle/>
          <a:p>
            <a:r>
              <a:rPr lang="en-US"/>
              <a:t>6-</a:t>
            </a:r>
            <a:fld id="{F38DF745-7D3F-47F4-83A3-874385CFAA69}" type="slidenum">
              <a:rPr lang="en-US" smtClean="0"/>
              <a:pPr/>
              <a:t>279</a:t>
            </a:fld>
            <a:endParaRPr lang="en-US" dirty="0"/>
          </a:p>
        </p:txBody>
      </p:sp>
      <p:sp>
        <p:nvSpPr>
          <p:cNvPr id="5" name="Content Placeholder 4">
            <a:extLst>
              <a:ext uri="{FF2B5EF4-FFF2-40B4-BE49-F238E27FC236}">
                <a16:creationId xmlns:a16="http://schemas.microsoft.com/office/drawing/2014/main" id="{75CABC6B-D557-43C9-940B-937770EE748E}"/>
              </a:ext>
            </a:extLst>
          </p:cNvPr>
          <p:cNvSpPr>
            <a:spLocks noGrp="1"/>
          </p:cNvSpPr>
          <p:nvPr>
            <p:ph sz="quarter" idx="1"/>
          </p:nvPr>
        </p:nvSpPr>
        <p:spPr/>
        <p:txBody>
          <a:bodyPr>
            <a:normAutofit/>
          </a:bodyPr>
          <a:lstStyle/>
          <a:p>
            <a:pPr fontAlgn="base"/>
            <a:r>
              <a:rPr lang="en-US" sz="2800" dirty="0"/>
              <a:t>The </a:t>
            </a:r>
            <a:r>
              <a:rPr lang="en-US" sz="2800" b="1" dirty="0"/>
              <a:t>binomial probability distribution </a:t>
            </a:r>
            <a:r>
              <a:rPr lang="en-US" sz="2800" dirty="0"/>
              <a:t>is a widely occurring discrete probability distribution. To describe experimental outcomes with a binomial distribution, there are four requirements. </a:t>
            </a:r>
          </a:p>
          <a:p>
            <a:pPr fontAlgn="base"/>
            <a:endParaRPr lang="en-US" b="1" dirty="0">
              <a:hlinkClick r:id="rId2">
                <a:extLst>
                  <a:ext uri="{A12FA001-AC4F-418D-AE19-62706E023703}">
                    <ahyp:hlinkClr xmlns:ahyp="http://schemas.microsoft.com/office/drawing/2018/hyperlinkcolor" val="tx"/>
                  </a:ext>
                </a:extLst>
              </a:hlinkClick>
            </a:endParaRPr>
          </a:p>
          <a:p>
            <a:endParaRPr lang="en-US" dirty="0"/>
          </a:p>
        </p:txBody>
      </p:sp>
    </p:spTree>
    <p:extLst>
      <p:ext uri="{BB962C8B-B14F-4D97-AF65-F5344CB8AC3E}">
        <p14:creationId xmlns:p14="http://schemas.microsoft.com/office/powerpoint/2010/main" val="915706985"/>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9368E-5AC9-42B6-AC24-7AFB6F91C63E}"/>
              </a:ext>
            </a:extLst>
          </p:cNvPr>
          <p:cNvSpPr>
            <a:spLocks noGrp="1"/>
          </p:cNvSpPr>
          <p:nvPr>
            <p:ph type="title"/>
          </p:nvPr>
        </p:nvSpPr>
        <p:spPr/>
        <p:txBody>
          <a:bodyPr/>
          <a:lstStyle/>
          <a:p>
            <a:r>
              <a:rPr lang="en-US" b="1" dirty="0"/>
              <a:t>Binomial probability distribution</a:t>
            </a:r>
            <a:endParaRPr lang="en-US" dirty="0"/>
          </a:p>
        </p:txBody>
      </p:sp>
      <p:sp>
        <p:nvSpPr>
          <p:cNvPr id="3" name="Footer Placeholder 2">
            <a:extLst>
              <a:ext uri="{FF2B5EF4-FFF2-40B4-BE49-F238E27FC236}">
                <a16:creationId xmlns:a16="http://schemas.microsoft.com/office/drawing/2014/main" id="{2084F858-F702-4EE5-A633-6235DB83496C}"/>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25B7F330-1583-48A8-AF25-146ABF8E8068}"/>
              </a:ext>
            </a:extLst>
          </p:cNvPr>
          <p:cNvSpPr>
            <a:spLocks noGrp="1"/>
          </p:cNvSpPr>
          <p:nvPr>
            <p:ph type="sldNum" sz="quarter" idx="12"/>
          </p:nvPr>
        </p:nvSpPr>
        <p:spPr/>
        <p:txBody>
          <a:bodyPr/>
          <a:lstStyle/>
          <a:p>
            <a:r>
              <a:rPr lang="en-US"/>
              <a:t>6-</a:t>
            </a:r>
            <a:fld id="{F38DF745-7D3F-47F4-83A3-874385CFAA69}" type="slidenum">
              <a:rPr lang="en-US" smtClean="0"/>
              <a:pPr/>
              <a:t>280</a:t>
            </a:fld>
            <a:endParaRPr lang="en-US" dirty="0"/>
          </a:p>
        </p:txBody>
      </p:sp>
      <p:sp>
        <p:nvSpPr>
          <p:cNvPr id="5" name="Content Placeholder 4">
            <a:extLst>
              <a:ext uri="{FF2B5EF4-FFF2-40B4-BE49-F238E27FC236}">
                <a16:creationId xmlns:a16="http://schemas.microsoft.com/office/drawing/2014/main" id="{1DAE823E-F194-475D-A71E-24B80D5B19BD}"/>
              </a:ext>
            </a:extLst>
          </p:cNvPr>
          <p:cNvSpPr>
            <a:spLocks noGrp="1"/>
          </p:cNvSpPr>
          <p:nvPr>
            <p:ph sz="quarter" idx="1"/>
          </p:nvPr>
        </p:nvSpPr>
        <p:spPr/>
        <p:txBody>
          <a:bodyPr/>
          <a:lstStyle/>
          <a:p>
            <a:r>
              <a:rPr lang="en-US" dirty="0"/>
              <a:t>A probability distribution based on a discrete random variable. Its major characteristics are: </a:t>
            </a:r>
          </a:p>
          <a:p>
            <a:r>
              <a:rPr lang="en-US" dirty="0"/>
              <a:t>1. Each outcome can be classified into one of two mutually exclusive categories. </a:t>
            </a:r>
          </a:p>
          <a:p>
            <a:r>
              <a:rPr lang="en-US" dirty="0"/>
              <a:t>2. The distribution is the result of counting the number of successes. </a:t>
            </a:r>
          </a:p>
          <a:p>
            <a:r>
              <a:rPr lang="en-US" dirty="0"/>
              <a:t>3. Each trial is independent, meaning that the answer to trial 1 (correct or wrong) in no way affects the answer to trial 2. </a:t>
            </a:r>
          </a:p>
          <a:p>
            <a:r>
              <a:rPr lang="en-US" dirty="0"/>
              <a:t>4. The probability of a success stays the same from trial to trial.</a:t>
            </a:r>
          </a:p>
          <a:p>
            <a:endParaRPr lang="en-US" dirty="0"/>
          </a:p>
        </p:txBody>
      </p:sp>
    </p:spTree>
    <p:extLst>
      <p:ext uri="{BB962C8B-B14F-4D97-AF65-F5344CB8AC3E}">
        <p14:creationId xmlns:p14="http://schemas.microsoft.com/office/powerpoint/2010/main" val="2021846176"/>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Binomial Probability Experiment</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mc:AlternateContent xmlns:mc="http://schemas.openxmlformats.org/markup-compatibility/2006" xmlns:a14="http://schemas.microsoft.com/office/drawing/2010/main">
        <mc:Choice Requires="a14">
          <p:sp>
            <p:nvSpPr>
              <p:cNvPr id="7" name="Content Placeholder 6"/>
              <p:cNvSpPr>
                <a:spLocks noGrp="1"/>
              </p:cNvSpPr>
              <p:nvPr>
                <p:ph sz="quarter" idx="1"/>
              </p:nvPr>
            </p:nvSpPr>
            <p:spPr/>
            <p:txBody>
              <a:bodyPr>
                <a:normAutofit lnSpcReduction="10000"/>
              </a:bodyPr>
              <a:lstStyle/>
              <a:p>
                <a:r>
                  <a:rPr lang="en-US" dirty="0"/>
                  <a:t>Use the number of trials, n, and the probability of a success, </a:t>
                </a:r>
                <a14:m>
                  <m:oMath xmlns:m="http://schemas.openxmlformats.org/officeDocument/2006/math">
                    <m:r>
                      <m:rPr>
                        <m:nor/>
                      </m:rPr>
                      <a:rPr lang="en-US" i="0" smtClean="0">
                        <a:latin typeface="Cambria Math"/>
                        <a:ea typeface="Cambria Math"/>
                      </a:rPr>
                      <m:t>π</m:t>
                    </m:r>
                    <m:r>
                      <a:rPr lang="en-US" b="0" i="1" smtClean="0">
                        <a:latin typeface="Cambria Math"/>
                        <a:ea typeface="Cambria Math"/>
                      </a:rPr>
                      <m:t>,</m:t>
                    </m:r>
                  </m:oMath>
                </a14:m>
                <a:r>
                  <a:rPr lang="en-US" dirty="0"/>
                  <a:t> to compute binomial probability</a:t>
                </a:r>
              </a:p>
              <a:p>
                <a:pPr marL="0" indent="0">
                  <a:buNone/>
                </a:pPr>
                <a:endParaRPr lang="en-US" dirty="0"/>
              </a:p>
              <a:p>
                <a:endParaRPr lang="en-US" dirty="0"/>
              </a:p>
              <a:p>
                <a:pPr marL="0" indent="0">
                  <a:buNone/>
                </a:pPr>
                <a:endParaRPr lang="en-US" dirty="0"/>
              </a:p>
              <a:p>
                <a:endParaRPr lang="en-US" dirty="0"/>
              </a:p>
              <a:p>
                <a:endParaRPr lang="en-US" dirty="0"/>
              </a:p>
              <a:p>
                <a:endParaRPr lang="en-US" dirty="0"/>
              </a:p>
              <a:p>
                <a:endParaRPr lang="en-US" dirty="0"/>
              </a:p>
              <a:p>
                <a:r>
                  <a:rPr lang="en-US" dirty="0"/>
                  <a:t>Note: Do not confuse the symbol </a:t>
                </a:r>
                <a14:m>
                  <m:oMath xmlns:m="http://schemas.openxmlformats.org/officeDocument/2006/math">
                    <m:r>
                      <m:rPr>
                        <m:nor/>
                      </m:rPr>
                      <a:rPr lang="en-US">
                        <a:latin typeface="Cambria Math"/>
                        <a:ea typeface="Cambria Math"/>
                      </a:rPr>
                      <m:t>π</m:t>
                    </m:r>
                    <m:r>
                      <a:rPr lang="en-US" i="1">
                        <a:latin typeface="Cambria Math"/>
                        <a:ea typeface="Cambria Math"/>
                      </a:rPr>
                      <m:t>,</m:t>
                    </m:r>
                  </m:oMath>
                </a14:m>
                <a:r>
                  <a:rPr lang="en-US" dirty="0"/>
                  <a:t> with the mathematical constant 3.1416</a:t>
                </a:r>
              </a:p>
            </p:txBody>
          </p:sp>
        </mc:Choice>
        <mc:Fallback xmlns="">
          <p:sp>
            <p:nvSpPr>
              <p:cNvPr id="7" name="Content Placeholder 6"/>
              <p:cNvSpPr>
                <a:spLocks noGrp="1" noRot="1" noChangeAspect="1" noMove="1" noResize="1" noEditPoints="1" noAdjustHandles="1" noChangeArrowheads="1" noChangeShapeType="1" noTextEdit="1"/>
              </p:cNvSpPr>
              <p:nvPr>
                <p:ph sz="quarter" idx="1"/>
              </p:nvPr>
            </p:nvSpPr>
            <p:spPr>
              <a:blipFill rotWithShape="1">
                <a:blip r:embed="rId3"/>
                <a:stretch>
                  <a:fillRect l="-593" t="-1852"/>
                </a:stretch>
              </a:blipFill>
            </p:spPr>
            <p:txBody>
              <a:bodyPr/>
              <a:lstStyle/>
              <a:p>
                <a:r>
                  <a:rPr lang="en-US">
                    <a:noFill/>
                  </a:rPr>
                  <a:t> </a:t>
                </a:r>
              </a:p>
            </p:txBody>
          </p:sp>
        </mc:Fallback>
      </mc:AlternateContent>
      <p:sp>
        <p:nvSpPr>
          <p:cNvPr id="6" name="TextBox 5"/>
          <p:cNvSpPr txBox="1"/>
          <p:nvPr/>
        </p:nvSpPr>
        <p:spPr>
          <a:xfrm>
            <a:off x="1143000" y="2339876"/>
            <a:ext cx="6858000" cy="2308324"/>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BINOMIAL PROBABILITY EXPERIMENT</a:t>
            </a:r>
          </a:p>
          <a:p>
            <a:pPr marL="342900" indent="-342900">
              <a:buAutoNum type="arabicPeriod"/>
            </a:pPr>
            <a:r>
              <a:rPr lang="en-US" dirty="0"/>
              <a:t>An outcome on each trial of an experiment is classified into one of two mutually exclusive categories — a success or a failure.</a:t>
            </a:r>
          </a:p>
          <a:p>
            <a:pPr marL="342900" indent="-342900">
              <a:buAutoNum type="arabicPeriod"/>
            </a:pPr>
            <a:r>
              <a:rPr lang="en-US" dirty="0"/>
              <a:t>The random variable is the number of successes in a fixed number of trials.</a:t>
            </a:r>
          </a:p>
          <a:p>
            <a:pPr marL="342900" indent="-342900">
              <a:buAutoNum type="arabicPeriod"/>
            </a:pPr>
            <a:r>
              <a:rPr lang="en-US" dirty="0"/>
              <a:t>The probability of success is the same for each trial.</a:t>
            </a:r>
          </a:p>
          <a:p>
            <a:pPr marL="342900" indent="-342900">
              <a:buAutoNum type="arabicPeriod"/>
            </a:pPr>
            <a:r>
              <a:rPr lang="en-US" dirty="0"/>
              <a:t>The trials are independent, meaning that the outcome of one trial does not affect the outcome of any other trial.</a:t>
            </a:r>
          </a:p>
        </p:txBody>
      </p:sp>
      <p:sp>
        <p:nvSpPr>
          <p:cNvPr id="4" name="Slide Number Placeholder 3"/>
          <p:cNvSpPr>
            <a:spLocks noGrp="1"/>
          </p:cNvSpPr>
          <p:nvPr>
            <p:ph type="sldNum" sz="quarter" idx="12"/>
          </p:nvPr>
        </p:nvSpPr>
        <p:spPr/>
        <p:txBody>
          <a:bodyPr/>
          <a:lstStyle/>
          <a:p>
            <a:r>
              <a:rPr lang="en-US"/>
              <a:t>6-</a:t>
            </a:r>
            <a:fld id="{F38DF745-7D3F-47F4-83A3-874385CFAA69}" type="slidenum">
              <a:rPr lang="en-US" smtClean="0"/>
              <a:pPr/>
              <a:t>281</a:t>
            </a:fld>
            <a:endParaRPr lang="en-US" dirty="0"/>
          </a:p>
        </p:txBody>
      </p:sp>
    </p:spTree>
    <p:extLst>
      <p:ext uri="{BB962C8B-B14F-4D97-AF65-F5344CB8AC3E}">
        <p14:creationId xmlns:p14="http://schemas.microsoft.com/office/powerpoint/2010/main" val="843590881"/>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a Binomial Probability Computed?</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8" name="TextBox 7"/>
          <p:cNvSpPr txBox="1"/>
          <p:nvPr/>
        </p:nvSpPr>
        <p:spPr>
          <a:xfrm>
            <a:off x="858044" y="2962870"/>
            <a:ext cx="7427913" cy="923330"/>
          </a:xfrm>
          <a:prstGeom prst="rect">
            <a:avLst/>
          </a:prstGeom>
          <a:noFill/>
        </p:spPr>
        <p:txBody>
          <a:bodyPr wrap="square" rtlCol="0">
            <a:spAutoFit/>
          </a:bodyPr>
          <a:lstStyle/>
          <a:p>
            <a:r>
              <a:rPr lang="en-US" dirty="0"/>
              <a:t>There are five flights daily from Pittsburgh via US Airways into the Bradford Regional Airport in Bradford, Pennsylvania. Suppose the probability that any flight arrives late is .20. </a:t>
            </a:r>
          </a:p>
        </p:txBody>
      </p:sp>
      <mc:AlternateContent xmlns:mc="http://schemas.openxmlformats.org/markup-compatibility/2006" xmlns:a14="http://schemas.microsoft.com/office/drawing/2010/main">
        <mc:Choice Requires="a14">
          <p:sp>
            <p:nvSpPr>
              <p:cNvPr id="9" name="TextBox 8"/>
              <p:cNvSpPr txBox="1"/>
              <p:nvPr/>
            </p:nvSpPr>
            <p:spPr>
              <a:xfrm>
                <a:off x="4419600" y="4029670"/>
                <a:ext cx="3200400" cy="923330"/>
              </a:xfrm>
              <a:prstGeom prst="rect">
                <a:avLst/>
              </a:prstGeom>
              <a:noFill/>
            </p:spPr>
            <p:txBody>
              <a:bodyPr wrap="square" rtlCol="0">
                <a:spAutoFit/>
              </a:bodyPr>
              <a:lstStyle/>
              <a:p>
                <a:r>
                  <a:rPr lang="en-US" dirty="0"/>
                  <a:t>P(x) = </a:t>
                </a:r>
                <a:r>
                  <a:rPr lang="en-US" baseline="-25000" dirty="0"/>
                  <a:t>n</a:t>
                </a:r>
                <a:r>
                  <a:rPr lang="en-US" dirty="0"/>
                  <a:t>C</a:t>
                </a:r>
                <a:r>
                  <a:rPr lang="en-US" baseline="-25000" dirty="0"/>
                  <a:t>r</a:t>
                </a:r>
                <a:r>
                  <a:rPr lang="en-US" dirty="0"/>
                  <a:t>(</a:t>
                </a:r>
                <a14:m>
                  <m:oMath xmlns:m="http://schemas.openxmlformats.org/officeDocument/2006/math">
                    <m:r>
                      <m:rPr>
                        <m:sty m:val="p"/>
                      </m:rPr>
                      <a:rPr lang="en-US" i="0" smtClean="0">
                        <a:latin typeface="Cambria Math"/>
                        <a:ea typeface="Cambria Math"/>
                      </a:rPr>
                      <m:t>π</m:t>
                    </m:r>
                    <m:r>
                      <a:rPr lang="en-US" b="0" i="0" smtClean="0">
                        <a:latin typeface="Cambria Math"/>
                        <a:ea typeface="Cambria Math"/>
                      </a:rPr>
                      <m:t>)</m:t>
                    </m:r>
                    <m:r>
                      <m:rPr>
                        <m:sty m:val="p"/>
                      </m:rPr>
                      <a:rPr lang="en-US" b="0" i="0" baseline="30000" smtClean="0">
                        <a:latin typeface="Cambria Math"/>
                        <a:ea typeface="Cambria Math"/>
                      </a:rPr>
                      <m:t>r</m:t>
                    </m:r>
                    <m:d>
                      <m:dPr>
                        <m:ctrlPr>
                          <a:rPr lang="en-US" b="0" i="1" smtClean="0">
                            <a:latin typeface="Cambria Math" panose="02040503050406030204" pitchFamily="18" charset="0"/>
                            <a:ea typeface="Cambria Math"/>
                          </a:rPr>
                        </m:ctrlPr>
                      </m:dPr>
                      <m:e>
                        <m:r>
                          <a:rPr lang="en-US" b="0" i="0" smtClean="0">
                            <a:latin typeface="Cambria Math"/>
                            <a:ea typeface="Cambria Math"/>
                          </a:rPr>
                          <m:t>1−</m:t>
                        </m:r>
                        <m:r>
                          <m:rPr>
                            <m:sty m:val="p"/>
                          </m:rPr>
                          <a:rPr lang="en-US" b="0" i="0" smtClean="0">
                            <a:latin typeface="Cambria Math"/>
                            <a:ea typeface="Cambria Math"/>
                          </a:rPr>
                          <m:t>π</m:t>
                        </m:r>
                      </m:e>
                    </m:d>
                    <m:r>
                      <m:rPr>
                        <m:sty m:val="p"/>
                      </m:rPr>
                      <a:rPr lang="en-US" b="0" i="0" baseline="30000" smtClean="0">
                        <a:latin typeface="Cambria Math"/>
                        <a:ea typeface="Cambria Math"/>
                      </a:rPr>
                      <m:t>n</m:t>
                    </m:r>
                    <m:r>
                      <a:rPr lang="en-US" b="0" i="0" baseline="10000" smtClean="0">
                        <a:latin typeface="Cambria Math"/>
                        <a:ea typeface="Cambria Math"/>
                      </a:rPr>
                      <m:t>−</m:t>
                    </m:r>
                    <m:r>
                      <m:rPr>
                        <m:sty m:val="p"/>
                      </m:rPr>
                      <a:rPr lang="en-US" b="0" i="0" baseline="30000" smtClean="0">
                        <a:latin typeface="Cambria Math"/>
                        <a:ea typeface="Cambria Math"/>
                      </a:rPr>
                      <m:t>r</m:t>
                    </m:r>
                  </m:oMath>
                </a14:m>
                <a:endParaRPr lang="en-US" b="0" baseline="30000" dirty="0">
                  <a:ea typeface="Cambria Math"/>
                </a:endParaRPr>
              </a:p>
              <a:p>
                <a:r>
                  <a:rPr lang="en-US" dirty="0"/>
                  <a:t>P(0) = </a:t>
                </a:r>
                <a:r>
                  <a:rPr lang="en-US" baseline="-25000" dirty="0"/>
                  <a:t>5</a:t>
                </a:r>
                <a:r>
                  <a:rPr lang="en-US" dirty="0"/>
                  <a:t>C</a:t>
                </a:r>
                <a:r>
                  <a:rPr lang="en-US" baseline="-25000" dirty="0"/>
                  <a:t>0</a:t>
                </a:r>
                <a:r>
                  <a:rPr lang="en-US" dirty="0"/>
                  <a:t>(</a:t>
                </a:r>
                <a14:m>
                  <m:oMath xmlns:m="http://schemas.openxmlformats.org/officeDocument/2006/math">
                    <m:r>
                      <a:rPr lang="en-US" dirty="0" smtClean="0">
                        <a:latin typeface="Cambria Math"/>
                        <a:ea typeface="Cambria Math"/>
                      </a:rPr>
                      <m:t>.</m:t>
                    </m:r>
                    <m:r>
                      <a:rPr lang="en-US" b="0" i="0" dirty="0" smtClean="0">
                        <a:latin typeface="Cambria Math"/>
                        <a:ea typeface="Cambria Math"/>
                      </a:rPr>
                      <m:t>20</m:t>
                    </m:r>
                    <m:r>
                      <a:rPr lang="en-US">
                        <a:latin typeface="Cambria Math"/>
                        <a:ea typeface="Cambria Math"/>
                      </a:rPr>
                      <m:t>)</m:t>
                    </m:r>
                    <m:r>
                      <a:rPr lang="en-US" b="0" i="0" baseline="30000" smtClean="0">
                        <a:latin typeface="Cambria Math"/>
                        <a:ea typeface="Cambria Math"/>
                      </a:rPr>
                      <m:t>0</m:t>
                    </m:r>
                    <m:d>
                      <m:dPr>
                        <m:ctrlPr>
                          <a:rPr lang="en-US" i="1">
                            <a:latin typeface="Cambria Math" panose="02040503050406030204" pitchFamily="18" charset="0"/>
                            <a:ea typeface="Cambria Math"/>
                          </a:rPr>
                        </m:ctrlPr>
                      </m:dPr>
                      <m:e>
                        <m:r>
                          <a:rPr lang="en-US">
                            <a:latin typeface="Cambria Math"/>
                            <a:ea typeface="Cambria Math"/>
                          </a:rPr>
                          <m:t>1−</m:t>
                        </m:r>
                        <m:r>
                          <a:rPr lang="en-US" b="0" i="1" smtClean="0">
                            <a:latin typeface="Cambria Math"/>
                            <a:ea typeface="Cambria Math"/>
                          </a:rPr>
                          <m:t>.20</m:t>
                        </m:r>
                      </m:e>
                    </m:d>
                    <m:r>
                      <a:rPr lang="en-US" b="0" i="0" baseline="30000" smtClean="0">
                        <a:latin typeface="Cambria Math"/>
                        <a:ea typeface="Cambria Math"/>
                      </a:rPr>
                      <m:t>5</m:t>
                    </m:r>
                    <m:r>
                      <a:rPr lang="en-US" baseline="10000">
                        <a:latin typeface="Cambria Math"/>
                        <a:ea typeface="Cambria Math"/>
                      </a:rPr>
                      <m:t>−</m:t>
                    </m:r>
                    <m:r>
                      <a:rPr lang="en-US" b="0" i="0" baseline="30000" smtClean="0">
                        <a:latin typeface="Cambria Math"/>
                        <a:ea typeface="Cambria Math"/>
                      </a:rPr>
                      <m:t>0</m:t>
                    </m:r>
                  </m:oMath>
                </a14:m>
                <a:endParaRPr lang="en-US" b="0" baseline="30000" dirty="0">
                  <a:ea typeface="Cambria Math"/>
                </a:endParaRPr>
              </a:p>
              <a:p>
                <a:r>
                  <a:rPr lang="en-US" dirty="0"/>
                  <a:t>       = (1)(1)(.3277) = .3277</a:t>
                </a:r>
                <a:endParaRPr lang="en-US" baseline="30000" dirty="0"/>
              </a:p>
            </p:txBody>
          </p:sp>
        </mc:Choice>
        <mc:Fallback xmlns="">
          <p:sp>
            <p:nvSpPr>
              <p:cNvPr id="9" name="TextBox 8"/>
              <p:cNvSpPr txBox="1">
                <a:spLocks noRot="1" noChangeAspect="1" noMove="1" noResize="1" noEditPoints="1" noAdjustHandles="1" noChangeArrowheads="1" noChangeShapeType="1" noTextEdit="1"/>
              </p:cNvSpPr>
              <p:nvPr/>
            </p:nvSpPr>
            <p:spPr>
              <a:xfrm>
                <a:off x="4419600" y="4029670"/>
                <a:ext cx="3200400" cy="923330"/>
              </a:xfrm>
              <a:prstGeom prst="rect">
                <a:avLst/>
              </a:prstGeom>
              <a:blipFill rotWithShape="1">
                <a:blip r:embed="rId3"/>
                <a:stretch>
                  <a:fillRect l="-1524" t="-3289" b="-92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495800" y="5257800"/>
                <a:ext cx="3200400" cy="923330"/>
              </a:xfrm>
              <a:prstGeom prst="rect">
                <a:avLst/>
              </a:prstGeom>
              <a:noFill/>
            </p:spPr>
            <p:txBody>
              <a:bodyPr wrap="square" rtlCol="0">
                <a:spAutoFit/>
              </a:bodyPr>
              <a:lstStyle/>
              <a:p>
                <a:r>
                  <a:rPr lang="en-US" dirty="0"/>
                  <a:t>P(x) = </a:t>
                </a:r>
                <a:r>
                  <a:rPr lang="en-US" baseline="-25000" dirty="0"/>
                  <a:t>n</a:t>
                </a:r>
                <a:r>
                  <a:rPr lang="en-US" dirty="0"/>
                  <a:t>C</a:t>
                </a:r>
                <a:r>
                  <a:rPr lang="en-US" baseline="-25000" dirty="0"/>
                  <a:t>r</a:t>
                </a:r>
                <a:r>
                  <a:rPr lang="en-US" dirty="0"/>
                  <a:t>(</a:t>
                </a:r>
                <a14:m>
                  <m:oMath xmlns:m="http://schemas.openxmlformats.org/officeDocument/2006/math">
                    <m:r>
                      <m:rPr>
                        <m:sty m:val="p"/>
                      </m:rPr>
                      <a:rPr lang="en-US" i="0" smtClean="0">
                        <a:latin typeface="Cambria Math"/>
                        <a:ea typeface="Cambria Math"/>
                      </a:rPr>
                      <m:t>π</m:t>
                    </m:r>
                    <m:r>
                      <a:rPr lang="en-US" b="0" i="0" smtClean="0">
                        <a:latin typeface="Cambria Math"/>
                        <a:ea typeface="Cambria Math"/>
                      </a:rPr>
                      <m:t>)</m:t>
                    </m:r>
                    <m:r>
                      <m:rPr>
                        <m:sty m:val="p"/>
                      </m:rPr>
                      <a:rPr lang="en-US" b="0" i="0" baseline="30000" smtClean="0">
                        <a:latin typeface="Cambria Math"/>
                        <a:ea typeface="Cambria Math"/>
                      </a:rPr>
                      <m:t>r</m:t>
                    </m:r>
                    <m:d>
                      <m:dPr>
                        <m:ctrlPr>
                          <a:rPr lang="en-US" b="0" i="1" smtClean="0">
                            <a:latin typeface="Cambria Math" panose="02040503050406030204" pitchFamily="18" charset="0"/>
                            <a:ea typeface="Cambria Math"/>
                          </a:rPr>
                        </m:ctrlPr>
                      </m:dPr>
                      <m:e>
                        <m:r>
                          <a:rPr lang="en-US" b="0" i="0" smtClean="0">
                            <a:latin typeface="Cambria Math"/>
                            <a:ea typeface="Cambria Math"/>
                          </a:rPr>
                          <m:t>1−</m:t>
                        </m:r>
                        <m:r>
                          <m:rPr>
                            <m:sty m:val="p"/>
                          </m:rPr>
                          <a:rPr lang="en-US" b="0" i="0" smtClean="0">
                            <a:latin typeface="Cambria Math"/>
                            <a:ea typeface="Cambria Math"/>
                          </a:rPr>
                          <m:t>π</m:t>
                        </m:r>
                      </m:e>
                    </m:d>
                    <m:r>
                      <m:rPr>
                        <m:sty m:val="p"/>
                      </m:rPr>
                      <a:rPr lang="en-US" b="0" i="0" baseline="30000" smtClean="0">
                        <a:latin typeface="Cambria Math"/>
                        <a:ea typeface="Cambria Math"/>
                      </a:rPr>
                      <m:t>n</m:t>
                    </m:r>
                    <m:r>
                      <a:rPr lang="en-US" b="0" i="0" baseline="10000" smtClean="0">
                        <a:latin typeface="Cambria Math"/>
                        <a:ea typeface="Cambria Math"/>
                      </a:rPr>
                      <m:t>−</m:t>
                    </m:r>
                    <m:r>
                      <m:rPr>
                        <m:sty m:val="p"/>
                      </m:rPr>
                      <a:rPr lang="en-US" b="0" i="0" baseline="30000" smtClean="0">
                        <a:latin typeface="Cambria Math"/>
                        <a:ea typeface="Cambria Math"/>
                      </a:rPr>
                      <m:t>r</m:t>
                    </m:r>
                  </m:oMath>
                </a14:m>
                <a:endParaRPr lang="en-US" b="0" baseline="30000" dirty="0">
                  <a:ea typeface="Cambria Math"/>
                </a:endParaRPr>
              </a:p>
              <a:p>
                <a:r>
                  <a:rPr lang="en-US" dirty="0"/>
                  <a:t>P(1) = </a:t>
                </a:r>
                <a:r>
                  <a:rPr lang="en-US" baseline="-25000" dirty="0"/>
                  <a:t>5</a:t>
                </a:r>
                <a:r>
                  <a:rPr lang="en-US" dirty="0"/>
                  <a:t>C</a:t>
                </a:r>
                <a:r>
                  <a:rPr lang="en-US" baseline="-25000" dirty="0"/>
                  <a:t>1</a:t>
                </a:r>
                <a:r>
                  <a:rPr lang="en-US" dirty="0"/>
                  <a:t>(</a:t>
                </a:r>
                <a14:m>
                  <m:oMath xmlns:m="http://schemas.openxmlformats.org/officeDocument/2006/math">
                    <m:r>
                      <a:rPr lang="en-US" dirty="0" smtClean="0">
                        <a:latin typeface="Cambria Math"/>
                        <a:ea typeface="Cambria Math"/>
                      </a:rPr>
                      <m:t>.</m:t>
                    </m:r>
                    <m:r>
                      <a:rPr lang="en-US" b="0" i="0" dirty="0" smtClean="0">
                        <a:latin typeface="Cambria Math"/>
                        <a:ea typeface="Cambria Math"/>
                      </a:rPr>
                      <m:t>20</m:t>
                    </m:r>
                    <m:r>
                      <a:rPr lang="en-US">
                        <a:latin typeface="Cambria Math"/>
                        <a:ea typeface="Cambria Math"/>
                      </a:rPr>
                      <m:t>)</m:t>
                    </m:r>
                    <m:r>
                      <a:rPr lang="en-US" b="0" i="0" baseline="30000" smtClean="0">
                        <a:latin typeface="Cambria Math"/>
                        <a:ea typeface="Cambria Math"/>
                      </a:rPr>
                      <m:t>1</m:t>
                    </m:r>
                    <m:d>
                      <m:dPr>
                        <m:ctrlPr>
                          <a:rPr lang="en-US" i="1">
                            <a:latin typeface="Cambria Math" panose="02040503050406030204" pitchFamily="18" charset="0"/>
                            <a:ea typeface="Cambria Math"/>
                          </a:rPr>
                        </m:ctrlPr>
                      </m:dPr>
                      <m:e>
                        <m:r>
                          <a:rPr lang="en-US">
                            <a:latin typeface="Cambria Math"/>
                            <a:ea typeface="Cambria Math"/>
                          </a:rPr>
                          <m:t>1−</m:t>
                        </m:r>
                        <m:r>
                          <a:rPr lang="en-US" b="0" i="1" smtClean="0">
                            <a:latin typeface="Cambria Math"/>
                            <a:ea typeface="Cambria Math"/>
                          </a:rPr>
                          <m:t>.20</m:t>
                        </m:r>
                      </m:e>
                    </m:d>
                    <m:r>
                      <a:rPr lang="en-US" b="0" i="0" baseline="30000" smtClean="0">
                        <a:latin typeface="Cambria Math"/>
                        <a:ea typeface="Cambria Math"/>
                      </a:rPr>
                      <m:t>5</m:t>
                    </m:r>
                    <m:r>
                      <a:rPr lang="en-US" baseline="10000">
                        <a:latin typeface="Cambria Math"/>
                        <a:ea typeface="Cambria Math"/>
                      </a:rPr>
                      <m:t>−</m:t>
                    </m:r>
                    <m:r>
                      <a:rPr lang="en-US" b="0" i="0" baseline="30000" smtClean="0">
                        <a:latin typeface="Cambria Math"/>
                        <a:ea typeface="Cambria Math"/>
                      </a:rPr>
                      <m:t>1</m:t>
                    </m:r>
                  </m:oMath>
                </a14:m>
                <a:endParaRPr lang="en-US" b="0" baseline="30000" dirty="0">
                  <a:ea typeface="Cambria Math"/>
                </a:endParaRPr>
              </a:p>
              <a:p>
                <a:r>
                  <a:rPr lang="en-US" dirty="0"/>
                  <a:t>       = (1)(1)(.4096) = .4096</a:t>
                </a:r>
                <a:endParaRPr lang="en-US" baseline="30000" dirty="0"/>
              </a:p>
            </p:txBody>
          </p:sp>
        </mc:Choice>
        <mc:Fallback xmlns="">
          <p:sp>
            <p:nvSpPr>
              <p:cNvPr id="10" name="TextBox 9"/>
              <p:cNvSpPr txBox="1">
                <a:spLocks noRot="1" noChangeAspect="1" noMove="1" noResize="1" noEditPoints="1" noAdjustHandles="1" noChangeArrowheads="1" noChangeShapeType="1" noTextEdit="1"/>
              </p:cNvSpPr>
              <p:nvPr/>
            </p:nvSpPr>
            <p:spPr>
              <a:xfrm>
                <a:off x="4495800" y="5257800"/>
                <a:ext cx="3200400" cy="923330"/>
              </a:xfrm>
              <a:prstGeom prst="rect">
                <a:avLst/>
              </a:prstGeom>
              <a:blipFill rotWithShape="1">
                <a:blip r:embed="rId4"/>
                <a:stretch>
                  <a:fillRect l="-1714" t="-3311" b="-9272"/>
                </a:stretch>
              </a:blipFill>
            </p:spPr>
            <p:txBody>
              <a:bodyPr/>
              <a:lstStyle/>
              <a:p>
                <a:r>
                  <a:rPr lang="en-US">
                    <a:noFill/>
                  </a:rPr>
                  <a:t> </a:t>
                </a:r>
              </a:p>
            </p:txBody>
          </p:sp>
        </mc:Fallback>
      </mc:AlternateContent>
      <p:sp>
        <p:nvSpPr>
          <p:cNvPr id="11" name="TextBox 10"/>
          <p:cNvSpPr txBox="1"/>
          <p:nvPr/>
        </p:nvSpPr>
        <p:spPr>
          <a:xfrm>
            <a:off x="1155469" y="3841865"/>
            <a:ext cx="2286000" cy="1371600"/>
          </a:xfrm>
          <a:prstGeom prst="rect">
            <a:avLst/>
          </a:prstGeom>
          <a:noFill/>
        </p:spPr>
        <p:txBody>
          <a:bodyPr wrap="square" rtlCol="0">
            <a:spAutoFit/>
          </a:bodyPr>
          <a:lstStyle/>
          <a:p>
            <a:r>
              <a:rPr lang="en-US" dirty="0"/>
              <a:t>What is the probability that none of the flights are late today?</a:t>
            </a:r>
          </a:p>
        </p:txBody>
      </p:sp>
      <p:sp>
        <p:nvSpPr>
          <p:cNvPr id="12" name="TextBox 11"/>
          <p:cNvSpPr txBox="1"/>
          <p:nvPr/>
        </p:nvSpPr>
        <p:spPr>
          <a:xfrm>
            <a:off x="1143000" y="5044440"/>
            <a:ext cx="2286000" cy="1371600"/>
          </a:xfrm>
          <a:prstGeom prst="rect">
            <a:avLst/>
          </a:prstGeom>
          <a:noFill/>
        </p:spPr>
        <p:txBody>
          <a:bodyPr wrap="square" rtlCol="0">
            <a:spAutoFit/>
          </a:bodyPr>
          <a:lstStyle/>
          <a:p>
            <a:r>
              <a:rPr lang="en-US" dirty="0"/>
              <a:t>What is the probability that exactly one of the flights is late today?</a:t>
            </a:r>
          </a:p>
        </p:txBody>
      </p:sp>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219200"/>
            <a:ext cx="6438900" cy="1667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r>
              <a:rPr lang="en-US"/>
              <a:t>6-</a:t>
            </a:r>
            <a:fld id="{A68F1C3D-7991-4430-8FD2-6BE0AA8A1311}" type="slidenum">
              <a:rPr lang="en-US" smtClean="0"/>
              <a:pPr/>
              <a:t>282</a:t>
            </a:fld>
            <a:endParaRPr lang="en-US" dirty="0"/>
          </a:p>
        </p:txBody>
      </p:sp>
    </p:spTree>
    <p:extLst>
      <p:ext uri="{BB962C8B-B14F-4D97-AF65-F5344CB8AC3E}">
        <p14:creationId xmlns:p14="http://schemas.microsoft.com/office/powerpoint/2010/main" val="438854769"/>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Binomial Probability Distribution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pic>
        <p:nvPicPr>
          <p:cNvPr id="7" name="Picture 11" descr="0622"/>
          <p:cNvPicPr>
            <a:picLocks noChangeAspect="1" noChangeArrowheads="1"/>
          </p:cNvPicPr>
          <p:nvPr/>
        </p:nvPicPr>
        <p:blipFill>
          <a:blip r:embed="rId3" cstate="print"/>
          <a:srcRect/>
          <a:stretch>
            <a:fillRect/>
          </a:stretch>
        </p:blipFill>
        <p:spPr bwMode="auto">
          <a:xfrm>
            <a:off x="503238" y="3457575"/>
            <a:ext cx="7686675" cy="2714625"/>
          </a:xfrm>
          <a:prstGeom prst="rect">
            <a:avLst/>
          </a:prstGeom>
          <a:noFill/>
          <a:ln w="9525">
            <a:noFill/>
            <a:miter lim="800000"/>
            <a:headEnd/>
            <a:tailEnd/>
          </a:ln>
        </p:spPr>
      </p:pic>
      <p:sp>
        <p:nvSpPr>
          <p:cNvPr id="8" name="TextBox 7"/>
          <p:cNvSpPr txBox="1"/>
          <p:nvPr/>
        </p:nvSpPr>
        <p:spPr>
          <a:xfrm>
            <a:off x="762000" y="1676400"/>
            <a:ext cx="7427913" cy="1200329"/>
          </a:xfrm>
          <a:prstGeom prst="rect">
            <a:avLst/>
          </a:prstGeom>
          <a:noFill/>
        </p:spPr>
        <p:txBody>
          <a:bodyPr wrap="square" rtlCol="0">
            <a:spAutoFit/>
          </a:bodyPr>
          <a:lstStyle/>
          <a:p>
            <a:r>
              <a:rPr lang="en-US" dirty="0"/>
              <a:t>There are five flights daily from Pittsburgh via US Airways into the Bradford Regional Airport in Bradford, Pennsylvania. Suppose the probability that any flight arrives late is .20. What is the probability that none of the flights are late today? What is the probability that exactly 1 of the flights is late today?</a:t>
            </a:r>
          </a:p>
        </p:txBody>
      </p:sp>
      <p:sp>
        <p:nvSpPr>
          <p:cNvPr id="4" name="Slide Number Placeholder 3"/>
          <p:cNvSpPr>
            <a:spLocks noGrp="1"/>
          </p:cNvSpPr>
          <p:nvPr>
            <p:ph type="sldNum" sz="quarter" idx="12"/>
          </p:nvPr>
        </p:nvSpPr>
        <p:spPr/>
        <p:txBody>
          <a:bodyPr/>
          <a:lstStyle/>
          <a:p>
            <a:r>
              <a:rPr lang="en-US"/>
              <a:t>6-</a:t>
            </a:r>
            <a:fld id="{A68F1C3D-7991-4430-8FD2-6BE0AA8A1311}" type="slidenum">
              <a:rPr lang="en-US" smtClean="0"/>
              <a:pPr/>
              <a:t>283</a:t>
            </a:fld>
            <a:endParaRPr lang="en-US" dirty="0"/>
          </a:p>
        </p:txBody>
      </p:sp>
    </p:spTree>
    <p:extLst>
      <p:ext uri="{BB962C8B-B14F-4D97-AF65-F5344CB8AC3E}">
        <p14:creationId xmlns:p14="http://schemas.microsoft.com/office/powerpoint/2010/main" val="1316242947"/>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Shortcut Formulas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070" y="1524000"/>
            <a:ext cx="8115286" cy="1322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4" name="Content Placeholder 3"/>
              <p:cNvSpPr>
                <a:spLocks noGrp="1"/>
              </p:cNvSpPr>
              <p:nvPr>
                <p:ph sz="quarter" idx="1"/>
              </p:nvPr>
            </p:nvSpPr>
            <p:spPr/>
            <p:txBody>
              <a:bodyPr>
                <a:normAutofit/>
              </a:bodyPr>
              <a:lstStyle/>
              <a:p>
                <a:endParaRPr lang="en-US" dirty="0"/>
              </a:p>
              <a:p>
                <a:pPr marL="0" indent="0">
                  <a:buNone/>
                </a:pPr>
                <a:endParaRPr lang="en-US" dirty="0"/>
              </a:p>
              <a:p>
                <a:pPr marL="0" indent="0">
                  <a:buNone/>
                </a:pPr>
                <a:endParaRPr lang="en-US" dirty="0"/>
              </a:p>
              <a:p>
                <a:pPr marL="0" indent="0">
                  <a:buNone/>
                </a:pPr>
                <a:endParaRPr lang="en-US" dirty="0"/>
              </a:p>
              <a:p>
                <a:pPr>
                  <a:spcAft>
                    <a:spcPts val="600"/>
                  </a:spcAft>
                </a:pPr>
                <a:r>
                  <a:rPr lang="en-US" dirty="0"/>
                  <a:t>Using the preceding example of flights into Bradford Airport;  n=5 and </a:t>
                </a:r>
                <a14:m>
                  <m:oMath xmlns:m="http://schemas.openxmlformats.org/officeDocument/2006/math">
                    <m:r>
                      <m:rPr>
                        <m:sty m:val="p"/>
                      </m:rPr>
                      <a:rPr lang="en-US" i="0" smtClean="0">
                        <a:latin typeface="Cambria Math"/>
                        <a:ea typeface="Cambria Math"/>
                      </a:rPr>
                      <m:t>π</m:t>
                    </m:r>
                    <m:r>
                      <a:rPr lang="en-US" b="0" i="0" smtClean="0">
                        <a:latin typeface="Cambria Math"/>
                        <a:ea typeface="Cambria Math"/>
                      </a:rPr>
                      <m:t>=.20 </m:t>
                    </m:r>
                    <m:r>
                      <m:rPr>
                        <m:sty m:val="p"/>
                      </m:rPr>
                      <a:rPr lang="en-US" b="0" i="0" smtClean="0">
                        <a:latin typeface="Cambria Math"/>
                        <a:ea typeface="Cambria Math"/>
                      </a:rPr>
                      <m:t>and</m:t>
                    </m:r>
                    <m:r>
                      <a:rPr lang="en-US" b="0" i="0" smtClean="0">
                        <a:latin typeface="Cambria Math"/>
                        <a:ea typeface="Cambria Math"/>
                      </a:rPr>
                      <m:t> </m:t>
                    </m:r>
                    <m:r>
                      <m:rPr>
                        <m:sty m:val="p"/>
                      </m:rPr>
                      <a:rPr lang="en-US" b="0" i="0" smtClean="0">
                        <a:latin typeface="Cambria Math"/>
                        <a:ea typeface="Cambria Math"/>
                      </a:rPr>
                      <m:t>the</m:t>
                    </m:r>
                    <m:r>
                      <a:rPr lang="en-US" b="0" i="0" smtClean="0">
                        <a:latin typeface="Cambria Math"/>
                        <a:ea typeface="Cambria Math"/>
                      </a:rPr>
                      <m:t> </m:t>
                    </m:r>
                    <m:r>
                      <m:rPr>
                        <m:sty m:val="p"/>
                      </m:rPr>
                      <a:rPr lang="en-US" b="0" i="0" smtClean="0">
                        <a:latin typeface="Cambria Math"/>
                        <a:ea typeface="Cambria Math"/>
                      </a:rPr>
                      <m:t>shortcut</m:t>
                    </m:r>
                    <m:r>
                      <a:rPr lang="en-US" b="0" i="0" smtClean="0">
                        <a:latin typeface="Cambria Math"/>
                        <a:ea typeface="Cambria Math"/>
                      </a:rPr>
                      <m:t> </m:t>
                    </m:r>
                    <m:r>
                      <m:rPr>
                        <m:sty m:val="p"/>
                      </m:rPr>
                      <a:rPr lang="en-US" b="0" i="0" smtClean="0">
                        <a:latin typeface="Cambria Math"/>
                        <a:ea typeface="Cambria Math"/>
                      </a:rPr>
                      <m:t>formulas</m:t>
                    </m:r>
                  </m:oMath>
                </a14:m>
                <a:endParaRPr lang="en-US" dirty="0"/>
              </a:p>
              <a:p>
                <a:pPr marL="1920240" lvl="8" indent="0">
                  <a:spcBef>
                    <a:spcPts val="1200"/>
                  </a:spcBef>
                  <a:buNone/>
                </a:pPr>
                <a14:m>
                  <m:oMathPara xmlns:m="http://schemas.openxmlformats.org/officeDocument/2006/math">
                    <m:oMathParaPr>
                      <m:jc m:val="left"/>
                    </m:oMathParaPr>
                    <m:oMath xmlns:m="http://schemas.openxmlformats.org/officeDocument/2006/math">
                      <m:r>
                        <m:rPr>
                          <m:sty m:val="p"/>
                        </m:rPr>
                        <a:rPr lang="en-US" sz="2600" i="0" smtClean="0">
                          <a:latin typeface="Cambria Math"/>
                          <a:ea typeface="Cambria Math"/>
                        </a:rPr>
                        <m:t>μ</m:t>
                      </m:r>
                      <m:r>
                        <a:rPr lang="en-US" sz="2600" b="0" i="0" smtClean="0">
                          <a:latin typeface="Cambria Math"/>
                          <a:ea typeface="Cambria Math"/>
                        </a:rPr>
                        <m:t>=</m:t>
                      </m:r>
                      <m:r>
                        <m:rPr>
                          <m:sty m:val="p"/>
                        </m:rPr>
                        <a:rPr lang="en-US" sz="2600" b="0" i="0" smtClean="0">
                          <a:latin typeface="Cambria Math"/>
                          <a:ea typeface="Cambria Math"/>
                        </a:rPr>
                        <m:t>n</m:t>
                      </m:r>
                      <m:r>
                        <a:rPr lang="en-US" sz="2600" b="0" i="0" smtClean="0">
                          <a:latin typeface="Cambria Math"/>
                          <a:ea typeface="Cambria Math"/>
                        </a:rPr>
                        <m:t> </m:t>
                      </m:r>
                      <m:r>
                        <m:rPr>
                          <m:sty m:val="p"/>
                        </m:rPr>
                        <a:rPr lang="en-US" sz="2600" b="0" i="0" smtClean="0">
                          <a:latin typeface="Cambria Math"/>
                          <a:ea typeface="Cambria Math"/>
                        </a:rPr>
                        <m:t>π</m:t>
                      </m:r>
                    </m:oMath>
                  </m:oMathPara>
                </a14:m>
                <a:endParaRPr lang="en-US" sz="2600" b="0" dirty="0">
                  <a:latin typeface="Cambria Math"/>
                  <a:ea typeface="Cambria Math"/>
                </a:endParaRPr>
              </a:p>
              <a:p>
                <a:pPr marL="1920240" lvl="8" indent="0">
                  <a:spcAft>
                    <a:spcPts val="1200"/>
                  </a:spcAft>
                  <a:buNone/>
                </a:pPr>
                <a14:m>
                  <m:oMathPara xmlns:m="http://schemas.openxmlformats.org/officeDocument/2006/math">
                    <m:oMathParaPr>
                      <m:jc m:val="left"/>
                    </m:oMathParaPr>
                    <m:oMath xmlns:m="http://schemas.openxmlformats.org/officeDocument/2006/math">
                      <m:r>
                        <m:rPr>
                          <m:sty m:val="p"/>
                        </m:rPr>
                        <a:rPr lang="en-US" sz="2600" b="0" i="0" smtClean="0">
                          <a:latin typeface="Cambria Math"/>
                          <a:ea typeface="Cambria Math"/>
                        </a:rPr>
                        <m:t>μ</m:t>
                      </m:r>
                      <m:r>
                        <a:rPr lang="en-US" sz="2600" b="0" i="0" smtClean="0">
                          <a:latin typeface="Cambria Math"/>
                          <a:ea typeface="Cambria Math"/>
                        </a:rPr>
                        <m:t>=</m:t>
                      </m:r>
                      <m:d>
                        <m:dPr>
                          <m:ctrlPr>
                            <a:rPr lang="en-US" sz="2600" b="0" i="1" smtClean="0">
                              <a:latin typeface="Cambria Math" panose="02040503050406030204" pitchFamily="18" charset="0"/>
                              <a:ea typeface="Cambria Math"/>
                            </a:rPr>
                          </m:ctrlPr>
                        </m:dPr>
                        <m:e>
                          <m:r>
                            <a:rPr lang="en-US" sz="2600" b="0" i="0" smtClean="0">
                              <a:latin typeface="Cambria Math"/>
                              <a:ea typeface="Cambria Math"/>
                            </a:rPr>
                            <m:t>5</m:t>
                          </m:r>
                        </m:e>
                      </m:d>
                      <m:d>
                        <m:dPr>
                          <m:ctrlPr>
                            <a:rPr lang="en-US" sz="2600" b="0" i="1" smtClean="0">
                              <a:latin typeface="Cambria Math" panose="02040503050406030204" pitchFamily="18" charset="0"/>
                              <a:ea typeface="Cambria Math"/>
                            </a:rPr>
                          </m:ctrlPr>
                        </m:dPr>
                        <m:e>
                          <m:r>
                            <a:rPr lang="en-US" sz="2600" b="0" i="0" smtClean="0">
                              <a:latin typeface="Cambria Math"/>
                              <a:ea typeface="Cambria Math"/>
                            </a:rPr>
                            <m:t>.20</m:t>
                          </m:r>
                        </m:e>
                      </m:d>
                      <m:r>
                        <a:rPr lang="en-US" sz="2600" b="0" i="0" smtClean="0">
                          <a:latin typeface="Cambria Math"/>
                          <a:ea typeface="Cambria Math"/>
                        </a:rPr>
                        <m:t>=1.00</m:t>
                      </m:r>
                    </m:oMath>
                  </m:oMathPara>
                </a14:m>
                <a:endParaRPr lang="en-US" sz="2600" dirty="0"/>
              </a:p>
              <a:p>
                <a:pPr marL="1920240" lvl="8" indent="0">
                  <a:buNone/>
                </a:pPr>
                <a14:m>
                  <m:oMathPara xmlns:m="http://schemas.openxmlformats.org/officeDocument/2006/math">
                    <m:oMathParaPr>
                      <m:jc m:val="left"/>
                    </m:oMathParaPr>
                    <m:oMath xmlns:m="http://schemas.openxmlformats.org/officeDocument/2006/math">
                      <m:r>
                        <m:rPr>
                          <m:sty m:val="p"/>
                        </m:rPr>
                        <a:rPr lang="en-US" sz="2600" i="0" smtClean="0">
                          <a:latin typeface="Cambria Math"/>
                          <a:ea typeface="Cambria Math"/>
                        </a:rPr>
                        <m:t>σ</m:t>
                      </m:r>
                      <m:r>
                        <a:rPr lang="en-US" sz="2600" b="0" i="0" baseline="30000" smtClean="0">
                          <a:latin typeface="Cambria Math"/>
                          <a:ea typeface="Cambria Math"/>
                        </a:rPr>
                        <m:t>2</m:t>
                      </m:r>
                      <m:r>
                        <a:rPr lang="en-US" sz="2600" b="0" i="0" smtClean="0">
                          <a:latin typeface="Cambria Math"/>
                          <a:ea typeface="Cambria Math"/>
                        </a:rPr>
                        <m:t>=</m:t>
                      </m:r>
                      <m:r>
                        <m:rPr>
                          <m:sty m:val="p"/>
                        </m:rPr>
                        <a:rPr lang="en-US" sz="2600" b="0" i="0" smtClean="0">
                          <a:latin typeface="Cambria Math"/>
                          <a:ea typeface="Cambria Math"/>
                        </a:rPr>
                        <m:t>nπ</m:t>
                      </m:r>
                      <m:d>
                        <m:dPr>
                          <m:ctrlPr>
                            <a:rPr lang="en-US" sz="2600" b="0" i="1" smtClean="0">
                              <a:latin typeface="Cambria Math" panose="02040503050406030204" pitchFamily="18" charset="0"/>
                              <a:ea typeface="Cambria Math"/>
                            </a:rPr>
                          </m:ctrlPr>
                        </m:dPr>
                        <m:e>
                          <m:r>
                            <a:rPr lang="en-US" sz="2600" b="0" i="0" smtClean="0">
                              <a:latin typeface="Cambria Math"/>
                              <a:ea typeface="Cambria Math"/>
                            </a:rPr>
                            <m:t>1−</m:t>
                          </m:r>
                          <m:r>
                            <m:rPr>
                              <m:sty m:val="p"/>
                            </m:rPr>
                            <a:rPr lang="en-US" sz="2600" b="0" i="0" smtClean="0">
                              <a:latin typeface="Cambria Math"/>
                              <a:ea typeface="Cambria Math"/>
                            </a:rPr>
                            <m:t>π</m:t>
                          </m:r>
                        </m:e>
                      </m:d>
                    </m:oMath>
                  </m:oMathPara>
                </a14:m>
                <a:endParaRPr lang="en-US" sz="2600" b="0" dirty="0">
                  <a:ea typeface="Cambria Math"/>
                </a:endParaRPr>
              </a:p>
              <a:p>
                <a:pPr marL="1920240" lvl="8" indent="0">
                  <a:buNone/>
                </a:pPr>
                <a14:m>
                  <m:oMath xmlns:m="http://schemas.openxmlformats.org/officeDocument/2006/math">
                    <m:r>
                      <m:rPr>
                        <m:sty m:val="p"/>
                      </m:rPr>
                      <a:rPr lang="en-US" sz="2600" i="0" smtClean="0">
                        <a:latin typeface="Cambria Math"/>
                        <a:ea typeface="Cambria Math"/>
                      </a:rPr>
                      <m:t>σ</m:t>
                    </m:r>
                    <m:r>
                      <a:rPr lang="en-US" sz="2600" b="0" i="0" baseline="30000" smtClean="0">
                        <a:latin typeface="Cambria Math"/>
                        <a:ea typeface="Cambria Math"/>
                      </a:rPr>
                      <m:t>2</m:t>
                    </m:r>
                    <m:r>
                      <a:rPr lang="en-US" sz="2600" b="0" i="0" smtClean="0">
                        <a:latin typeface="Cambria Math"/>
                        <a:ea typeface="Cambria Math"/>
                      </a:rPr>
                      <m:t>=</m:t>
                    </m:r>
                    <m:d>
                      <m:dPr>
                        <m:ctrlPr>
                          <a:rPr lang="en-US" sz="2600" b="0" i="1" smtClean="0">
                            <a:latin typeface="Cambria Math" panose="02040503050406030204" pitchFamily="18" charset="0"/>
                            <a:ea typeface="Cambria Math"/>
                          </a:rPr>
                        </m:ctrlPr>
                      </m:dPr>
                      <m:e>
                        <m:r>
                          <a:rPr lang="en-US" sz="2600" b="0" i="0" smtClean="0">
                            <a:latin typeface="Cambria Math"/>
                            <a:ea typeface="Cambria Math"/>
                          </a:rPr>
                          <m:t>5</m:t>
                        </m:r>
                      </m:e>
                    </m:d>
                    <m:d>
                      <m:dPr>
                        <m:ctrlPr>
                          <a:rPr lang="en-US" sz="2600" b="0" i="1" smtClean="0">
                            <a:latin typeface="Cambria Math" panose="02040503050406030204" pitchFamily="18" charset="0"/>
                            <a:ea typeface="Cambria Math"/>
                          </a:rPr>
                        </m:ctrlPr>
                      </m:dPr>
                      <m:e>
                        <m:r>
                          <a:rPr lang="en-US" sz="2600" b="0" i="0" smtClean="0">
                            <a:latin typeface="Cambria Math"/>
                            <a:ea typeface="Cambria Math"/>
                          </a:rPr>
                          <m:t>.20</m:t>
                        </m:r>
                      </m:e>
                    </m:d>
                    <m:d>
                      <m:dPr>
                        <m:ctrlPr>
                          <a:rPr lang="en-US" sz="2600" b="0" i="1" smtClean="0">
                            <a:latin typeface="Cambria Math" panose="02040503050406030204" pitchFamily="18" charset="0"/>
                            <a:ea typeface="Cambria Math"/>
                          </a:rPr>
                        </m:ctrlPr>
                      </m:dPr>
                      <m:e>
                        <m:r>
                          <a:rPr lang="en-US" sz="2600" b="0" i="0" smtClean="0">
                            <a:latin typeface="Cambria Math"/>
                            <a:ea typeface="Cambria Math"/>
                          </a:rPr>
                          <m:t>1−.20</m:t>
                        </m:r>
                      </m:e>
                    </m:d>
                    <m:r>
                      <a:rPr lang="en-US" sz="2600" b="0" i="0" smtClean="0">
                        <a:latin typeface="Cambria Math"/>
                        <a:ea typeface="Cambria Math"/>
                      </a:rPr>
                      <m:t>= </m:t>
                    </m:r>
                  </m:oMath>
                </a14:m>
                <a:r>
                  <a:rPr lang="en-US" sz="2600" dirty="0"/>
                  <a:t>.80</a:t>
                </a:r>
              </a:p>
            </p:txBody>
          </p:sp>
        </mc:Choice>
        <mc:Fallback xmlns="">
          <p:sp>
            <p:nvSpPr>
              <p:cNvPr id="4" name="Content Placeholder 3"/>
              <p:cNvSpPr>
                <a:spLocks noGrp="1" noRot="1" noChangeAspect="1" noMove="1" noResize="1" noEditPoints="1" noAdjustHandles="1" noChangeArrowheads="1" noChangeShapeType="1" noTextEdit="1"/>
              </p:cNvSpPr>
              <p:nvPr>
                <p:ph sz="quarter" idx="1"/>
              </p:nvPr>
            </p:nvSpPr>
            <p:spPr>
              <a:blipFill rotWithShape="1">
                <a:blip r:embed="rId4"/>
                <a:stretch>
                  <a:fillRect l="-593"/>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r>
              <a:rPr lang="en-US"/>
              <a:t>6-</a:t>
            </a:r>
            <a:fld id="{F38DF745-7D3F-47F4-83A3-874385CFAA69}" type="slidenum">
              <a:rPr lang="en-US" smtClean="0"/>
              <a:pPr/>
              <a:t>284</a:t>
            </a:fld>
            <a:endParaRPr lang="en-US" dirty="0"/>
          </a:p>
        </p:txBody>
      </p:sp>
    </p:spTree>
    <p:extLst>
      <p:ext uri="{BB962C8B-B14F-4D97-AF65-F5344CB8AC3E}">
        <p14:creationId xmlns:p14="http://schemas.microsoft.com/office/powerpoint/2010/main" val="901437757"/>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Cumulative Binomial Probability Distributions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685800" y="1447800"/>
                <a:ext cx="7772400" cy="4770537"/>
              </a:xfrm>
              <a:prstGeom prst="rect">
                <a:avLst/>
              </a:prstGeom>
              <a:noFill/>
            </p:spPr>
            <p:txBody>
              <a:bodyPr wrap="square" rtlCol="0">
                <a:spAutoFit/>
              </a:bodyPr>
              <a:lstStyle/>
              <a:p>
                <a:r>
                  <a:rPr lang="en-US" dirty="0"/>
                  <a:t>A study by the Illinois Department of Transportation concluded that 76.2% of front seat occupants wore seat belts. That is, both occupants of the front seat were using their seat belts. Suppose we decide to compare that information with current usage. We select a sample of 12 vehicles.</a:t>
                </a:r>
              </a:p>
              <a:p>
                <a:endParaRPr lang="en-US" sz="1200" dirty="0"/>
              </a:p>
              <a:p>
                <a:pPr marL="342900" indent="-342900">
                  <a:spcAft>
                    <a:spcPts val="1200"/>
                  </a:spcAft>
                  <a:buFont typeface="+mj-lt"/>
                  <a:buAutoNum type="arabicPeriod"/>
                </a:pPr>
                <a:r>
                  <a:rPr lang="en-US" dirty="0"/>
                  <a:t>What is the probability that the front seat occupants in exactly 7 of the 12 vehicles are wearing seat belts?</a:t>
                </a:r>
              </a:p>
              <a:p>
                <a:pPr>
                  <a:spcAft>
                    <a:spcPts val="1200"/>
                  </a:spcAft>
                </a:pPr>
                <a:r>
                  <a:rPr lang="en-US" dirty="0"/>
                  <a:t>		P(x) = </a:t>
                </a:r>
                <a:r>
                  <a:rPr lang="en-US" baseline="-25000" dirty="0"/>
                  <a:t>n</a:t>
                </a:r>
                <a:r>
                  <a:rPr lang="en-US" dirty="0"/>
                  <a:t>C</a:t>
                </a:r>
                <a:r>
                  <a:rPr lang="en-US" baseline="-25000" dirty="0"/>
                  <a:t>r</a:t>
                </a:r>
                <a:r>
                  <a:rPr lang="en-US" dirty="0"/>
                  <a:t>(</a:t>
                </a:r>
                <a14:m>
                  <m:oMath xmlns:m="http://schemas.openxmlformats.org/officeDocument/2006/math">
                    <m:r>
                      <m:rPr>
                        <m:sty m:val="p"/>
                      </m:rPr>
                      <a:rPr lang="en-US">
                        <a:latin typeface="Cambria Math"/>
                        <a:ea typeface="Cambria Math"/>
                      </a:rPr>
                      <m:t>π</m:t>
                    </m:r>
                    <m:r>
                      <a:rPr lang="en-US">
                        <a:latin typeface="Cambria Math"/>
                        <a:ea typeface="Cambria Math"/>
                      </a:rPr>
                      <m:t>)</m:t>
                    </m:r>
                    <m:r>
                      <m:rPr>
                        <m:sty m:val="p"/>
                      </m:rPr>
                      <a:rPr lang="en-US" baseline="30000">
                        <a:latin typeface="Cambria Math"/>
                        <a:ea typeface="Cambria Math"/>
                      </a:rPr>
                      <m:t>r</m:t>
                    </m:r>
                    <m:d>
                      <m:dPr>
                        <m:ctrlPr>
                          <a:rPr lang="en-US" i="1">
                            <a:latin typeface="Cambria Math" panose="02040503050406030204" pitchFamily="18" charset="0"/>
                            <a:ea typeface="Cambria Math"/>
                          </a:rPr>
                        </m:ctrlPr>
                      </m:dPr>
                      <m:e>
                        <m:r>
                          <a:rPr lang="en-US">
                            <a:latin typeface="Cambria Math"/>
                            <a:ea typeface="Cambria Math"/>
                          </a:rPr>
                          <m:t>1−</m:t>
                        </m:r>
                        <m:r>
                          <m:rPr>
                            <m:sty m:val="p"/>
                          </m:rPr>
                          <a:rPr lang="en-US">
                            <a:latin typeface="Cambria Math"/>
                            <a:ea typeface="Cambria Math"/>
                          </a:rPr>
                          <m:t>π</m:t>
                        </m:r>
                      </m:e>
                    </m:d>
                    <m:r>
                      <m:rPr>
                        <m:sty m:val="p"/>
                      </m:rPr>
                      <a:rPr lang="en-US" baseline="30000">
                        <a:latin typeface="Cambria Math"/>
                        <a:ea typeface="Cambria Math"/>
                      </a:rPr>
                      <m:t>n</m:t>
                    </m:r>
                    <m:r>
                      <a:rPr lang="en-US" baseline="10000">
                        <a:latin typeface="Cambria Math"/>
                        <a:ea typeface="Cambria Math"/>
                      </a:rPr>
                      <m:t>−</m:t>
                    </m:r>
                    <m:r>
                      <m:rPr>
                        <m:sty m:val="p"/>
                      </m:rPr>
                      <a:rPr lang="en-US" baseline="30000">
                        <a:latin typeface="Cambria Math"/>
                        <a:ea typeface="Cambria Math"/>
                      </a:rPr>
                      <m:t>r</m:t>
                    </m:r>
                  </m:oMath>
                </a14:m>
                <a:endParaRPr lang="en-US" baseline="30000" dirty="0">
                  <a:ea typeface="Cambria Math"/>
                </a:endParaRPr>
              </a:p>
              <a:p>
                <a:pPr>
                  <a:spcAft>
                    <a:spcPts val="300"/>
                  </a:spcAft>
                </a:pPr>
                <a:r>
                  <a:rPr lang="en-US" dirty="0"/>
                  <a:t>	P(x=7) = </a:t>
                </a:r>
                <a:r>
                  <a:rPr lang="en-US" baseline="-25000" dirty="0"/>
                  <a:t>12</a:t>
                </a:r>
                <a:r>
                  <a:rPr lang="en-US" dirty="0"/>
                  <a:t>C</a:t>
                </a:r>
                <a:r>
                  <a:rPr lang="en-US" baseline="-25000" dirty="0"/>
                  <a:t>7</a:t>
                </a:r>
                <a:r>
                  <a:rPr lang="en-US" dirty="0"/>
                  <a:t>(</a:t>
                </a:r>
                <a14:m>
                  <m:oMath xmlns:m="http://schemas.openxmlformats.org/officeDocument/2006/math">
                    <m:r>
                      <a:rPr lang="en-US" dirty="0">
                        <a:latin typeface="Cambria Math"/>
                        <a:ea typeface="Cambria Math"/>
                      </a:rPr>
                      <m:t>.</m:t>
                    </m:r>
                    <m:r>
                      <a:rPr lang="en-US" b="0" i="0" dirty="0" smtClean="0">
                        <a:latin typeface="Cambria Math"/>
                        <a:ea typeface="Cambria Math"/>
                      </a:rPr>
                      <m:t>762</m:t>
                    </m:r>
                    <m:r>
                      <a:rPr lang="en-US">
                        <a:latin typeface="Cambria Math"/>
                        <a:ea typeface="Cambria Math"/>
                      </a:rPr>
                      <m:t>)</m:t>
                    </m:r>
                    <m:r>
                      <a:rPr lang="en-US" b="0" i="0" baseline="30000" smtClean="0">
                        <a:latin typeface="Cambria Math"/>
                        <a:ea typeface="Cambria Math"/>
                      </a:rPr>
                      <m:t>7</m:t>
                    </m:r>
                    <m:d>
                      <m:dPr>
                        <m:ctrlPr>
                          <a:rPr lang="en-US" i="1">
                            <a:latin typeface="Cambria Math" panose="02040503050406030204" pitchFamily="18" charset="0"/>
                            <a:ea typeface="Cambria Math"/>
                          </a:rPr>
                        </m:ctrlPr>
                      </m:dPr>
                      <m:e>
                        <m:r>
                          <a:rPr lang="en-US">
                            <a:latin typeface="Cambria Math"/>
                            <a:ea typeface="Cambria Math"/>
                          </a:rPr>
                          <m:t>1−</m:t>
                        </m:r>
                        <m:r>
                          <a:rPr lang="en-US" i="1">
                            <a:latin typeface="Cambria Math"/>
                            <a:ea typeface="Cambria Math"/>
                          </a:rPr>
                          <m:t>.</m:t>
                        </m:r>
                        <m:r>
                          <a:rPr lang="en-US" b="0" i="1" smtClean="0">
                            <a:latin typeface="Cambria Math"/>
                            <a:ea typeface="Cambria Math"/>
                          </a:rPr>
                          <m:t>762</m:t>
                        </m:r>
                      </m:e>
                    </m:d>
                    <m:r>
                      <a:rPr lang="en-US" b="0" i="0" baseline="30000" smtClean="0">
                        <a:latin typeface="Cambria Math"/>
                        <a:ea typeface="Cambria Math"/>
                      </a:rPr>
                      <m:t>12</m:t>
                    </m:r>
                    <m:r>
                      <a:rPr lang="en-US" baseline="10000">
                        <a:latin typeface="Cambria Math"/>
                        <a:ea typeface="Cambria Math"/>
                      </a:rPr>
                      <m:t>−</m:t>
                    </m:r>
                    <m:r>
                      <a:rPr lang="en-US" b="0" i="0" baseline="30000" smtClean="0">
                        <a:latin typeface="Cambria Math"/>
                        <a:ea typeface="Cambria Math"/>
                      </a:rPr>
                      <m:t>7</m:t>
                    </m:r>
                  </m:oMath>
                </a14:m>
                <a:endParaRPr lang="en-US" baseline="30000" dirty="0">
                  <a:ea typeface="Cambria Math"/>
                </a:endParaRPr>
              </a:p>
              <a:p>
                <a:pPr>
                  <a:spcAft>
                    <a:spcPts val="600"/>
                  </a:spcAft>
                </a:pPr>
                <a:r>
                  <a:rPr lang="en-US" dirty="0"/>
                  <a:t>           	           = 792(.149171)(.000764) = .0902</a:t>
                </a:r>
                <a:endParaRPr lang="en-US" baseline="30000" dirty="0"/>
              </a:p>
              <a:p>
                <a:pPr marL="342900" indent="-342900">
                  <a:spcAft>
                    <a:spcPts val="1200"/>
                  </a:spcAft>
                  <a:buFont typeface="+mj-lt"/>
                  <a:buAutoNum type="arabicPeriod" startAt="2"/>
                </a:pPr>
                <a:r>
                  <a:rPr lang="en-US" dirty="0"/>
                  <a:t>What is the probability that at least 7 of the 12 front seat occupants are wearing seat belts?</a:t>
                </a:r>
              </a:p>
              <a:p>
                <a:pPr>
                  <a:spcAft>
                    <a:spcPts val="300"/>
                  </a:spcAft>
                </a:pPr>
                <a:r>
                  <a:rPr lang="en-US" dirty="0"/>
                  <a:t>	P(x≥7) = P(x=7) + P(x=8) + P(x=9) + P(x=10) + P(x=11) + P(x=12)</a:t>
                </a:r>
              </a:p>
              <a:p>
                <a:pPr>
                  <a:spcAft>
                    <a:spcPts val="300"/>
                  </a:spcAft>
                </a:pPr>
                <a:r>
                  <a:rPr lang="en-US" dirty="0"/>
                  <a:t>	           =.0902 + .1805 + .2569 + .2467 + .1436 + .0383</a:t>
                </a:r>
              </a:p>
              <a:p>
                <a:r>
                  <a:rPr lang="en-US" dirty="0"/>
                  <a:t>	           =.9562</a:t>
                </a:r>
              </a:p>
            </p:txBody>
          </p:sp>
        </mc:Choice>
        <mc:Fallback xmlns="">
          <p:sp>
            <p:nvSpPr>
              <p:cNvPr id="5" name="TextBox 4"/>
              <p:cNvSpPr txBox="1">
                <a:spLocks noRot="1" noChangeAspect="1" noMove="1" noResize="1" noEditPoints="1" noAdjustHandles="1" noChangeArrowheads="1" noChangeShapeType="1" noTextEdit="1"/>
              </p:cNvSpPr>
              <p:nvPr/>
            </p:nvSpPr>
            <p:spPr>
              <a:xfrm>
                <a:off x="685800" y="1447800"/>
                <a:ext cx="7772400" cy="4770537"/>
              </a:xfrm>
              <a:prstGeom prst="rect">
                <a:avLst/>
              </a:prstGeom>
              <a:blipFill rotWithShape="1">
                <a:blip r:embed="rId3"/>
                <a:stretch>
                  <a:fillRect l="-706" t="-639" b="-179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r>
              <a:rPr lang="en-US"/>
              <a:t>6-</a:t>
            </a:r>
            <a:fld id="{A68F1C3D-7991-4430-8FD2-6BE0AA8A1311}" type="slidenum">
              <a:rPr lang="en-US" smtClean="0"/>
              <a:pPr/>
              <a:t>285</a:t>
            </a:fld>
            <a:endParaRPr lang="en-US" dirty="0"/>
          </a:p>
        </p:txBody>
      </p:sp>
    </p:spTree>
    <p:extLst>
      <p:ext uri="{BB962C8B-B14F-4D97-AF65-F5344CB8AC3E}">
        <p14:creationId xmlns:p14="http://schemas.microsoft.com/office/powerpoint/2010/main" val="647451086"/>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Hypergeometric Distribution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lstStyle/>
          <a:p>
            <a:r>
              <a:rPr lang="en-US" dirty="0"/>
              <a:t>When sampling from relatively small populations without replacement, use the hypergeometric distribution</a:t>
            </a:r>
          </a:p>
        </p:txBody>
      </p:sp>
      <p:sp>
        <p:nvSpPr>
          <p:cNvPr id="6" name="TextBox 5"/>
          <p:cNvSpPr txBox="1"/>
          <p:nvPr/>
        </p:nvSpPr>
        <p:spPr>
          <a:xfrm>
            <a:off x="1143000" y="2583481"/>
            <a:ext cx="6858000" cy="2585323"/>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HYPERGEOMETRIC PROBABILITY EXPERIMENT</a:t>
            </a:r>
          </a:p>
          <a:p>
            <a:pPr marL="342900" indent="-342900">
              <a:buAutoNum type="arabicPeriod"/>
            </a:pPr>
            <a:r>
              <a:rPr lang="en-US" dirty="0"/>
              <a:t>An outcome on each trial of an experiment is classified into one of two mutually exclusive categories — a success or a failure.</a:t>
            </a:r>
          </a:p>
          <a:p>
            <a:pPr marL="342900" indent="-342900">
              <a:buAutoNum type="arabicPeriod"/>
            </a:pPr>
            <a:r>
              <a:rPr lang="en-US" dirty="0"/>
              <a:t>The random variable is the number of successes in a fixed number of trials.</a:t>
            </a:r>
          </a:p>
          <a:p>
            <a:pPr marL="342900" indent="-342900">
              <a:buAutoNum type="arabicPeriod"/>
            </a:pPr>
            <a:r>
              <a:rPr lang="en-US" dirty="0"/>
              <a:t>The trials are not independent.</a:t>
            </a:r>
          </a:p>
          <a:p>
            <a:pPr marL="342900" indent="-342900">
              <a:buAutoNum type="arabicPeriod"/>
            </a:pPr>
            <a:r>
              <a:rPr lang="en-US" dirty="0"/>
              <a:t>We assume that we sample from a finite population without replacement and n/N &gt; 0.05. So, the probability of a success changes for each trial.</a:t>
            </a:r>
          </a:p>
        </p:txBody>
      </p:sp>
      <p:sp>
        <p:nvSpPr>
          <p:cNvPr id="5" name="Slide Number Placeholder 4"/>
          <p:cNvSpPr>
            <a:spLocks noGrp="1"/>
          </p:cNvSpPr>
          <p:nvPr>
            <p:ph type="sldNum" sz="quarter" idx="12"/>
          </p:nvPr>
        </p:nvSpPr>
        <p:spPr/>
        <p:txBody>
          <a:bodyPr/>
          <a:lstStyle/>
          <a:p>
            <a:r>
              <a:rPr lang="en-US"/>
              <a:t>6-</a:t>
            </a:r>
            <a:fld id="{F38DF745-7D3F-47F4-83A3-874385CFAA69}" type="slidenum">
              <a:rPr lang="en-US" smtClean="0"/>
              <a:pPr/>
              <a:t>286</a:t>
            </a:fld>
            <a:endParaRPr lang="en-US" dirty="0"/>
          </a:p>
        </p:txBody>
      </p:sp>
    </p:spTree>
    <p:extLst>
      <p:ext uri="{BB962C8B-B14F-4D97-AF65-F5344CB8AC3E}">
        <p14:creationId xmlns:p14="http://schemas.microsoft.com/office/powerpoint/2010/main" val="74127398"/>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Hypergeometric Formula</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pic>
        <p:nvPicPr>
          <p:cNvPr id="5" name="Picture 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tretch>
            <a:fillRect/>
          </a:stretch>
        </p:blipFill>
        <p:spPr bwMode="auto">
          <a:xfrm>
            <a:off x="1357312" y="1295400"/>
            <a:ext cx="6429375"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srcRect/>
          <a:stretch>
            <a:fillRect/>
          </a:stretch>
        </p:blipFill>
        <p:spPr bwMode="auto">
          <a:xfrm>
            <a:off x="1066800" y="2209800"/>
            <a:ext cx="7437437" cy="1660525"/>
          </a:xfrm>
          <a:prstGeom prst="rect">
            <a:avLst/>
          </a:prstGeom>
          <a:noFill/>
          <a:ln w="9525">
            <a:noFill/>
            <a:miter lim="800000"/>
            <a:headEnd/>
            <a:tailEnd/>
          </a:ln>
        </p:spPr>
      </p:pic>
      <p:sp>
        <p:nvSpPr>
          <p:cNvPr id="4" name="TextBox 3"/>
          <p:cNvSpPr txBox="1"/>
          <p:nvPr/>
        </p:nvSpPr>
        <p:spPr>
          <a:xfrm>
            <a:off x="838200" y="3863876"/>
            <a:ext cx="3505200" cy="2308324"/>
          </a:xfrm>
          <a:prstGeom prst="rect">
            <a:avLst/>
          </a:prstGeom>
          <a:noFill/>
        </p:spPr>
        <p:txBody>
          <a:bodyPr wrap="square" rtlCol="0">
            <a:spAutoFit/>
          </a:bodyPr>
          <a:lstStyle/>
          <a:p>
            <a:r>
              <a:rPr lang="en-US" dirty="0"/>
              <a:t>PlayTime Toys Inc. employs 50 people in the Assembly Dept. Forty of the employees belong to a union and 10 do not. Five employees are selected at random to form a committee. What is the probability that four of the five belong to a union.</a:t>
            </a:r>
          </a:p>
        </p:txBody>
      </p:sp>
      <mc:AlternateContent xmlns:mc="http://schemas.openxmlformats.org/markup-compatibility/2006" xmlns:a14="http://schemas.microsoft.com/office/drawing/2010/main">
        <mc:Choice Requires="a14">
          <p:sp>
            <p:nvSpPr>
              <p:cNvPr id="9" name="TextBox 8"/>
              <p:cNvSpPr txBox="1"/>
              <p:nvPr/>
            </p:nvSpPr>
            <p:spPr>
              <a:xfrm>
                <a:off x="5029200" y="4038599"/>
                <a:ext cx="3048000" cy="13131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𝑃</m:t>
                      </m:r>
                      <m:d>
                        <m:dPr>
                          <m:ctrlPr>
                            <a:rPr lang="en-US" b="0" i="1" smtClean="0">
                              <a:latin typeface="Cambria Math" panose="02040503050406030204" pitchFamily="18" charset="0"/>
                            </a:rPr>
                          </m:ctrlPr>
                        </m:dPr>
                        <m:e>
                          <m:r>
                            <a:rPr lang="en-US" b="0" i="1" smtClean="0">
                              <a:latin typeface="Cambria Math"/>
                            </a:rPr>
                            <m:t>4</m:t>
                          </m:r>
                        </m:e>
                      </m:d>
                      <m:r>
                        <a:rPr lang="en-US" b="0" i="1" smtClean="0">
                          <a:latin typeface="Cambria Math"/>
                        </a:rPr>
                        <m:t>= </m:t>
                      </m:r>
                      <m:f>
                        <m:fPr>
                          <m:ctrlPr>
                            <a:rPr lang="en-US" b="0" i="1" smtClean="0">
                              <a:latin typeface="Cambria Math" panose="02040503050406030204" pitchFamily="18" charset="0"/>
                            </a:rPr>
                          </m:ctrlPr>
                        </m:fPr>
                        <m:num>
                          <m:r>
                            <a:rPr lang="en-US" b="0" i="1" smtClean="0">
                              <a:latin typeface="Cambria Math"/>
                            </a:rPr>
                            <m:t>(</m:t>
                          </m:r>
                          <m:r>
                            <a:rPr lang="en-US" b="0" i="1" baseline="-25000" smtClean="0">
                              <a:latin typeface="Cambria Math"/>
                            </a:rPr>
                            <m:t>40</m:t>
                          </m:r>
                          <m:r>
                            <a:rPr lang="en-US" b="0" i="1" smtClean="0">
                              <a:latin typeface="Cambria Math"/>
                            </a:rPr>
                            <m:t>𝐶</m:t>
                          </m:r>
                          <m:r>
                            <a:rPr lang="en-US" b="0" i="1" baseline="-25000" smtClean="0">
                              <a:latin typeface="Cambria Math"/>
                            </a:rPr>
                            <m:t>4</m:t>
                          </m:r>
                          <m:r>
                            <a:rPr lang="en-US" b="0" i="1" smtClean="0">
                              <a:latin typeface="Cambria Math"/>
                            </a:rPr>
                            <m:t>)(</m:t>
                          </m:r>
                          <m:r>
                            <a:rPr lang="en-US" b="0" i="1" baseline="-25000" smtClean="0">
                              <a:latin typeface="Cambria Math"/>
                            </a:rPr>
                            <m:t>50</m:t>
                          </m:r>
                          <m:r>
                            <m:rPr>
                              <m:nor/>
                            </m:rPr>
                            <a:rPr lang="en-US" b="0" i="0" baseline="-25000" smtClean="0">
                              <a:latin typeface="Cambria Math"/>
                            </a:rPr>
                            <m:t>−</m:t>
                          </m:r>
                          <m:r>
                            <a:rPr lang="en-US" b="0" i="1" baseline="-25000" smtClean="0">
                              <a:latin typeface="Cambria Math"/>
                            </a:rPr>
                            <m:t>40</m:t>
                          </m:r>
                          <m:r>
                            <a:rPr lang="en-US" b="0" i="1" smtClean="0">
                              <a:latin typeface="Cambria Math"/>
                            </a:rPr>
                            <m:t>𝐶</m:t>
                          </m:r>
                          <m:r>
                            <a:rPr lang="en-US" b="0" i="1" baseline="-25000" smtClean="0">
                              <a:latin typeface="Cambria Math"/>
                            </a:rPr>
                            <m:t>5</m:t>
                          </m:r>
                          <m:r>
                            <m:rPr>
                              <m:nor/>
                            </m:rPr>
                            <a:rPr lang="en-US" b="0" i="0" baseline="-25000" smtClean="0">
                              <a:latin typeface="Cambria Math"/>
                            </a:rPr>
                            <m:t>−</m:t>
                          </m:r>
                          <m:r>
                            <a:rPr lang="en-US" b="0" i="1" baseline="-25000" smtClean="0">
                              <a:latin typeface="Cambria Math"/>
                            </a:rPr>
                            <m:t>4</m:t>
                          </m:r>
                          <m:r>
                            <a:rPr lang="en-US" b="0" i="1" smtClean="0">
                              <a:latin typeface="Cambria Math"/>
                            </a:rPr>
                            <m:t>)</m:t>
                          </m:r>
                        </m:num>
                        <m:den>
                          <m:r>
                            <a:rPr lang="en-US" b="0" i="1" baseline="-25000" smtClean="0">
                              <a:latin typeface="Cambria Math"/>
                            </a:rPr>
                            <m:t>50</m:t>
                          </m:r>
                          <m:r>
                            <a:rPr lang="en-US" b="0" i="1" smtClean="0">
                              <a:latin typeface="Cambria Math"/>
                            </a:rPr>
                            <m:t>𝐶</m:t>
                          </m:r>
                          <m:r>
                            <a:rPr lang="en-US" b="0" i="1" baseline="-25000" smtClean="0">
                              <a:latin typeface="Cambria Math"/>
                            </a:rPr>
                            <m:t>5</m:t>
                          </m:r>
                        </m:den>
                      </m:f>
                    </m:oMath>
                  </m:oMathPara>
                </a14:m>
                <a:endParaRPr lang="en-US" dirty="0"/>
              </a:p>
              <a:p>
                <a:endParaRPr lang="en-US" dirty="0"/>
              </a:p>
              <a:p>
                <a:r>
                  <a:rPr lang="en-US" dirty="0"/>
                  <a:t>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(91,390)(10)</m:t>
                        </m:r>
                      </m:num>
                      <m:den>
                        <m:r>
                          <a:rPr lang="en-US" b="0" i="1" smtClean="0">
                            <a:latin typeface="Cambria Math"/>
                          </a:rPr>
                          <m:t>2,118,760</m:t>
                        </m:r>
                      </m:den>
                    </m:f>
                  </m:oMath>
                </a14:m>
                <a:r>
                  <a:rPr lang="en-US" dirty="0"/>
                  <a:t>  =  .431</a:t>
                </a:r>
              </a:p>
            </p:txBody>
          </p:sp>
        </mc:Choice>
        <mc:Fallback xmlns="">
          <p:sp>
            <p:nvSpPr>
              <p:cNvPr id="9" name="TextBox 8"/>
              <p:cNvSpPr txBox="1">
                <a:spLocks noRot="1" noChangeAspect="1" noMove="1" noResize="1" noEditPoints="1" noAdjustHandles="1" noChangeArrowheads="1" noChangeShapeType="1" noTextEdit="1"/>
              </p:cNvSpPr>
              <p:nvPr/>
            </p:nvSpPr>
            <p:spPr>
              <a:xfrm>
                <a:off x="5029200" y="4038599"/>
                <a:ext cx="3048000" cy="1313116"/>
              </a:xfrm>
              <a:prstGeom prst="rect">
                <a:avLst/>
              </a:prstGeom>
              <a:blipFill rotWithShape="1">
                <a:blip r:embed="rId5"/>
                <a:stretch>
                  <a:fillRect b="-463"/>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p:txBody>
          <a:bodyPr/>
          <a:lstStyle/>
          <a:p>
            <a:r>
              <a:rPr lang="en-US"/>
              <a:t>6-</a:t>
            </a:r>
            <a:fld id="{F38DF745-7D3F-47F4-83A3-874385CFAA69}" type="slidenum">
              <a:rPr lang="en-US" smtClean="0"/>
              <a:pPr/>
              <a:t>287</a:t>
            </a:fld>
            <a:endParaRPr lang="en-US" dirty="0"/>
          </a:p>
        </p:txBody>
      </p:sp>
    </p:spTree>
    <p:extLst>
      <p:ext uri="{BB962C8B-B14F-4D97-AF65-F5344CB8AC3E}">
        <p14:creationId xmlns:p14="http://schemas.microsoft.com/office/powerpoint/2010/main" val="878663080"/>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Poisson Distribution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pic>
        <p:nvPicPr>
          <p:cNvPr id="5" name="Picture 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1357313" y="3419475"/>
            <a:ext cx="6429375"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375" y="5572435"/>
            <a:ext cx="7593251" cy="599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143000" y="1369874"/>
            <a:ext cx="6858000" cy="1754326"/>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POISSON PROBABILITY EXPERIMENT</a:t>
            </a:r>
          </a:p>
          <a:p>
            <a:pPr marL="342900" indent="-342900">
              <a:buAutoNum type="arabicPeriod"/>
            </a:pPr>
            <a:r>
              <a:rPr lang="en-US" dirty="0"/>
              <a:t>The random variable is the number of times some event occurs during a defined interval.</a:t>
            </a:r>
          </a:p>
          <a:p>
            <a:pPr marL="342900" indent="-342900">
              <a:buAutoNum type="arabicPeriod"/>
            </a:pPr>
            <a:r>
              <a:rPr lang="en-US" dirty="0"/>
              <a:t>The probability of the event is proportional to the size of the interval.</a:t>
            </a:r>
          </a:p>
          <a:p>
            <a:pPr marL="342900" indent="-342900">
              <a:buAutoNum type="arabicPeriod"/>
            </a:pPr>
            <a:r>
              <a:rPr lang="en-US" dirty="0"/>
              <a:t>The intervals do not overlap and are independent.</a:t>
            </a:r>
          </a:p>
        </p:txBody>
      </p:sp>
      <p:sp>
        <p:nvSpPr>
          <p:cNvPr id="4" name="Slide Number Placeholder 3"/>
          <p:cNvSpPr>
            <a:spLocks noGrp="1"/>
          </p:cNvSpPr>
          <p:nvPr>
            <p:ph type="sldNum" sz="quarter" idx="12"/>
          </p:nvPr>
        </p:nvSpPr>
        <p:spPr/>
        <p:txBody>
          <a:bodyPr/>
          <a:lstStyle/>
          <a:p>
            <a:r>
              <a:rPr lang="en-US"/>
              <a:t>6-</a:t>
            </a:r>
            <a:fld id="{F38DF745-7D3F-47F4-83A3-874385CFAA69}" type="slidenum">
              <a:rPr lang="en-US" smtClean="0"/>
              <a:pPr/>
              <a:t>288</a:t>
            </a:fld>
            <a:endParaRPr lang="en-US" dirty="0"/>
          </a:p>
        </p:txBody>
      </p:sp>
    </p:spTree>
    <p:extLst>
      <p:ext uri="{BB962C8B-B14F-4D97-AF65-F5344CB8AC3E}">
        <p14:creationId xmlns:p14="http://schemas.microsoft.com/office/powerpoint/2010/main" val="3028895518"/>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Binomial Probability Tables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6" name="Content Placeholder 5"/>
          <p:cNvSpPr>
            <a:spLocks noGrp="1"/>
          </p:cNvSpPr>
          <p:nvPr>
            <p:ph sz="quarter" idx="1"/>
          </p:nvPr>
        </p:nvSpPr>
        <p:spPr/>
        <p:txBody>
          <a:bodyPr/>
          <a:lstStyle/>
          <a:p>
            <a:r>
              <a:rPr lang="en-US" dirty="0"/>
              <a:t>Tables are already constructed for use as well</a:t>
            </a:r>
          </a:p>
        </p:txBody>
      </p:sp>
      <p:sp>
        <p:nvSpPr>
          <p:cNvPr id="7" name="TextBox 6"/>
          <p:cNvSpPr txBox="1"/>
          <p:nvPr/>
        </p:nvSpPr>
        <p:spPr>
          <a:xfrm>
            <a:off x="990600" y="1905000"/>
            <a:ext cx="6781800" cy="1200329"/>
          </a:xfrm>
          <a:prstGeom prst="rect">
            <a:avLst/>
          </a:prstGeom>
          <a:noFill/>
        </p:spPr>
        <p:txBody>
          <a:bodyPr wrap="square" rtlCol="0">
            <a:spAutoFit/>
          </a:bodyPr>
          <a:lstStyle/>
          <a:p>
            <a:r>
              <a:rPr lang="en-US" dirty="0"/>
              <a:t>In the Southwest, 5% of all cell phone calls are dropped. What is the probability that out of six randomly selected calls, none was dropped? Exactly one? Exactly two? Exactly three? Exactly four? Exactly five? Exactly six out of six? See the table below for the answers.</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138" y="3337799"/>
            <a:ext cx="7281833" cy="2910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r>
              <a:rPr lang="en-US"/>
              <a:t>6-</a:t>
            </a:r>
            <a:fld id="{F38DF745-7D3F-47F4-83A3-874385CFAA69}" type="slidenum">
              <a:rPr lang="en-US" smtClean="0"/>
              <a:pPr/>
              <a:t>289</a:t>
            </a:fld>
            <a:endParaRPr lang="en-US" dirty="0"/>
          </a:p>
        </p:txBody>
      </p:sp>
    </p:spTree>
    <p:extLst>
      <p:ext uri="{BB962C8B-B14F-4D97-AF65-F5344CB8AC3E}">
        <p14:creationId xmlns:p14="http://schemas.microsoft.com/office/powerpoint/2010/main" val="2065446923"/>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C54E1-FE4C-486E-A999-F378C82CF6A4}"/>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FA2273CD-88BF-4FA4-9A6B-78540AB74815}"/>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893B4814-78B1-43C1-AE44-5BC60AF90B62}"/>
              </a:ext>
            </a:extLst>
          </p:cNvPr>
          <p:cNvSpPr>
            <a:spLocks noGrp="1"/>
          </p:cNvSpPr>
          <p:nvPr>
            <p:ph type="sldNum" sz="quarter" idx="12"/>
          </p:nvPr>
        </p:nvSpPr>
        <p:spPr/>
        <p:txBody>
          <a:bodyPr/>
          <a:lstStyle/>
          <a:p>
            <a:r>
              <a:rPr lang="en-US"/>
              <a:t>6-</a:t>
            </a:r>
            <a:fld id="{A68F1C3D-7991-4430-8FD2-6BE0AA8A1311}" type="slidenum">
              <a:rPr lang="en-US" smtClean="0"/>
              <a:pPr/>
              <a:t>290</a:t>
            </a:fld>
            <a:endParaRPr lang="en-US" dirty="0"/>
          </a:p>
        </p:txBody>
      </p:sp>
    </p:spTree>
    <p:extLst>
      <p:ext uri="{BB962C8B-B14F-4D97-AF65-F5344CB8AC3E}">
        <p14:creationId xmlns:p14="http://schemas.microsoft.com/office/powerpoint/2010/main" val="2068572657"/>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1294C-08D4-47A3-A6ED-1B12F0EA0E5F}"/>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8310C08C-35F8-47DC-A457-C7BC674A3740}"/>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61E72E32-ADA3-4C94-855D-C973D1AACE75}"/>
              </a:ext>
            </a:extLst>
          </p:cNvPr>
          <p:cNvSpPr>
            <a:spLocks noGrp="1"/>
          </p:cNvSpPr>
          <p:nvPr>
            <p:ph type="sldNum" sz="quarter" idx="12"/>
          </p:nvPr>
        </p:nvSpPr>
        <p:spPr/>
        <p:txBody>
          <a:bodyPr/>
          <a:lstStyle/>
          <a:p>
            <a:r>
              <a:rPr lang="en-US"/>
              <a:t>6-</a:t>
            </a:r>
            <a:fld id="{F38DF745-7D3F-47F4-83A3-874385CFAA69}" type="slidenum">
              <a:rPr lang="en-US" smtClean="0"/>
              <a:pPr/>
              <a:t>291</a:t>
            </a:fld>
            <a:endParaRPr lang="en-US" dirty="0"/>
          </a:p>
        </p:txBody>
      </p:sp>
      <p:sp>
        <p:nvSpPr>
          <p:cNvPr id="5" name="Content Placeholder 4">
            <a:extLst>
              <a:ext uri="{FF2B5EF4-FFF2-40B4-BE49-F238E27FC236}">
                <a16:creationId xmlns:a16="http://schemas.microsoft.com/office/drawing/2014/main" id="{BAC42FA6-FCE5-4E40-94D7-EE67E7EE88A0}"/>
              </a:ext>
            </a:extLst>
          </p:cNvPr>
          <p:cNvSpPr>
            <a:spLocks noGrp="1"/>
          </p:cNvSpPr>
          <p:nvPr>
            <p:ph sz="quarter" idx="1"/>
          </p:nvPr>
        </p:nvSpPr>
        <p:spPr/>
        <p:txBody>
          <a:bodyPr/>
          <a:lstStyle/>
          <a:p>
            <a:endParaRPr lang="en-US"/>
          </a:p>
        </p:txBody>
      </p:sp>
    </p:spTree>
    <p:extLst>
      <p:ext uri="{BB962C8B-B14F-4D97-AF65-F5344CB8AC3E}">
        <p14:creationId xmlns:p14="http://schemas.microsoft.com/office/powerpoint/2010/main" val="1133125748"/>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Binomial Distribution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7" name="Content Placeholder 6"/>
          <p:cNvSpPr>
            <a:spLocks noGrp="1"/>
          </p:cNvSpPr>
          <p:nvPr>
            <p:ph sz="quarter" idx="1"/>
          </p:nvPr>
        </p:nvSpPr>
        <p:spPr/>
        <p:txBody>
          <a:bodyPr>
            <a:normAutofit/>
          </a:bodyPr>
          <a:lstStyle/>
          <a:p>
            <a:r>
              <a:rPr lang="en-US" dirty="0"/>
              <a:t>Example</a:t>
            </a:r>
          </a:p>
          <a:p>
            <a:r>
              <a:rPr lang="en-US" dirty="0"/>
              <a:t> A young family has two children, both boys. The probability of the third birth being a boy is still .50. The gender of the third child is independent of the gender of the other two.</a:t>
            </a:r>
          </a:p>
        </p:txBody>
      </p:sp>
      <p:sp>
        <p:nvSpPr>
          <p:cNvPr id="4" name="Slide Number Placeholder 3"/>
          <p:cNvSpPr>
            <a:spLocks noGrp="1"/>
          </p:cNvSpPr>
          <p:nvPr>
            <p:ph type="sldNum" sz="quarter" idx="12"/>
          </p:nvPr>
        </p:nvSpPr>
        <p:spPr/>
        <p:txBody>
          <a:bodyPr/>
          <a:lstStyle/>
          <a:p>
            <a:r>
              <a:rPr lang="en-US"/>
              <a:t>6-</a:t>
            </a:r>
            <a:fld id="{F38DF745-7D3F-47F4-83A3-874385CFAA69}" type="slidenum">
              <a:rPr lang="en-US" smtClean="0"/>
              <a:pPr/>
              <a:t>292</a:t>
            </a:fld>
            <a:endParaRPr lang="en-US" dirty="0"/>
          </a:p>
        </p:txBody>
      </p:sp>
    </p:spTree>
    <p:extLst>
      <p:ext uri="{BB962C8B-B14F-4D97-AF65-F5344CB8AC3E}">
        <p14:creationId xmlns:p14="http://schemas.microsoft.com/office/powerpoint/2010/main" val="2822666622"/>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5CB62-4FFD-4FD5-AEA9-A6B02445D815}"/>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DA05E8AD-E8D1-436D-A999-96A90E949D6A}"/>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3553B410-645C-49A8-AE02-B5B90482A870}"/>
              </a:ext>
            </a:extLst>
          </p:cNvPr>
          <p:cNvSpPr>
            <a:spLocks noGrp="1"/>
          </p:cNvSpPr>
          <p:nvPr>
            <p:ph type="sldNum" sz="quarter" idx="12"/>
          </p:nvPr>
        </p:nvSpPr>
        <p:spPr/>
        <p:txBody>
          <a:bodyPr/>
          <a:lstStyle/>
          <a:p>
            <a:r>
              <a:rPr lang="en-US"/>
              <a:t>6-</a:t>
            </a:r>
            <a:fld id="{F38DF745-7D3F-47F4-83A3-874385CFAA69}" type="slidenum">
              <a:rPr lang="en-US" smtClean="0"/>
              <a:pPr/>
              <a:t>293</a:t>
            </a:fld>
            <a:endParaRPr lang="en-US" dirty="0"/>
          </a:p>
        </p:txBody>
      </p:sp>
      <p:sp>
        <p:nvSpPr>
          <p:cNvPr id="5" name="Content Placeholder 4">
            <a:extLst>
              <a:ext uri="{FF2B5EF4-FFF2-40B4-BE49-F238E27FC236}">
                <a16:creationId xmlns:a16="http://schemas.microsoft.com/office/drawing/2014/main" id="{13907875-A85F-4305-8C5D-7FD0003E0F90}"/>
              </a:ext>
            </a:extLst>
          </p:cNvPr>
          <p:cNvSpPr>
            <a:spLocks noGrp="1"/>
          </p:cNvSpPr>
          <p:nvPr>
            <p:ph sz="quarter" idx="1"/>
          </p:nvPr>
        </p:nvSpPr>
        <p:spPr/>
        <p:txBody>
          <a:bodyPr/>
          <a:lstStyle/>
          <a:p>
            <a:endParaRPr lang="en-US"/>
          </a:p>
        </p:txBody>
      </p:sp>
    </p:spTree>
    <p:extLst>
      <p:ext uri="{BB962C8B-B14F-4D97-AF65-F5344CB8AC3E}">
        <p14:creationId xmlns:p14="http://schemas.microsoft.com/office/powerpoint/2010/main" val="3782816899"/>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Hypergeometric Probabilities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graphicFrame>
        <p:nvGraphicFramePr>
          <p:cNvPr id="5" name="Content Placeholder 4"/>
          <p:cNvGraphicFramePr>
            <a:graphicFrameLocks noGrp="1"/>
          </p:cNvGraphicFramePr>
          <p:nvPr>
            <p:ph sz="quarter" idx="1"/>
          </p:nvPr>
        </p:nvGraphicFramePr>
        <p:xfrm>
          <a:off x="2468880" y="1676400"/>
          <a:ext cx="4206240" cy="2966720"/>
        </p:xfrm>
        <a:graphic>
          <a:graphicData uri="http://schemas.openxmlformats.org/drawingml/2006/table">
            <a:tbl>
              <a:tblPr>
                <a:tableStyleId>{5C22544A-7EE6-4342-B048-85BDC9FD1C3A}</a:tableStyleId>
              </a:tblPr>
              <a:tblGrid>
                <a:gridCol w="2011680">
                  <a:extLst>
                    <a:ext uri="{9D8B030D-6E8A-4147-A177-3AD203B41FA5}">
                      <a16:colId xmlns:a16="http://schemas.microsoft.com/office/drawing/2014/main" val="20000"/>
                    </a:ext>
                  </a:extLst>
                </a:gridCol>
                <a:gridCol w="73152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tblGrid>
              <a:tr h="370840">
                <a:tc>
                  <a:txBody>
                    <a:bodyPr/>
                    <a:lstStyle/>
                    <a:p>
                      <a:pPr algn="ctr"/>
                      <a:r>
                        <a:rPr lang="en-US" b="1" dirty="0"/>
                        <a:t>Union</a:t>
                      </a:r>
                      <a:r>
                        <a:rPr lang="en-US" b="1" baseline="0" dirty="0"/>
                        <a:t> Members</a:t>
                      </a:r>
                      <a:endParaRPr lang="en-US" b="1" dirty="0"/>
                    </a:p>
                  </a:txBody>
                  <a:tcPr>
                    <a:solidFill>
                      <a:schemeClr val="accent6">
                        <a:lumMod val="20000"/>
                        <a:lumOff val="80000"/>
                      </a:schemeClr>
                    </a:solidFill>
                  </a:tcPr>
                </a:tc>
                <a:tc gridSpan="3">
                  <a:txBody>
                    <a:bodyPr/>
                    <a:lstStyle/>
                    <a:p>
                      <a:pPr algn="ctr"/>
                      <a:r>
                        <a:rPr lang="en-US" b="1" dirty="0"/>
                        <a:t>Probability</a:t>
                      </a:r>
                    </a:p>
                  </a:txBody>
                  <a:tcP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40">
                <a:tc>
                  <a:txBody>
                    <a:bodyPr/>
                    <a:lstStyle/>
                    <a:p>
                      <a:pPr algn="ctr"/>
                      <a:r>
                        <a:rPr lang="en-US" dirty="0"/>
                        <a:t>0</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.000</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1"/>
                  </a:ext>
                </a:extLst>
              </a:tr>
              <a:tr h="370840">
                <a:tc>
                  <a:txBody>
                    <a:bodyPr/>
                    <a:lstStyle/>
                    <a:p>
                      <a:pPr algn="ctr"/>
                      <a:r>
                        <a:rPr lang="en-US" dirty="0"/>
                        <a:t>1</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.004</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2"/>
                  </a:ext>
                </a:extLst>
              </a:tr>
              <a:tr h="370840">
                <a:tc>
                  <a:txBody>
                    <a:bodyPr/>
                    <a:lstStyle/>
                    <a:p>
                      <a:pPr algn="ctr"/>
                      <a:r>
                        <a:rPr lang="en-US" dirty="0"/>
                        <a:t>2</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.044</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3"/>
                  </a:ext>
                </a:extLst>
              </a:tr>
              <a:tr h="370840">
                <a:tc>
                  <a:txBody>
                    <a:bodyPr/>
                    <a:lstStyle/>
                    <a:p>
                      <a:pPr algn="ctr"/>
                      <a:r>
                        <a:rPr lang="en-US" dirty="0"/>
                        <a:t>3</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.210</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4"/>
                  </a:ext>
                </a:extLst>
              </a:tr>
              <a:tr h="370840">
                <a:tc>
                  <a:txBody>
                    <a:bodyPr/>
                    <a:lstStyle/>
                    <a:p>
                      <a:pPr algn="ctr"/>
                      <a:r>
                        <a:rPr lang="en-US" dirty="0"/>
                        <a:t>4</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.431</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5"/>
                  </a:ext>
                </a:extLst>
              </a:tr>
              <a:tr h="370840">
                <a:tc>
                  <a:txBody>
                    <a:bodyPr/>
                    <a:lstStyle/>
                    <a:p>
                      <a:pPr algn="ctr"/>
                      <a:r>
                        <a:rPr lang="en-US" dirty="0"/>
                        <a:t>5</a:t>
                      </a:r>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.311</a:t>
                      </a:r>
                    </a:p>
                  </a:txBody>
                  <a:tcPr>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6"/>
                  </a:ext>
                </a:extLst>
              </a:tr>
              <a:tr h="370840">
                <a:tc>
                  <a:txBody>
                    <a:bodyPr/>
                    <a:lstStyle/>
                    <a:p>
                      <a:pPr algn="ctr"/>
                      <a:endParaRPr lang="en-US" dirty="0"/>
                    </a:p>
                  </a:txBody>
                  <a:tcPr>
                    <a:solidFill>
                      <a:schemeClr val="accent6">
                        <a:lumMod val="20000"/>
                        <a:lumOff val="80000"/>
                      </a:schemeClr>
                    </a:solidFill>
                  </a:tcPr>
                </a:tc>
                <a:tc>
                  <a:txBody>
                    <a:bodyPr/>
                    <a:lstStyle/>
                    <a:p>
                      <a:endParaRPr lang="en-US" dirty="0"/>
                    </a:p>
                  </a:txBody>
                  <a:tcPr>
                    <a:solidFill>
                      <a:schemeClr val="accent6">
                        <a:lumMod val="20000"/>
                        <a:lumOff val="80000"/>
                      </a:schemeClr>
                    </a:solidFill>
                  </a:tcPr>
                </a:tc>
                <a:tc>
                  <a:txBody>
                    <a:bodyPr/>
                    <a:lstStyle/>
                    <a:p>
                      <a:pPr algn="r"/>
                      <a:r>
                        <a:rPr lang="en-US" dirty="0"/>
                        <a:t>1.000</a:t>
                      </a:r>
                    </a:p>
                  </a:txBody>
                  <a:tcPr>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endParaRPr lang="en-US" dirty="0"/>
                    </a:p>
                  </a:txBody>
                  <a:tcPr>
                    <a:solidFill>
                      <a:schemeClr val="accent6">
                        <a:lumMod val="20000"/>
                        <a:lumOff val="80000"/>
                      </a:schemeClr>
                    </a:solidFill>
                  </a:tcPr>
                </a:tc>
                <a:extLst>
                  <a:ext uri="{0D108BD9-81ED-4DB2-BD59-A6C34878D82A}">
                    <a16:rowId xmlns:a16="http://schemas.microsoft.com/office/drawing/2014/main" val="10007"/>
                  </a:ext>
                </a:extLst>
              </a:tr>
            </a:tbl>
          </a:graphicData>
        </a:graphic>
      </p:graphicFrame>
      <p:sp>
        <p:nvSpPr>
          <p:cNvPr id="4" name="Slide Number Placeholder 3"/>
          <p:cNvSpPr>
            <a:spLocks noGrp="1"/>
          </p:cNvSpPr>
          <p:nvPr>
            <p:ph type="sldNum" sz="quarter" idx="12"/>
          </p:nvPr>
        </p:nvSpPr>
        <p:spPr/>
        <p:txBody>
          <a:bodyPr/>
          <a:lstStyle/>
          <a:p>
            <a:r>
              <a:rPr lang="en-US"/>
              <a:t>6-</a:t>
            </a:r>
            <a:fld id="{F38DF745-7D3F-47F4-83A3-874385CFAA69}" type="slidenum">
              <a:rPr lang="en-US" smtClean="0"/>
              <a:pPr/>
              <a:t>294</a:t>
            </a:fld>
            <a:endParaRPr lang="en-US" dirty="0"/>
          </a:p>
        </p:txBody>
      </p:sp>
    </p:spTree>
    <p:extLst>
      <p:ext uri="{BB962C8B-B14F-4D97-AF65-F5344CB8AC3E}">
        <p14:creationId xmlns:p14="http://schemas.microsoft.com/office/powerpoint/2010/main" val="2808747811"/>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Poisson Probability Distribution</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7" name="Content Placeholder 6"/>
          <p:cNvSpPr>
            <a:spLocks noGrp="1"/>
          </p:cNvSpPr>
          <p:nvPr>
            <p:ph sz="quarter" idx="1"/>
          </p:nvPr>
        </p:nvSpPr>
        <p:spPr/>
        <p:txBody>
          <a:bodyPr>
            <a:normAutofit/>
          </a:bodyPr>
          <a:lstStyle/>
          <a:p>
            <a:r>
              <a:rPr lang="en-US" dirty="0"/>
              <a:t>This describes the number of times some event occurs during a specified interval</a:t>
            </a:r>
          </a:p>
          <a:p>
            <a:r>
              <a:rPr lang="en-US" dirty="0"/>
              <a:t>The interval can be time, distance, area, or volume</a:t>
            </a:r>
          </a:p>
          <a:p>
            <a:r>
              <a:rPr lang="en-US" dirty="0"/>
              <a:t>Two assumptions</a:t>
            </a:r>
          </a:p>
          <a:p>
            <a:pPr lvl="1"/>
            <a:r>
              <a:rPr lang="en-US" sz="2600" dirty="0"/>
              <a:t>The probability is proportional to the length of the interval</a:t>
            </a:r>
          </a:p>
          <a:p>
            <a:pPr lvl="1"/>
            <a:r>
              <a:rPr lang="en-US" sz="2600" dirty="0"/>
              <a:t>The intervals are independent</a:t>
            </a:r>
          </a:p>
          <a:p>
            <a:r>
              <a:rPr lang="en-US" dirty="0"/>
              <a:t>The Poisson has many applications like describing</a:t>
            </a:r>
          </a:p>
          <a:p>
            <a:pPr lvl="1"/>
            <a:r>
              <a:rPr lang="en-US" sz="2600" dirty="0"/>
              <a:t>The distribution of errors in data entry</a:t>
            </a:r>
          </a:p>
          <a:p>
            <a:pPr lvl="1"/>
            <a:r>
              <a:rPr lang="en-US" sz="2600" dirty="0"/>
              <a:t>The number of accidents on I-75 during a three-month period</a:t>
            </a:r>
          </a:p>
        </p:txBody>
      </p:sp>
      <p:sp>
        <p:nvSpPr>
          <p:cNvPr id="4" name="Slide Number Placeholder 3"/>
          <p:cNvSpPr>
            <a:spLocks noGrp="1"/>
          </p:cNvSpPr>
          <p:nvPr>
            <p:ph type="sldNum" sz="quarter" idx="12"/>
          </p:nvPr>
        </p:nvSpPr>
        <p:spPr/>
        <p:txBody>
          <a:bodyPr/>
          <a:lstStyle/>
          <a:p>
            <a:r>
              <a:rPr lang="en-US"/>
              <a:t>6-</a:t>
            </a:r>
            <a:fld id="{F38DF745-7D3F-47F4-83A3-874385CFAA69}" type="slidenum">
              <a:rPr lang="en-US" smtClean="0"/>
              <a:pPr/>
              <a:t>295</a:t>
            </a:fld>
            <a:endParaRPr lang="en-US" dirty="0"/>
          </a:p>
        </p:txBody>
      </p:sp>
    </p:spTree>
    <p:extLst>
      <p:ext uri="{BB962C8B-B14F-4D97-AF65-F5344CB8AC3E}">
        <p14:creationId xmlns:p14="http://schemas.microsoft.com/office/powerpoint/2010/main" val="1259145716"/>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Poisson Distribution Example</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914400" y="1600200"/>
                <a:ext cx="7680960" cy="1938992"/>
              </a:xfrm>
              <a:prstGeom prst="rect">
                <a:avLst/>
              </a:prstGeom>
              <a:noFill/>
            </p:spPr>
            <p:txBody>
              <a:bodyPr wrap="square" rtlCol="0">
                <a:spAutoFit/>
              </a:bodyPr>
              <a:lstStyle/>
              <a:p>
                <a:pPr>
                  <a:spcAft>
                    <a:spcPts val="1200"/>
                  </a:spcAft>
                </a:pPr>
                <a:r>
                  <a:rPr lang="en-US" dirty="0"/>
                  <a:t>Budget Airlines is a seasonal airline that operates flights from Myrtle Beach, South Carolina, to various cities in the northeast.  Recently Budget has been concerned about the number of lost </a:t>
                </a:r>
                <a:r>
                  <a:rPr lang="en-US" sz="2000" dirty="0"/>
                  <a:t>bags</a:t>
                </a:r>
                <a:r>
                  <a:rPr lang="en-US" dirty="0"/>
                  <a:t>. Ann Poston from the Analytics Department was asked to study the issue. She randomly selected a sample of 500 flights and found that a total of twenty bags were lost on the sampled flights.</a:t>
                </a:r>
              </a:p>
              <a:p>
                <a:pPr algn="ctr"/>
                <a:r>
                  <a:rPr lang="en-US" dirty="0"/>
                  <a:t>The mean number of bags lost, </a:t>
                </a:r>
                <a14:m>
                  <m:oMath xmlns:m="http://schemas.openxmlformats.org/officeDocument/2006/math">
                    <m:r>
                      <m:rPr>
                        <m:nor/>
                      </m:rPr>
                      <a:rPr lang="en-US" i="0" smtClean="0">
                        <a:latin typeface="Cambria Math"/>
                        <a:ea typeface="Cambria Math"/>
                      </a:rPr>
                      <m:t>μ</m:t>
                    </m:r>
                    <m:r>
                      <m:rPr>
                        <m:nor/>
                      </m:rPr>
                      <a:rPr lang="en-US" b="0" i="0" smtClean="0">
                        <a:latin typeface="Cambria Math"/>
                        <a:ea typeface="Cambria Math"/>
                      </a:rPr>
                      <m:t>,</m:t>
                    </m:r>
                  </m:oMath>
                </a14:m>
                <a:r>
                  <a:rPr lang="en-US" dirty="0"/>
                  <a:t> is found by 20/500 = .04</a:t>
                </a:r>
              </a:p>
            </p:txBody>
          </p:sp>
        </mc:Choice>
        <mc:Fallback xmlns="">
          <p:sp>
            <p:nvSpPr>
              <p:cNvPr id="5" name="TextBox 4"/>
              <p:cNvSpPr txBox="1">
                <a:spLocks noRot="1" noChangeAspect="1" noMove="1" noResize="1" noEditPoints="1" noAdjustHandles="1" noChangeArrowheads="1" noChangeShapeType="1" noTextEdit="1"/>
              </p:cNvSpPr>
              <p:nvPr/>
            </p:nvSpPr>
            <p:spPr>
              <a:xfrm>
                <a:off x="914400" y="1600200"/>
                <a:ext cx="7680960" cy="1938992"/>
              </a:xfrm>
              <a:prstGeom prst="rect">
                <a:avLst/>
              </a:prstGeom>
              <a:blipFill rotWithShape="1">
                <a:blip r:embed="rId3"/>
                <a:stretch>
                  <a:fillRect l="-635" t="-1572" r="-238" b="-37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295400" y="3962400"/>
                <a:ext cx="6553200" cy="1987211"/>
              </a:xfrm>
              <a:prstGeom prst="rect">
                <a:avLst/>
              </a:prstGeom>
              <a:noFill/>
            </p:spPr>
            <p:txBody>
              <a:bodyPr wrap="square" rtlCol="0">
                <a:spAutoFit/>
              </a:bodyPr>
              <a:lstStyle/>
              <a:p>
                <a:r>
                  <a:rPr lang="en-US" b="0" dirty="0"/>
                  <a:t>The probability that no bags are lost is found using formula 6-7.</a:t>
                </a:r>
              </a:p>
              <a:p>
                <a:endParaRPr lang="en-US" sz="1200" b="0" dirty="0"/>
              </a:p>
              <a:p>
                <a14:m>
                  <m:oMath xmlns:m="http://schemas.openxmlformats.org/officeDocument/2006/math">
                    <m:r>
                      <m:rPr>
                        <m:sty m:val="p"/>
                      </m:rPr>
                      <a:rPr lang="en-US">
                        <a:latin typeface="Cambria Math"/>
                      </a:rPr>
                      <m:t>P</m:t>
                    </m:r>
                    <m:d>
                      <m:dPr>
                        <m:ctrlPr>
                          <a:rPr lang="en-US" i="1">
                            <a:latin typeface="Cambria Math" panose="02040503050406030204" pitchFamily="18" charset="0"/>
                          </a:rPr>
                        </m:ctrlPr>
                      </m:dPr>
                      <m:e>
                        <m:r>
                          <a:rPr lang="en-US">
                            <a:latin typeface="Cambria Math"/>
                          </a:rPr>
                          <m:t>0</m:t>
                        </m:r>
                      </m:e>
                    </m:d>
                    <m:r>
                      <a:rPr lang="en-US">
                        <a:latin typeface="Cambria Math"/>
                      </a:rPr>
                      <m:t>=</m:t>
                    </m:r>
                    <m:f>
                      <m:fPr>
                        <m:ctrlPr>
                          <a:rPr lang="en-US" i="1">
                            <a:latin typeface="Cambria Math" panose="02040503050406030204" pitchFamily="18" charset="0"/>
                          </a:rPr>
                        </m:ctrlPr>
                      </m:fPr>
                      <m:num>
                        <m:r>
                          <m:rPr>
                            <m:sty m:val="p"/>
                          </m:rPr>
                          <a:rPr lang="en-US">
                            <a:latin typeface="Cambria Math"/>
                            <a:ea typeface="Cambria Math"/>
                          </a:rPr>
                          <m:t>μ</m:t>
                        </m:r>
                        <m:r>
                          <m:rPr>
                            <m:sty m:val="p"/>
                          </m:rPr>
                          <a:rPr lang="en-US" baseline="30000">
                            <a:latin typeface="Cambria Math"/>
                            <a:ea typeface="Cambria Math"/>
                          </a:rPr>
                          <m:t>x</m:t>
                        </m:r>
                        <m:r>
                          <m:rPr>
                            <m:sty m:val="p"/>
                          </m:rPr>
                          <a:rPr lang="en-US">
                            <a:latin typeface="Cambria Math"/>
                            <a:ea typeface="Cambria Math"/>
                          </a:rPr>
                          <m:t>e</m:t>
                        </m:r>
                        <m:r>
                          <a:rPr lang="en-US" baseline="10000">
                            <a:latin typeface="Cambria Math"/>
                            <a:ea typeface="Cambria Math"/>
                          </a:rPr>
                          <m:t>−</m:t>
                        </m:r>
                        <m:r>
                          <m:rPr>
                            <m:sty m:val="p"/>
                          </m:rPr>
                          <a:rPr lang="en-US" baseline="30000">
                            <a:latin typeface="Cambria Math"/>
                            <a:ea typeface="Cambria Math"/>
                          </a:rPr>
                          <m:t>μ</m:t>
                        </m:r>
                      </m:num>
                      <m:den>
                        <m:r>
                          <m:rPr>
                            <m:sty m:val="p"/>
                          </m:rPr>
                          <a:rPr lang="en-US">
                            <a:latin typeface="Cambria Math"/>
                          </a:rPr>
                          <m:t>x</m:t>
                        </m:r>
                        <m:r>
                          <a:rPr lang="en-US">
                            <a:latin typeface="Cambria Math"/>
                          </a:rPr>
                          <m:t>!</m:t>
                        </m:r>
                      </m:den>
                    </m:f>
                    <m:r>
                      <a:rPr lang="en-US" i="1">
                        <a:latin typeface="Cambria Math"/>
                      </a:rPr>
                      <m:t>=</m:t>
                    </m:r>
                  </m:oMath>
                </a14:m>
                <a:r>
                  <a:rPr lang="en-US" dirty="0"/>
                  <a:t>  </a:t>
                </a:r>
                <a14:m>
                  <m:oMath xmlns:m="http://schemas.openxmlformats.org/officeDocument/2006/math">
                    <m:f>
                      <m:fPr>
                        <m:ctrlPr>
                          <a:rPr lang="en-US" i="1">
                            <a:latin typeface="Cambria Math" panose="02040503050406030204" pitchFamily="18" charset="0"/>
                          </a:rPr>
                        </m:ctrlPr>
                      </m:fPr>
                      <m:num>
                        <m:r>
                          <a:rPr lang="en-US" i="1">
                            <a:latin typeface="Cambria Math"/>
                          </a:rPr>
                          <m:t>.04</m:t>
                        </m:r>
                        <m:r>
                          <a:rPr lang="en-US" i="1" baseline="30000">
                            <a:latin typeface="Cambria Math"/>
                          </a:rPr>
                          <m:t>0</m:t>
                        </m:r>
                        <m:r>
                          <a:rPr lang="en-US" i="1">
                            <a:latin typeface="Cambria Math"/>
                          </a:rPr>
                          <m:t>𝑒</m:t>
                        </m:r>
                        <m:r>
                          <a:rPr lang="en-US" i="1" baseline="4000">
                            <a:latin typeface="Cambria Math"/>
                          </a:rPr>
                          <m:t>−0.04</m:t>
                        </m:r>
                      </m:num>
                      <m:den>
                        <m:r>
                          <a:rPr lang="en-US" i="1">
                            <a:latin typeface="Cambria Math"/>
                          </a:rPr>
                          <m:t>0!</m:t>
                        </m:r>
                      </m:den>
                    </m:f>
                  </m:oMath>
                </a14:m>
                <a:r>
                  <a:rPr lang="en-US" dirty="0"/>
                  <a:t> = .9608</a:t>
                </a:r>
              </a:p>
              <a:p>
                <a:endParaRPr lang="en-US" sz="1200" dirty="0"/>
              </a:p>
              <a:p>
                <a:r>
                  <a:rPr lang="en-US" b="0" dirty="0"/>
                  <a:t>Then calculate the probability that one or more bags is lost.</a:t>
                </a:r>
              </a:p>
              <a:p>
                <a:endParaRPr lang="en-US" sz="1200" b="0" dirty="0"/>
              </a:p>
              <a:p>
                <a:r>
                  <a:rPr lang="en-US" b="0" dirty="0"/>
                  <a:t>P(x≥1) =1-</a:t>
                </a:r>
                <a14:m>
                  <m:oMath xmlns:m="http://schemas.openxmlformats.org/officeDocument/2006/math">
                    <m:r>
                      <m:rPr>
                        <m:sty m:val="p"/>
                      </m:rPr>
                      <a:rPr lang="en-US" b="0" i="0" smtClean="0">
                        <a:latin typeface="Cambria Math"/>
                      </a:rPr>
                      <m:t>P</m:t>
                    </m:r>
                    <m:d>
                      <m:dPr>
                        <m:ctrlPr>
                          <a:rPr lang="en-US" b="0" i="1" smtClean="0">
                            <a:latin typeface="Cambria Math" panose="02040503050406030204" pitchFamily="18" charset="0"/>
                          </a:rPr>
                        </m:ctrlPr>
                      </m:dPr>
                      <m:e>
                        <m:r>
                          <a:rPr lang="en-US" b="0" i="0" smtClean="0">
                            <a:latin typeface="Cambria Math"/>
                          </a:rPr>
                          <m:t>0</m:t>
                        </m:r>
                      </m:e>
                    </m:d>
                    <m:r>
                      <a:rPr lang="en-US" b="0" i="0" smtClean="0">
                        <a:latin typeface="Cambria Math"/>
                      </a:rPr>
                      <m:t>=1− </m:t>
                    </m:r>
                    <m:f>
                      <m:fPr>
                        <m:ctrlPr>
                          <a:rPr lang="en-US" b="0" i="1" smtClean="0">
                            <a:latin typeface="Cambria Math" panose="02040503050406030204" pitchFamily="18" charset="0"/>
                          </a:rPr>
                        </m:ctrlPr>
                      </m:fPr>
                      <m:num>
                        <m:r>
                          <m:rPr>
                            <m:sty m:val="p"/>
                          </m:rPr>
                          <a:rPr lang="en-US" b="0" i="0" smtClean="0">
                            <a:latin typeface="Cambria Math"/>
                            <a:ea typeface="Cambria Math"/>
                          </a:rPr>
                          <m:t>μ</m:t>
                        </m:r>
                        <m:r>
                          <m:rPr>
                            <m:sty m:val="p"/>
                          </m:rPr>
                          <a:rPr lang="en-US" b="0" i="0" baseline="30000" smtClean="0">
                            <a:latin typeface="Cambria Math"/>
                            <a:ea typeface="Cambria Math"/>
                          </a:rPr>
                          <m:t>x</m:t>
                        </m:r>
                        <m:r>
                          <m:rPr>
                            <m:sty m:val="p"/>
                          </m:rPr>
                          <a:rPr lang="en-US" b="0" i="0" smtClean="0">
                            <a:latin typeface="Cambria Math"/>
                            <a:ea typeface="Cambria Math"/>
                          </a:rPr>
                          <m:t>e</m:t>
                        </m:r>
                        <m:r>
                          <a:rPr lang="en-US" b="0" i="0" baseline="10000" smtClean="0">
                            <a:latin typeface="Cambria Math"/>
                            <a:ea typeface="Cambria Math"/>
                          </a:rPr>
                          <m:t>−</m:t>
                        </m:r>
                        <m:r>
                          <m:rPr>
                            <m:sty m:val="p"/>
                          </m:rPr>
                          <a:rPr lang="en-US" b="0" i="0" baseline="30000" smtClean="0">
                            <a:latin typeface="Cambria Math"/>
                            <a:ea typeface="Cambria Math"/>
                          </a:rPr>
                          <m:t>μ</m:t>
                        </m:r>
                      </m:num>
                      <m:den>
                        <m:r>
                          <m:rPr>
                            <m:sty m:val="p"/>
                          </m:rPr>
                          <a:rPr lang="en-US" b="0" i="0" smtClean="0">
                            <a:latin typeface="Cambria Math"/>
                          </a:rPr>
                          <m:t>x</m:t>
                        </m:r>
                        <m:r>
                          <a:rPr lang="en-US" b="0" i="0" smtClean="0">
                            <a:latin typeface="Cambria Math"/>
                          </a:rPr>
                          <m:t>!</m:t>
                        </m:r>
                      </m:den>
                    </m:f>
                    <m:r>
                      <a:rPr lang="en-US" b="0" i="1" smtClean="0">
                        <a:latin typeface="Cambria Math"/>
                      </a:rPr>
                      <m:t>=</m:t>
                    </m:r>
                  </m:oMath>
                </a14:m>
                <a:r>
                  <a:rPr lang="en-US" dirty="0"/>
                  <a:t> 1 -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.04</m:t>
                        </m:r>
                        <m:r>
                          <a:rPr lang="en-US" b="0" i="1" baseline="30000" smtClean="0">
                            <a:latin typeface="Cambria Math"/>
                          </a:rPr>
                          <m:t>0</m:t>
                        </m:r>
                        <m:r>
                          <a:rPr lang="en-US" b="0" i="1" smtClean="0">
                            <a:latin typeface="Cambria Math"/>
                          </a:rPr>
                          <m:t>𝑒</m:t>
                        </m:r>
                        <m:r>
                          <a:rPr lang="en-US" b="0" i="1" baseline="4000" smtClean="0">
                            <a:latin typeface="Cambria Math"/>
                          </a:rPr>
                          <m:t>−0.04</m:t>
                        </m:r>
                      </m:num>
                      <m:den>
                        <m:r>
                          <a:rPr lang="en-US" b="0" i="1" smtClean="0">
                            <a:latin typeface="Cambria Math"/>
                          </a:rPr>
                          <m:t>0!</m:t>
                        </m:r>
                      </m:den>
                    </m:f>
                  </m:oMath>
                </a14:m>
                <a:r>
                  <a:rPr lang="en-US" dirty="0"/>
                  <a:t> = 1- .9608 = .0392</a:t>
                </a:r>
              </a:p>
            </p:txBody>
          </p:sp>
        </mc:Choice>
        <mc:Fallback xmlns="">
          <p:sp>
            <p:nvSpPr>
              <p:cNvPr id="6" name="TextBox 5"/>
              <p:cNvSpPr txBox="1">
                <a:spLocks noRot="1" noChangeAspect="1" noMove="1" noResize="1" noEditPoints="1" noAdjustHandles="1" noChangeArrowheads="1" noChangeShapeType="1" noTextEdit="1"/>
              </p:cNvSpPr>
              <p:nvPr/>
            </p:nvSpPr>
            <p:spPr>
              <a:xfrm>
                <a:off x="1295400" y="3962400"/>
                <a:ext cx="6553200" cy="1987211"/>
              </a:xfrm>
              <a:prstGeom prst="rect">
                <a:avLst/>
              </a:prstGeom>
              <a:blipFill rotWithShape="1">
                <a:blip r:embed="rId4"/>
                <a:stretch>
                  <a:fillRect l="-837" t="-1534" b="-92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r>
              <a:rPr lang="en-US"/>
              <a:t>6-</a:t>
            </a:r>
            <a:fld id="{A68F1C3D-7991-4430-8FD2-6BE0AA8A1311}" type="slidenum">
              <a:rPr lang="en-US" smtClean="0"/>
              <a:pPr/>
              <a:t>296</a:t>
            </a:fld>
            <a:endParaRPr lang="en-US" dirty="0"/>
          </a:p>
        </p:txBody>
      </p:sp>
    </p:spTree>
    <p:extLst>
      <p:ext uri="{BB962C8B-B14F-4D97-AF65-F5344CB8AC3E}">
        <p14:creationId xmlns:p14="http://schemas.microsoft.com/office/powerpoint/2010/main" val="3884923844"/>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Poisson Probability Distribution Tables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9002"/>
          <a:stretch/>
        </p:blipFill>
        <p:spPr bwMode="auto">
          <a:xfrm>
            <a:off x="1041812" y="3364978"/>
            <a:ext cx="7130638" cy="2731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041812" y="1447800"/>
            <a:ext cx="7130638" cy="1477328"/>
          </a:xfrm>
          <a:prstGeom prst="rect">
            <a:avLst/>
          </a:prstGeom>
          <a:noFill/>
        </p:spPr>
        <p:txBody>
          <a:bodyPr wrap="square" rtlCol="0">
            <a:spAutoFit/>
          </a:bodyPr>
          <a:lstStyle/>
          <a:p>
            <a:r>
              <a:rPr lang="en-US" dirty="0"/>
              <a:t>NewYork-LA Trucking company finds the mean number of breakdowns on the New York to Los Angeles route is 0.30. From the table, we can locate the probability of no breakdowns on a particular run. Find the column 0.3, then read down that column to the row labeled 0; the value is .7408. The probability of 1 breakdown is .2222</a:t>
            </a:r>
          </a:p>
        </p:txBody>
      </p:sp>
      <p:sp>
        <p:nvSpPr>
          <p:cNvPr id="6" name="Slide Number Placeholder 5"/>
          <p:cNvSpPr>
            <a:spLocks noGrp="1"/>
          </p:cNvSpPr>
          <p:nvPr>
            <p:ph type="sldNum" sz="quarter" idx="12"/>
          </p:nvPr>
        </p:nvSpPr>
        <p:spPr/>
        <p:txBody>
          <a:bodyPr/>
          <a:lstStyle/>
          <a:p>
            <a:r>
              <a:rPr lang="en-US"/>
              <a:t>6-</a:t>
            </a:r>
            <a:fld id="{A68F1C3D-7991-4430-8FD2-6BE0AA8A1311}" type="slidenum">
              <a:rPr lang="en-US" smtClean="0"/>
              <a:pPr/>
              <a:t>297</a:t>
            </a:fld>
            <a:endParaRPr lang="en-US" dirty="0"/>
          </a:p>
        </p:txBody>
      </p:sp>
    </p:spTree>
    <p:extLst>
      <p:ext uri="{BB962C8B-B14F-4D97-AF65-F5344CB8AC3E}">
        <p14:creationId xmlns:p14="http://schemas.microsoft.com/office/powerpoint/2010/main" val="3246225236"/>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Continuous Random Variables</a:t>
            </a:r>
          </a:p>
        </p:txBody>
      </p:sp>
      <p:sp>
        <p:nvSpPr>
          <p:cNvPr id="3" name="Footer Placeholder 2"/>
          <p:cNvSpPr>
            <a:spLocks noGrp="1"/>
          </p:cNvSpPr>
          <p:nvPr>
            <p:ph type="ftr" sz="quarter" idx="11"/>
          </p:nvPr>
        </p:nvSpPr>
        <p:spPr/>
        <p:txBody>
          <a:bodyPr/>
          <a:lstStyle/>
          <a:p>
            <a:r>
              <a:rPr lang="en-US"/>
              <a:t>Copyright  2018 by McGraw-Hill Education.  All rights reserved.</a:t>
            </a:r>
            <a:endParaRPr lang="en-US" dirty="0"/>
          </a:p>
        </p:txBody>
      </p:sp>
      <p:sp>
        <p:nvSpPr>
          <p:cNvPr id="4" name="Content Placeholder 3"/>
          <p:cNvSpPr>
            <a:spLocks noGrp="1"/>
          </p:cNvSpPr>
          <p:nvPr>
            <p:ph sz="quarter" idx="1"/>
          </p:nvPr>
        </p:nvSpPr>
        <p:spPr/>
        <p:txBody>
          <a:bodyPr>
            <a:normAutofit/>
          </a:bodyPr>
          <a:lstStyle/>
          <a:p>
            <a:r>
              <a:rPr lang="en-US" dirty="0"/>
              <a:t>Continuous random variables can assume an infinite number of values within a given range</a:t>
            </a:r>
          </a:p>
          <a:p>
            <a:r>
              <a:rPr lang="en-US" dirty="0"/>
              <a:t>Continuous variables are usually the result of measuring</a:t>
            </a:r>
          </a:p>
          <a:p>
            <a:r>
              <a:rPr lang="en-US" dirty="0"/>
              <a:t>Examples</a:t>
            </a:r>
          </a:p>
          <a:p>
            <a:r>
              <a:rPr lang="en-US" dirty="0"/>
              <a:t>The time between flights between Atlanta and LA are 4.67 hours, 5.13 hours, and so on</a:t>
            </a:r>
          </a:p>
          <a:p>
            <a:r>
              <a:rPr lang="en-US" dirty="0"/>
              <a:t>The annual snowfall in Minneapolis, MN measured  in inches</a:t>
            </a:r>
          </a:p>
        </p:txBody>
      </p:sp>
      <p:sp>
        <p:nvSpPr>
          <p:cNvPr id="5" name="Slide Number Placeholder 4"/>
          <p:cNvSpPr>
            <a:spLocks noGrp="1"/>
          </p:cNvSpPr>
          <p:nvPr>
            <p:ph type="sldNum" sz="quarter" idx="12"/>
          </p:nvPr>
        </p:nvSpPr>
        <p:spPr/>
        <p:txBody>
          <a:bodyPr/>
          <a:lstStyle/>
          <a:p>
            <a:r>
              <a:rPr lang="en-US"/>
              <a:t>6-</a:t>
            </a:r>
            <a:fld id="{F38DF745-7D3F-47F4-83A3-874385CFAA69}" type="slidenum">
              <a:rPr lang="en-US" smtClean="0"/>
              <a:pPr/>
              <a:t>298</a:t>
            </a:fld>
            <a:endParaRPr lang="en-US" dirty="0"/>
          </a:p>
        </p:txBody>
      </p:sp>
    </p:spTree>
    <p:extLst>
      <p:ext uri="{BB962C8B-B14F-4D97-AF65-F5344CB8AC3E}">
        <p14:creationId xmlns:p14="http://schemas.microsoft.com/office/powerpoint/2010/main" val="2330972062"/>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6130B-BA34-4F78-86E5-5AFFECDD6D52}"/>
              </a:ext>
            </a:extLst>
          </p:cNvPr>
          <p:cNvSpPr>
            <a:spLocks noGrp="1"/>
          </p:cNvSpPr>
          <p:nvPr>
            <p:ph type="title"/>
          </p:nvPr>
        </p:nvSpPr>
        <p:spPr/>
        <p:txBody>
          <a:bodyPr/>
          <a:lstStyle/>
          <a:p>
            <a:r>
              <a:rPr lang="en-US" dirty="0"/>
              <a:t>Example</a:t>
            </a:r>
          </a:p>
        </p:txBody>
      </p:sp>
      <p:sp>
        <p:nvSpPr>
          <p:cNvPr id="3" name="Footer Placeholder 2">
            <a:extLst>
              <a:ext uri="{FF2B5EF4-FFF2-40B4-BE49-F238E27FC236}">
                <a16:creationId xmlns:a16="http://schemas.microsoft.com/office/drawing/2014/main" id="{BE8DAE5D-B532-427F-8EE5-38A9CBB97FD2}"/>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B9F025A8-3E15-4CBC-AC3B-C221685B4FD3}"/>
              </a:ext>
            </a:extLst>
          </p:cNvPr>
          <p:cNvSpPr>
            <a:spLocks noGrp="1"/>
          </p:cNvSpPr>
          <p:nvPr>
            <p:ph type="sldNum" sz="quarter" idx="12"/>
          </p:nvPr>
        </p:nvSpPr>
        <p:spPr/>
        <p:txBody>
          <a:bodyPr/>
          <a:lstStyle/>
          <a:p>
            <a:r>
              <a:rPr lang="en-US"/>
              <a:t>6-</a:t>
            </a:r>
            <a:fld id="{F38DF745-7D3F-47F4-83A3-874385CFAA69}" type="slidenum">
              <a:rPr lang="en-US" smtClean="0"/>
              <a:pPr/>
              <a:t>299</a:t>
            </a:fld>
            <a:endParaRPr lang="en-US" dirty="0"/>
          </a:p>
        </p:txBody>
      </p:sp>
      <p:sp>
        <p:nvSpPr>
          <p:cNvPr id="5" name="Content Placeholder 4">
            <a:extLst>
              <a:ext uri="{FF2B5EF4-FFF2-40B4-BE49-F238E27FC236}">
                <a16:creationId xmlns:a16="http://schemas.microsoft.com/office/drawing/2014/main" id="{129E5F55-8F4E-4CD9-949D-ED9603F9617C}"/>
              </a:ext>
            </a:extLst>
          </p:cNvPr>
          <p:cNvSpPr>
            <a:spLocks noGrp="1"/>
          </p:cNvSpPr>
          <p:nvPr>
            <p:ph sz="quarter" idx="1"/>
          </p:nvPr>
        </p:nvSpPr>
        <p:spPr/>
        <p:txBody>
          <a:bodyPr>
            <a:normAutofit lnSpcReduction="10000"/>
          </a:bodyPr>
          <a:lstStyle/>
          <a:p>
            <a:r>
              <a:rPr lang="en-US" dirty="0"/>
              <a:t>As with discrete random variables, the likelihood of a continuous random variable can be summarized with a </a:t>
            </a:r>
            <a:r>
              <a:rPr lang="en-US" b="1" dirty="0"/>
              <a:t>probability distribution.</a:t>
            </a:r>
            <a:r>
              <a:rPr lang="en-US" dirty="0"/>
              <a:t> For example, with a probability distribution for the flight time between Atlanta and Los Angeles, we could say that there is a probability of 0.90 that the flight will be less than 4.5 hours. This also implies that there is a probability of 0.10 that the flight will be more than 4.5 hours. With a probability of snowfall in Minneapolis, we could say that there is probability of 0.25 that the annual snowfall will exceed 48 inches. This also implies that there is a probability of 0.75 that annual snowfall will be less than 48 inches. Notice that these examples refer to a continuous range of values.</a:t>
            </a:r>
          </a:p>
        </p:txBody>
      </p:sp>
    </p:spTree>
    <p:extLst>
      <p:ext uri="{BB962C8B-B14F-4D97-AF65-F5344CB8AC3E}">
        <p14:creationId xmlns:p14="http://schemas.microsoft.com/office/powerpoint/2010/main" val="1820330367"/>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F2EF3-93B8-4E5F-B018-096D0E891E4E}"/>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070776F4-2054-4C29-9291-A6A38675D62D}"/>
              </a:ext>
            </a:extLst>
          </p:cNvPr>
          <p:cNvSpPr>
            <a:spLocks noGrp="1"/>
          </p:cNvSpPr>
          <p:nvPr>
            <p:ph type="sldNum" sz="quarter" idx="12"/>
          </p:nvPr>
        </p:nvSpPr>
        <p:spPr/>
        <p:txBody>
          <a:bodyPr/>
          <a:lstStyle/>
          <a:p>
            <a:r>
              <a:rPr lang="en-US"/>
              <a:t>6-</a:t>
            </a:r>
            <a:fld id="{A68F1C3D-7991-4430-8FD2-6BE0AA8A1311}" type="slidenum">
              <a:rPr lang="en-US" smtClean="0"/>
              <a:pPr/>
              <a:t>300</a:t>
            </a:fld>
            <a:endParaRPr lang="en-US" dirty="0"/>
          </a:p>
        </p:txBody>
      </p:sp>
      <p:sp>
        <p:nvSpPr>
          <p:cNvPr id="5" name="Rectangle 4">
            <a:extLst>
              <a:ext uri="{FF2B5EF4-FFF2-40B4-BE49-F238E27FC236}">
                <a16:creationId xmlns:a16="http://schemas.microsoft.com/office/drawing/2014/main" id="{AA645D8F-29B2-4BD4-BACE-D2283F0DC464}"/>
              </a:ext>
            </a:extLst>
          </p:cNvPr>
          <p:cNvSpPr/>
          <p:nvPr/>
        </p:nvSpPr>
        <p:spPr>
          <a:xfrm>
            <a:off x="457200" y="1143000"/>
            <a:ext cx="8458200" cy="5355312"/>
          </a:xfrm>
          <a:prstGeom prst="rect">
            <a:avLst/>
          </a:prstGeom>
        </p:spPr>
        <p:txBody>
          <a:bodyPr wrap="square">
            <a:spAutoFit/>
          </a:bodyPr>
          <a:lstStyle/>
          <a:p>
            <a:r>
              <a:rPr lang="en-US" dirty="0"/>
              <a:t>Suppose, for example, we want to find the probability of getting 4 heads in 10 tosses.  In this case, we’ll call getting a heads a “success.” Also, in this case, n = 10, the number of successes is r = 4, and the number of failures (tails) is n – r = 10 – 4 = 6.  One way this can occur is if the first 4 tosses are heads and the last 6 are tails, i.e. </a:t>
            </a:r>
          </a:p>
          <a:p>
            <a:r>
              <a:rPr lang="en-US" dirty="0"/>
              <a:t> </a:t>
            </a:r>
          </a:p>
          <a:p>
            <a:r>
              <a:rPr lang="en-US" dirty="0"/>
              <a:t> The Binomial Distribution - Page 1 </a:t>
            </a:r>
          </a:p>
          <a:p>
            <a:endParaRPr lang="en-US" dirty="0"/>
          </a:p>
          <a:p>
            <a:r>
              <a:rPr lang="en-US" dirty="0"/>
              <a:t> </a:t>
            </a:r>
          </a:p>
          <a:p>
            <a:r>
              <a:rPr lang="en-US" dirty="0"/>
              <a:t>S </a:t>
            </a:r>
            <a:r>
              <a:rPr lang="en-US" dirty="0" err="1"/>
              <a:t>S</a:t>
            </a:r>
            <a:r>
              <a:rPr lang="en-US" dirty="0"/>
              <a:t> </a:t>
            </a:r>
            <a:r>
              <a:rPr lang="en-US" dirty="0" err="1"/>
              <a:t>S</a:t>
            </a:r>
            <a:r>
              <a:rPr lang="en-US" dirty="0"/>
              <a:t> </a:t>
            </a:r>
            <a:r>
              <a:rPr lang="en-US" dirty="0" err="1"/>
              <a:t>S</a:t>
            </a:r>
            <a:r>
              <a:rPr lang="en-US" dirty="0"/>
              <a:t> F </a:t>
            </a:r>
            <a:r>
              <a:rPr lang="en-US" dirty="0" err="1"/>
              <a:t>F</a:t>
            </a:r>
            <a:r>
              <a:rPr lang="en-US" dirty="0"/>
              <a:t> </a:t>
            </a:r>
            <a:r>
              <a:rPr lang="en-US" dirty="0" err="1"/>
              <a:t>F</a:t>
            </a:r>
            <a:r>
              <a:rPr lang="en-US" dirty="0"/>
              <a:t> </a:t>
            </a:r>
            <a:r>
              <a:rPr lang="en-US" dirty="0" err="1"/>
              <a:t>F</a:t>
            </a:r>
            <a:r>
              <a:rPr lang="en-US" dirty="0"/>
              <a:t> </a:t>
            </a:r>
            <a:r>
              <a:rPr lang="en-US" dirty="0" err="1"/>
              <a:t>F</a:t>
            </a:r>
            <a:r>
              <a:rPr lang="en-US" dirty="0"/>
              <a:t> </a:t>
            </a:r>
            <a:r>
              <a:rPr lang="en-US" dirty="0" err="1"/>
              <a:t>F</a:t>
            </a:r>
            <a:r>
              <a:rPr lang="en-US" dirty="0"/>
              <a:t> </a:t>
            </a:r>
          </a:p>
          <a:p>
            <a:r>
              <a:rPr lang="en-US" dirty="0"/>
              <a:t> </a:t>
            </a:r>
          </a:p>
          <a:p>
            <a:r>
              <a:rPr lang="en-US" dirty="0"/>
              <a:t>The likelihood of this occurring is  </a:t>
            </a:r>
          </a:p>
          <a:p>
            <a:r>
              <a:rPr lang="en-US" dirty="0"/>
              <a:t> </a:t>
            </a:r>
          </a:p>
          <a:p>
            <a:r>
              <a:rPr lang="en-US" dirty="0"/>
              <a:t>P(S) * P(S) * P(S) * P(S) * P(F) * P(F) * P(F) * P(F) * P(F) * P(F) </a:t>
            </a:r>
          </a:p>
          <a:p>
            <a:r>
              <a:rPr lang="en-US" dirty="0"/>
              <a:t> </a:t>
            </a:r>
          </a:p>
          <a:p>
            <a:r>
              <a:rPr lang="en-US" dirty="0"/>
              <a:t>More generally, if p = probability of success and q = 1 – p = probability of failure, the probability of a specific sequence of outcomes where there are r successes and n-r failures is </a:t>
            </a:r>
            <a:r>
              <a:rPr lang="en-US" dirty="0" err="1"/>
              <a:t>rnq</a:t>
            </a:r>
            <a:r>
              <a:rPr lang="en-US" dirty="0"/>
              <a:t> −</a:t>
            </a:r>
            <a:r>
              <a:rPr lang="en-US" dirty="0" err="1"/>
              <a:t>rp</a:t>
            </a:r>
            <a:r>
              <a:rPr lang="en-US" dirty="0"/>
              <a:t> So, in this particular case, p = q = .5, r = 4, n-r = 6, so the probability of 4 straight heads followed by 6 straight tails is .54.56 = 0.0009765625 (or 1 out of 1024). </a:t>
            </a:r>
          </a:p>
          <a:p>
            <a:r>
              <a:rPr lang="en-US" dirty="0"/>
              <a:t> </a:t>
            </a:r>
          </a:p>
        </p:txBody>
      </p:sp>
    </p:spTree>
    <p:extLst>
      <p:ext uri="{BB962C8B-B14F-4D97-AF65-F5344CB8AC3E}">
        <p14:creationId xmlns:p14="http://schemas.microsoft.com/office/powerpoint/2010/main" val="1204418619"/>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5F008-F68A-41B5-9DA7-2CE122799E20}"/>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3CF5CDA8-1E52-4BE0-B7BF-63E8D14BD536}"/>
              </a:ext>
            </a:extLst>
          </p:cNvPr>
          <p:cNvSpPr>
            <a:spLocks noGrp="1"/>
          </p:cNvSpPr>
          <p:nvPr>
            <p:ph type="sldNum" sz="quarter" idx="12"/>
          </p:nvPr>
        </p:nvSpPr>
        <p:spPr/>
        <p:txBody>
          <a:bodyPr/>
          <a:lstStyle/>
          <a:p>
            <a:r>
              <a:rPr lang="en-US"/>
              <a:t>6-</a:t>
            </a:r>
            <a:fld id="{A68F1C3D-7991-4430-8FD2-6BE0AA8A1311}" type="slidenum">
              <a:rPr lang="en-US" smtClean="0"/>
              <a:pPr/>
              <a:t>301</a:t>
            </a:fld>
            <a:endParaRPr lang="en-US" dirty="0"/>
          </a:p>
        </p:txBody>
      </p:sp>
      <p:sp>
        <p:nvSpPr>
          <p:cNvPr id="5" name="Rectangle 4">
            <a:extLst>
              <a:ext uri="{FF2B5EF4-FFF2-40B4-BE49-F238E27FC236}">
                <a16:creationId xmlns:a16="http://schemas.microsoft.com/office/drawing/2014/main" id="{EE09CFE2-F54C-49F2-8A09-5A7163A440DD}"/>
              </a:ext>
            </a:extLst>
          </p:cNvPr>
          <p:cNvSpPr/>
          <p:nvPr/>
        </p:nvSpPr>
        <p:spPr>
          <a:xfrm>
            <a:off x="476250" y="1883965"/>
            <a:ext cx="8458200" cy="3693319"/>
          </a:xfrm>
          <a:prstGeom prst="rect">
            <a:avLst/>
          </a:prstGeom>
        </p:spPr>
        <p:txBody>
          <a:bodyPr wrap="square">
            <a:spAutoFit/>
          </a:bodyPr>
          <a:lstStyle/>
          <a:p>
            <a:r>
              <a:rPr lang="en-US" dirty="0"/>
              <a:t>A binomial distribution gives us the probabilities associated with independent, repeated Bernoulli trials.  In a binomial distribution the probabilities of interest are those of receiving a certain number of successes, r, in n independent trials each having only two possible outcomes and the same probability, p, of success. </a:t>
            </a:r>
          </a:p>
          <a:p>
            <a:endParaRPr lang="en-US" dirty="0"/>
          </a:p>
          <a:p>
            <a:r>
              <a:rPr lang="en-US" dirty="0"/>
              <a:t>So, for example, using a binomial distribution, we can determine the probability of getting 4 heads in 10 coin tosses. </a:t>
            </a:r>
          </a:p>
          <a:p>
            <a:r>
              <a:rPr lang="en-US" dirty="0"/>
              <a:t> </a:t>
            </a:r>
          </a:p>
          <a:p>
            <a:r>
              <a:rPr lang="en-US" dirty="0"/>
              <a:t>How does the binomial distribution do this?  Basically, a two part process is involved.  First, we have to determine the probability of one possible way the event can occur, and then determine the number of different ways the event can occur.  That is, </a:t>
            </a:r>
          </a:p>
          <a:p>
            <a:r>
              <a:rPr lang="en-US" dirty="0"/>
              <a:t> </a:t>
            </a:r>
          </a:p>
          <a:p>
            <a:r>
              <a:rPr lang="en-US" dirty="0"/>
              <a:t>P(Event) = (Number of ways event can occur) * P(One occurrence). </a:t>
            </a:r>
          </a:p>
        </p:txBody>
      </p:sp>
    </p:spTree>
    <p:extLst>
      <p:ext uri="{BB962C8B-B14F-4D97-AF65-F5344CB8AC3E}">
        <p14:creationId xmlns:p14="http://schemas.microsoft.com/office/powerpoint/2010/main" val="1941845330"/>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0F683-F7D7-4B45-B1CA-B94FA04C12BB}"/>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C8226450-2B85-4384-8723-E28F74ECA705}"/>
              </a:ext>
            </a:extLst>
          </p:cNvPr>
          <p:cNvSpPr>
            <a:spLocks noGrp="1"/>
          </p:cNvSpPr>
          <p:nvPr>
            <p:ph type="sldNum" sz="quarter" idx="12"/>
          </p:nvPr>
        </p:nvSpPr>
        <p:spPr/>
        <p:txBody>
          <a:bodyPr/>
          <a:lstStyle/>
          <a:p>
            <a:r>
              <a:rPr lang="en-US"/>
              <a:t>6-</a:t>
            </a:r>
            <a:fld id="{A68F1C3D-7991-4430-8FD2-6BE0AA8A1311}" type="slidenum">
              <a:rPr lang="en-US" smtClean="0"/>
              <a:pPr/>
              <a:t>302</a:t>
            </a:fld>
            <a:endParaRPr lang="en-US" dirty="0"/>
          </a:p>
        </p:txBody>
      </p:sp>
      <p:sp>
        <p:nvSpPr>
          <p:cNvPr id="5" name="Rectangle 4">
            <a:extLst>
              <a:ext uri="{FF2B5EF4-FFF2-40B4-BE49-F238E27FC236}">
                <a16:creationId xmlns:a16="http://schemas.microsoft.com/office/drawing/2014/main" id="{054C1B65-0755-4648-97F2-F666F81BEE45}"/>
              </a:ext>
            </a:extLst>
          </p:cNvPr>
          <p:cNvSpPr/>
          <p:nvPr/>
        </p:nvSpPr>
        <p:spPr>
          <a:xfrm>
            <a:off x="228600" y="1171575"/>
            <a:ext cx="8686800" cy="4801314"/>
          </a:xfrm>
          <a:prstGeom prst="rect">
            <a:avLst/>
          </a:prstGeom>
        </p:spPr>
        <p:txBody>
          <a:bodyPr wrap="square">
            <a:spAutoFit/>
          </a:bodyPr>
          <a:lstStyle/>
          <a:p>
            <a:r>
              <a:rPr lang="en-US" dirty="0"/>
              <a:t>Of course, this is just one of many ways that you can get 4 heads; further, because the repeated trials are all independent and identically distributed, each way of getting 4 heads is equally likely, e.g. the sequence S </a:t>
            </a:r>
            <a:r>
              <a:rPr lang="en-US" dirty="0" err="1"/>
              <a:t>S</a:t>
            </a:r>
            <a:r>
              <a:rPr lang="en-US" dirty="0"/>
              <a:t> </a:t>
            </a:r>
            <a:r>
              <a:rPr lang="en-US" dirty="0" err="1"/>
              <a:t>S</a:t>
            </a:r>
            <a:r>
              <a:rPr lang="en-US" dirty="0"/>
              <a:t> </a:t>
            </a:r>
            <a:r>
              <a:rPr lang="en-US" dirty="0" err="1"/>
              <a:t>S</a:t>
            </a:r>
            <a:r>
              <a:rPr lang="en-US" dirty="0"/>
              <a:t> F </a:t>
            </a:r>
            <a:r>
              <a:rPr lang="en-US" dirty="0" err="1"/>
              <a:t>F</a:t>
            </a:r>
            <a:r>
              <a:rPr lang="en-US" dirty="0"/>
              <a:t> </a:t>
            </a:r>
            <a:r>
              <a:rPr lang="en-US" dirty="0" err="1"/>
              <a:t>F</a:t>
            </a:r>
            <a:r>
              <a:rPr lang="en-US" dirty="0"/>
              <a:t> </a:t>
            </a:r>
            <a:r>
              <a:rPr lang="en-US" dirty="0" err="1"/>
              <a:t>F</a:t>
            </a:r>
            <a:r>
              <a:rPr lang="en-US" dirty="0"/>
              <a:t> </a:t>
            </a:r>
            <a:r>
              <a:rPr lang="en-US" dirty="0" err="1"/>
              <a:t>F</a:t>
            </a:r>
            <a:r>
              <a:rPr lang="en-US" dirty="0"/>
              <a:t> </a:t>
            </a:r>
            <a:r>
              <a:rPr lang="en-US" dirty="0" err="1"/>
              <a:t>F</a:t>
            </a:r>
            <a:r>
              <a:rPr lang="en-US" dirty="0"/>
              <a:t> is just as likely as the sequence S F S F </a:t>
            </a:r>
            <a:r>
              <a:rPr lang="en-US" dirty="0" err="1"/>
              <a:t>F</a:t>
            </a:r>
            <a:r>
              <a:rPr lang="en-US" dirty="0"/>
              <a:t> S F </a:t>
            </a:r>
            <a:r>
              <a:rPr lang="en-US" dirty="0" err="1"/>
              <a:t>F</a:t>
            </a:r>
            <a:r>
              <a:rPr lang="en-US" dirty="0"/>
              <a:t> S F.  So, we also need to know how many different combinations produce 4 heads. </a:t>
            </a:r>
          </a:p>
          <a:p>
            <a:r>
              <a:rPr lang="en-US" dirty="0"/>
              <a:t> </a:t>
            </a:r>
          </a:p>
          <a:p>
            <a:r>
              <a:rPr lang="en-US" dirty="0"/>
              <a:t>Well, we could just write them all out…but life will be much simpler if we take advantage of two counting rules: </a:t>
            </a:r>
          </a:p>
          <a:p>
            <a:r>
              <a:rPr lang="en-US" dirty="0"/>
              <a:t> </a:t>
            </a:r>
          </a:p>
          <a:p>
            <a:r>
              <a:rPr lang="en-US" dirty="0"/>
              <a:t>1. The number of different ways that N distinct things may be arranged in order is  N! = (1)(2)(3)...(N-1)(N), (where 0! = 1).   </a:t>
            </a:r>
          </a:p>
          <a:p>
            <a:r>
              <a:rPr lang="en-US" dirty="0"/>
              <a:t> </a:t>
            </a:r>
          </a:p>
          <a:p>
            <a:r>
              <a:rPr lang="en-US" dirty="0"/>
              <a:t>An arrangement in order is called a permutation, so that the total number of permutations of N objects is N!.  The symbol N! is called N factorial.   </a:t>
            </a:r>
          </a:p>
          <a:p>
            <a:r>
              <a:rPr lang="en-US" dirty="0"/>
              <a:t> </a:t>
            </a:r>
          </a:p>
          <a:p>
            <a:r>
              <a:rPr lang="en-US" dirty="0"/>
              <a:t>EXAMPLE.  Rank candidates A, B, and C in order.  The possible permutations are: ABC ACB BAC BCA CBA CAB.  Hence, there are 6 possible orderings.  Note that 3! = (1)(2)(3) = 6. </a:t>
            </a:r>
          </a:p>
          <a:p>
            <a:r>
              <a:rPr lang="en-US" dirty="0"/>
              <a:t> </a:t>
            </a:r>
          </a:p>
        </p:txBody>
      </p:sp>
    </p:spTree>
    <p:extLst>
      <p:ext uri="{BB962C8B-B14F-4D97-AF65-F5344CB8AC3E}">
        <p14:creationId xmlns:p14="http://schemas.microsoft.com/office/powerpoint/2010/main" val="3390120890"/>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3110A-4F00-42D0-A8E1-0357BFE53B0D}"/>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1ABF94D4-8E93-4773-86E1-CC9B5773EC77}"/>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87023490-AD4F-4DCA-A337-7DD7C281F29F}"/>
              </a:ext>
            </a:extLst>
          </p:cNvPr>
          <p:cNvSpPr>
            <a:spLocks noGrp="1"/>
          </p:cNvSpPr>
          <p:nvPr>
            <p:ph type="sldNum" sz="quarter" idx="12"/>
          </p:nvPr>
        </p:nvSpPr>
        <p:spPr/>
        <p:txBody>
          <a:bodyPr/>
          <a:lstStyle/>
          <a:p>
            <a:r>
              <a:rPr lang="en-US"/>
              <a:t>6-</a:t>
            </a:r>
            <a:fld id="{A68F1C3D-7991-4430-8FD2-6BE0AA8A1311}" type="slidenum">
              <a:rPr lang="en-US" smtClean="0"/>
              <a:pPr/>
              <a:t>303</a:t>
            </a:fld>
            <a:endParaRPr lang="en-US" dirty="0"/>
          </a:p>
        </p:txBody>
      </p:sp>
    </p:spTree>
    <p:extLst>
      <p:ext uri="{BB962C8B-B14F-4D97-AF65-F5344CB8AC3E}">
        <p14:creationId xmlns:p14="http://schemas.microsoft.com/office/powerpoint/2010/main" val="1731522178"/>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785235"/>
            <a:ext cx="6858000" cy="990600"/>
          </a:xfrm>
        </p:spPr>
        <p:txBody>
          <a:bodyPr>
            <a:normAutofit fontScale="90000"/>
          </a:bodyPr>
          <a:lstStyle/>
          <a:p>
            <a:r>
              <a:rPr lang="en-US" dirty="0"/>
              <a:t>Continuous Probability Distributions</a:t>
            </a:r>
          </a:p>
        </p:txBody>
      </p:sp>
      <p:sp>
        <p:nvSpPr>
          <p:cNvPr id="3" name="Subtitle 2"/>
          <p:cNvSpPr>
            <a:spLocks noGrp="1"/>
          </p:cNvSpPr>
          <p:nvPr>
            <p:ph type="subTitle" idx="1"/>
          </p:nvPr>
        </p:nvSpPr>
        <p:spPr/>
        <p:txBody>
          <a:bodyPr/>
          <a:lstStyle/>
          <a:p>
            <a:r>
              <a:rPr lang="en-US" dirty="0"/>
              <a:t>Chapter 7</a:t>
            </a:r>
          </a:p>
        </p:txBody>
      </p:sp>
      <p:sp>
        <p:nvSpPr>
          <p:cNvPr id="5" name="Footer Placeholder 4"/>
          <p:cNvSpPr>
            <a:spLocks noGrp="1"/>
          </p:cNvSpPr>
          <p:nvPr>
            <p:ph type="ftr" sz="quarter" idx="11"/>
          </p:nvPr>
        </p:nvSpPr>
        <p:spPr/>
        <p:txBody>
          <a:bodyPr/>
          <a:lstStyle/>
          <a:p>
            <a:r>
              <a:rPr lang="en-US" dirty="0"/>
              <a:t>Copyright  2018 by McGraw-Hill Education.  All rights reserved.</a:t>
            </a:r>
          </a:p>
        </p:txBody>
      </p:sp>
      <p:sp>
        <p:nvSpPr>
          <p:cNvPr id="4" name="Slide Number Placeholder 3"/>
          <p:cNvSpPr>
            <a:spLocks noGrp="1"/>
          </p:cNvSpPr>
          <p:nvPr>
            <p:ph type="sldNum" sz="quarter" idx="12"/>
          </p:nvPr>
        </p:nvSpPr>
        <p:spPr/>
        <p:txBody>
          <a:bodyPr/>
          <a:lstStyle/>
          <a:p>
            <a:r>
              <a:rPr lang="en-US" dirty="0"/>
              <a:t>7-</a:t>
            </a:r>
            <a:fld id="{A68F1C3D-7991-4430-8FD2-6BE0AA8A1311}" type="slidenum">
              <a:rPr lang="en-US" smtClean="0"/>
              <a:pPr/>
              <a:t>304</a:t>
            </a:fld>
            <a:endParaRPr lang="en-US" dirty="0"/>
          </a:p>
        </p:txBody>
      </p:sp>
    </p:spTree>
    <p:extLst>
      <p:ext uri="{BB962C8B-B14F-4D97-AF65-F5344CB8AC3E}">
        <p14:creationId xmlns:p14="http://schemas.microsoft.com/office/powerpoint/2010/main" val="1506409878"/>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4" name="Footer Placeholder 3"/>
          <p:cNvSpPr>
            <a:spLocks noGrp="1"/>
          </p:cNvSpPr>
          <p:nvPr>
            <p:ph type="ftr" sz="quarter" idx="11"/>
          </p:nvPr>
        </p:nvSpPr>
        <p:spPr/>
        <p:txBody>
          <a:bodyPr/>
          <a:lstStyle/>
          <a:p>
            <a:r>
              <a:rPr lang="en-US" dirty="0"/>
              <a:t>Copyright  2018 by McGraw-Hill Education.  All rights reserved.</a:t>
            </a:r>
          </a:p>
        </p:txBody>
      </p:sp>
      <p:sp>
        <p:nvSpPr>
          <p:cNvPr id="3" name="Content Placeholder 2"/>
          <p:cNvSpPr>
            <a:spLocks noGrp="1"/>
          </p:cNvSpPr>
          <p:nvPr>
            <p:ph sz="quarter" idx="1"/>
          </p:nvPr>
        </p:nvSpPr>
        <p:spPr/>
        <p:txBody>
          <a:bodyPr>
            <a:normAutofit/>
          </a:bodyPr>
          <a:lstStyle/>
          <a:p>
            <a:pPr defTabSz="1143000">
              <a:buFont typeface="Arial" panose="020B0604020202020204" pitchFamily="34" charset="0"/>
              <a:buChar char="•"/>
            </a:pPr>
            <a:r>
              <a:rPr lang="en-US" sz="2800" dirty="0"/>
              <a:t>Describe the </a:t>
            </a:r>
            <a:r>
              <a:rPr lang="en-US" sz="2800" b="1" u="sng" dirty="0">
                <a:solidFill>
                  <a:srgbClr val="0070C0"/>
                </a:solidFill>
              </a:rPr>
              <a:t>uniform probability distribution </a:t>
            </a:r>
            <a:r>
              <a:rPr lang="en-US" sz="2800" dirty="0"/>
              <a:t>and use it to calculate probabilities</a:t>
            </a:r>
          </a:p>
          <a:p>
            <a:pPr defTabSz="1143000">
              <a:buFont typeface="Arial" panose="020B0604020202020204" pitchFamily="34" charset="0"/>
              <a:buChar char="•"/>
            </a:pPr>
            <a:r>
              <a:rPr lang="en-US" sz="2800" dirty="0"/>
              <a:t>Describe the characteristics of a </a:t>
            </a:r>
            <a:r>
              <a:rPr lang="en-US" sz="2800" b="1" u="sng" dirty="0">
                <a:solidFill>
                  <a:srgbClr val="0070C0"/>
                </a:solidFill>
              </a:rPr>
              <a:t>normal probability distribution</a:t>
            </a:r>
            <a:r>
              <a:rPr lang="en-US" sz="2800" dirty="0">
                <a:solidFill>
                  <a:srgbClr val="0070C0"/>
                </a:solidFill>
              </a:rPr>
              <a:t> </a:t>
            </a:r>
            <a:r>
              <a:rPr lang="en-US" sz="2800" dirty="0"/>
              <a:t>and use it to calculate probabilities</a:t>
            </a:r>
            <a:endParaRPr lang="en-US" sz="2800" b="1" u="sng" dirty="0"/>
          </a:p>
          <a:p>
            <a:pPr defTabSz="1143000">
              <a:buFont typeface="Arial" panose="020B0604020202020204" pitchFamily="34" charset="0"/>
              <a:buChar char="•"/>
            </a:pPr>
            <a:r>
              <a:rPr lang="en-US" sz="2800" dirty="0"/>
              <a:t>Describe the </a:t>
            </a:r>
            <a:r>
              <a:rPr lang="en-US" sz="2800" b="1" u="sng" dirty="0">
                <a:solidFill>
                  <a:srgbClr val="0070C0"/>
                </a:solidFill>
              </a:rPr>
              <a:t>exponential probability distribution </a:t>
            </a:r>
            <a:r>
              <a:rPr lang="en-US" sz="2800" dirty="0"/>
              <a:t>and use it to calculate probabilities.</a:t>
            </a:r>
          </a:p>
          <a:p>
            <a:pPr defTabSz="1143000">
              <a:buFont typeface="Arial" panose="020B0604020202020204" pitchFamily="34" charset="0"/>
              <a:buChar char="•"/>
            </a:pPr>
            <a:r>
              <a:rPr lang="en-US" sz="2800" dirty="0"/>
              <a:t>Approximate the binomial probability distribution using the standard normal probability distribution to calculate probabilities</a:t>
            </a:r>
          </a:p>
          <a:p>
            <a:pPr defTabSz="1143000">
              <a:buFont typeface="Arial" panose="020B0604020202020204" pitchFamily="34" charset="0"/>
              <a:buChar char="•"/>
            </a:pPr>
            <a:endParaRPr lang="en-US" sz="2800" dirty="0"/>
          </a:p>
          <a:p>
            <a:pPr marL="0" indent="0" defTabSz="1143000">
              <a:buNone/>
            </a:pPr>
            <a:endParaRPr lang="en-US" sz="3300" dirty="0"/>
          </a:p>
        </p:txBody>
      </p:sp>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305</a:t>
            </a:fld>
            <a:endParaRPr lang="en-US" dirty="0"/>
          </a:p>
        </p:txBody>
      </p:sp>
    </p:spTree>
    <p:extLst>
      <p:ext uri="{BB962C8B-B14F-4D97-AF65-F5344CB8AC3E}">
        <p14:creationId xmlns:p14="http://schemas.microsoft.com/office/powerpoint/2010/main" val="4125104975"/>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94F7F-84AE-468A-988C-D985E3D0AB66}"/>
              </a:ext>
            </a:extLst>
          </p:cNvPr>
          <p:cNvSpPr>
            <a:spLocks noGrp="1"/>
          </p:cNvSpPr>
          <p:nvPr>
            <p:ph type="title"/>
          </p:nvPr>
        </p:nvSpPr>
        <p:spPr/>
        <p:txBody>
          <a:bodyPr>
            <a:normAutofit fontScale="90000"/>
          </a:bodyPr>
          <a:lstStyle/>
          <a:p>
            <a:r>
              <a:rPr lang="en-US" dirty="0"/>
              <a:t>Differences in the way probabilities are assigned</a:t>
            </a:r>
          </a:p>
        </p:txBody>
      </p:sp>
      <p:sp>
        <p:nvSpPr>
          <p:cNvPr id="3" name="Footer Placeholder 2">
            <a:extLst>
              <a:ext uri="{FF2B5EF4-FFF2-40B4-BE49-F238E27FC236}">
                <a16:creationId xmlns:a16="http://schemas.microsoft.com/office/drawing/2014/main" id="{287F9299-972A-496B-B91E-16561E14D821}"/>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748CC307-6013-4259-B585-642369C1EC5F}"/>
              </a:ext>
            </a:extLst>
          </p:cNvPr>
          <p:cNvSpPr>
            <a:spLocks noGrp="1"/>
          </p:cNvSpPr>
          <p:nvPr>
            <p:ph type="sldNum" sz="quarter" idx="12"/>
          </p:nvPr>
        </p:nvSpPr>
        <p:spPr/>
        <p:txBody>
          <a:bodyPr/>
          <a:lstStyle/>
          <a:p>
            <a:r>
              <a:rPr lang="en-US" dirty="0"/>
              <a:t>7-</a:t>
            </a:r>
            <a:fld id="{F38DF745-7D3F-47F4-83A3-874385CFAA69}" type="slidenum">
              <a:rPr lang="en-US" smtClean="0"/>
              <a:pPr/>
              <a:t>306</a:t>
            </a:fld>
            <a:endParaRPr lang="en-US" dirty="0"/>
          </a:p>
        </p:txBody>
      </p:sp>
      <p:sp>
        <p:nvSpPr>
          <p:cNvPr id="5" name="Content Placeholder 4">
            <a:extLst>
              <a:ext uri="{FF2B5EF4-FFF2-40B4-BE49-F238E27FC236}">
                <a16:creationId xmlns:a16="http://schemas.microsoft.com/office/drawing/2014/main" id="{B4A3A0F3-E584-4B5B-8D43-FF4D470417F0}"/>
              </a:ext>
            </a:extLst>
          </p:cNvPr>
          <p:cNvSpPr>
            <a:spLocks noGrp="1"/>
          </p:cNvSpPr>
          <p:nvPr>
            <p:ph sz="quarter" idx="1"/>
          </p:nvPr>
        </p:nvSpPr>
        <p:spPr/>
        <p:txBody>
          <a:bodyPr/>
          <a:lstStyle/>
          <a:p>
            <a:r>
              <a:rPr lang="en-US" dirty="0"/>
              <a:t>In a probability distribution for a discrete random variable, each possible outcome of the random variable is assigned its own probability.</a:t>
            </a:r>
          </a:p>
          <a:p>
            <a:r>
              <a:rPr lang="en-US" dirty="0"/>
              <a:t>For continuous random variable, there are infinitely number of outcomes and each has no probability. </a:t>
            </a:r>
          </a:p>
          <a:p>
            <a:r>
              <a:rPr lang="en-US" dirty="0"/>
              <a:t>Outcomes of a continuous random variable do not have probability assigned to any one point because there are simple too many points. </a:t>
            </a:r>
          </a:p>
          <a:p>
            <a:r>
              <a:rPr lang="en-US" dirty="0"/>
              <a:t>Thus, for continuous random variables, probability is ONLY assigned to intervals. </a:t>
            </a:r>
          </a:p>
        </p:txBody>
      </p:sp>
    </p:spTree>
    <p:extLst>
      <p:ext uri="{BB962C8B-B14F-4D97-AF65-F5344CB8AC3E}">
        <p14:creationId xmlns:p14="http://schemas.microsoft.com/office/powerpoint/2010/main" val="3651278292"/>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C0FD6-727F-4299-9935-AAE12C8EFE64}"/>
              </a:ext>
            </a:extLst>
          </p:cNvPr>
          <p:cNvSpPr>
            <a:spLocks noGrp="1"/>
          </p:cNvSpPr>
          <p:nvPr>
            <p:ph type="title"/>
          </p:nvPr>
        </p:nvSpPr>
        <p:spPr>
          <a:xfrm>
            <a:off x="436775" y="381000"/>
            <a:ext cx="8229600" cy="990600"/>
          </a:xfrm>
        </p:spPr>
        <p:txBody>
          <a:bodyPr>
            <a:normAutofit fontScale="90000"/>
          </a:bodyPr>
          <a:lstStyle/>
          <a:p>
            <a:r>
              <a:rPr lang="en-US" b="1" dirty="0"/>
              <a:t>The Uniform Distribution</a:t>
            </a:r>
            <a:br>
              <a:rPr lang="en-US" b="1" dirty="0"/>
            </a:br>
            <a:endParaRPr lang="en-US" dirty="0"/>
          </a:p>
        </p:txBody>
      </p:sp>
      <p:sp>
        <p:nvSpPr>
          <p:cNvPr id="3" name="Footer Placeholder 2">
            <a:extLst>
              <a:ext uri="{FF2B5EF4-FFF2-40B4-BE49-F238E27FC236}">
                <a16:creationId xmlns:a16="http://schemas.microsoft.com/office/drawing/2014/main" id="{3EC6E27C-4006-4A8E-8412-13AFC485A16C}"/>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94B47EEA-BC4A-40A1-860F-C38502114767}"/>
              </a:ext>
            </a:extLst>
          </p:cNvPr>
          <p:cNvSpPr>
            <a:spLocks noGrp="1"/>
          </p:cNvSpPr>
          <p:nvPr>
            <p:ph type="sldNum" sz="quarter" idx="12"/>
          </p:nvPr>
        </p:nvSpPr>
        <p:spPr/>
        <p:txBody>
          <a:bodyPr/>
          <a:lstStyle/>
          <a:p>
            <a:r>
              <a:rPr lang="en-US" dirty="0"/>
              <a:t>7-</a:t>
            </a:r>
            <a:fld id="{F38DF745-7D3F-47F4-83A3-874385CFAA69}" type="slidenum">
              <a:rPr lang="en-US" smtClean="0"/>
              <a:pPr/>
              <a:t>307</a:t>
            </a:fld>
            <a:endParaRPr lang="en-US" dirty="0"/>
          </a:p>
        </p:txBody>
      </p:sp>
      <p:sp>
        <p:nvSpPr>
          <p:cNvPr id="5" name="Content Placeholder 4">
            <a:extLst>
              <a:ext uri="{FF2B5EF4-FFF2-40B4-BE49-F238E27FC236}">
                <a16:creationId xmlns:a16="http://schemas.microsoft.com/office/drawing/2014/main" id="{8AF243B7-4D4E-452F-9C50-069899B49F00}"/>
              </a:ext>
            </a:extLst>
          </p:cNvPr>
          <p:cNvSpPr>
            <a:spLocks noGrp="1"/>
          </p:cNvSpPr>
          <p:nvPr>
            <p:ph sz="quarter" idx="1"/>
          </p:nvPr>
        </p:nvSpPr>
        <p:spPr/>
        <p:txBody>
          <a:bodyPr/>
          <a:lstStyle/>
          <a:p>
            <a:pPr fontAlgn="base"/>
            <a:r>
              <a:rPr lang="en-US" dirty="0"/>
              <a:t>The uniform distribution is a continuous probability distribution and is concerned with events that are equally likely to occur. When working out problems that have a uniform distribution, be careful to note if the data is inclusive or exclusive.</a:t>
            </a:r>
          </a:p>
          <a:p>
            <a:endParaRPr lang="en-US" dirty="0"/>
          </a:p>
        </p:txBody>
      </p:sp>
    </p:spTree>
    <p:extLst>
      <p:ext uri="{BB962C8B-B14F-4D97-AF65-F5344CB8AC3E}">
        <p14:creationId xmlns:p14="http://schemas.microsoft.com/office/powerpoint/2010/main" val="3375756246"/>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Uniform Distribution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The uniform distribution characteristics</a:t>
            </a:r>
          </a:p>
          <a:p>
            <a:pPr lvl="1"/>
            <a:r>
              <a:rPr lang="en-US" sz="2600" dirty="0"/>
              <a:t>It is rectangular in shape</a:t>
            </a:r>
          </a:p>
          <a:p>
            <a:pPr lvl="1"/>
            <a:r>
              <a:rPr lang="en-US" sz="2600" dirty="0"/>
              <a:t>The mean and the median are equal</a:t>
            </a:r>
          </a:p>
          <a:p>
            <a:pPr lvl="1"/>
            <a:r>
              <a:rPr lang="en-US" sz="2600" dirty="0"/>
              <a:t>It is completely described by its minimum value </a:t>
            </a:r>
            <a:r>
              <a:rPr lang="en-US" sz="2600" i="1" dirty="0"/>
              <a:t>a</a:t>
            </a:r>
            <a:r>
              <a:rPr lang="en-US" sz="2600" dirty="0"/>
              <a:t> and its maximum value</a:t>
            </a:r>
            <a:r>
              <a:rPr lang="en-US" sz="2600" i="1" dirty="0"/>
              <a:t> b</a:t>
            </a: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8151"/>
          <a:stretch/>
        </p:blipFill>
        <p:spPr bwMode="auto">
          <a:xfrm>
            <a:off x="1752600" y="3886199"/>
            <a:ext cx="4667250" cy="2029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308</a:t>
            </a:fld>
            <a:endParaRPr lang="en-US" dirty="0"/>
          </a:p>
        </p:txBody>
      </p:sp>
    </p:spTree>
    <p:extLst>
      <p:ext uri="{BB962C8B-B14F-4D97-AF65-F5344CB8AC3E}">
        <p14:creationId xmlns:p14="http://schemas.microsoft.com/office/powerpoint/2010/main" val="1183242327"/>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Uniform Distribution Formulas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a:xfrm>
            <a:off x="457200" y="1219200"/>
            <a:ext cx="8229600" cy="4937760"/>
          </a:xfrm>
        </p:spPr>
        <p:txBody>
          <a:bodyPr/>
          <a:lstStyle/>
          <a:p>
            <a:r>
              <a:rPr lang="en-US" dirty="0"/>
              <a:t>The mean and standard deviation of a uniform distribution are computed as follows</a:t>
            </a:r>
          </a:p>
          <a:p>
            <a:endParaRPr lang="en-US" dirty="0"/>
          </a:p>
          <a:p>
            <a:endParaRPr lang="en-US" dirty="0"/>
          </a:p>
          <a:p>
            <a:endParaRPr lang="en-US" dirty="0"/>
          </a:p>
          <a:p>
            <a:endParaRPr lang="en-US" dirty="0"/>
          </a:p>
          <a:p>
            <a:pPr marL="0" indent="0">
              <a:buNone/>
            </a:pPr>
            <a:endParaRPr lang="en-US" dirty="0"/>
          </a:p>
          <a:p>
            <a:r>
              <a:rPr lang="en-US" dirty="0"/>
              <a:t>The following equation describes the region from </a:t>
            </a:r>
            <a:r>
              <a:rPr lang="en-US" i="1" dirty="0"/>
              <a:t>a</a:t>
            </a:r>
            <a:r>
              <a:rPr lang="en-US" dirty="0"/>
              <a:t> to </a:t>
            </a:r>
            <a:r>
              <a:rPr lang="en-US" i="1" dirty="0"/>
              <a:t>b</a:t>
            </a:r>
            <a:endParaRPr lang="en-US" dirty="0"/>
          </a:p>
          <a:p>
            <a:pPr marL="0" indent="0">
              <a:buNone/>
            </a:pPr>
            <a:endParaRPr lang="en-US" dirty="0"/>
          </a:p>
        </p:txBody>
      </p:sp>
      <p:pic>
        <p:nvPicPr>
          <p:cNvPr id="6" name="Picture 5"/>
          <p:cNvPicPr>
            <a:picLocks noChangeAspect="1"/>
          </p:cNvPicPr>
          <p:nvPr/>
        </p:nvPicPr>
        <p:blipFill>
          <a:blip r:embed="rId3"/>
          <a:stretch>
            <a:fillRect/>
          </a:stretch>
        </p:blipFill>
        <p:spPr>
          <a:xfrm>
            <a:off x="1716335" y="2286000"/>
            <a:ext cx="5753100" cy="558800"/>
          </a:xfrm>
          <a:prstGeom prst="rect">
            <a:avLst/>
          </a:prstGeom>
        </p:spPr>
      </p:pic>
      <p:pic>
        <p:nvPicPr>
          <p:cNvPr id="9" name="Picture 8"/>
          <p:cNvPicPr>
            <a:picLocks noChangeAspect="1"/>
          </p:cNvPicPr>
          <p:nvPr/>
        </p:nvPicPr>
        <p:blipFill>
          <a:blip r:embed="rId4"/>
          <a:stretch>
            <a:fillRect/>
          </a:stretch>
        </p:blipFill>
        <p:spPr>
          <a:xfrm>
            <a:off x="1716335" y="3263900"/>
            <a:ext cx="5753100" cy="622300"/>
          </a:xfrm>
          <a:prstGeom prst="rect">
            <a:avLst/>
          </a:prstGeom>
        </p:spPr>
      </p:pic>
      <p:pic>
        <p:nvPicPr>
          <p:cNvPr id="10" name="Content Placeholder 7"/>
          <p:cNvPicPr>
            <a:picLocks noChangeAspect="1"/>
          </p:cNvPicPr>
          <p:nvPr/>
        </p:nvPicPr>
        <p:blipFill>
          <a:blip r:embed="rId5"/>
          <a:stretch>
            <a:fillRect/>
          </a:stretch>
        </p:blipFill>
        <p:spPr>
          <a:xfrm>
            <a:off x="1717097" y="5257800"/>
            <a:ext cx="5751576" cy="559888"/>
          </a:xfrm>
          <a:prstGeom prst="rect">
            <a:avLst/>
          </a:prstGeom>
        </p:spPr>
      </p:pic>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309</a:t>
            </a:fld>
            <a:endParaRPr lang="en-US" dirty="0"/>
          </a:p>
        </p:txBody>
      </p:sp>
    </p:spTree>
    <p:extLst>
      <p:ext uri="{BB962C8B-B14F-4D97-AF65-F5344CB8AC3E}">
        <p14:creationId xmlns:p14="http://schemas.microsoft.com/office/powerpoint/2010/main" val="1350337924"/>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13CB5-8C23-4FD8-BD82-9C54F1804EB8}"/>
              </a:ext>
            </a:extLst>
          </p:cNvPr>
          <p:cNvSpPr>
            <a:spLocks noGrp="1"/>
          </p:cNvSpPr>
          <p:nvPr>
            <p:ph type="title"/>
          </p:nvPr>
        </p:nvSpPr>
        <p:spPr/>
        <p:txBody>
          <a:bodyPr/>
          <a:lstStyle/>
          <a:p>
            <a:r>
              <a:rPr lang="en-US" dirty="0"/>
              <a:t>Example </a:t>
            </a:r>
          </a:p>
        </p:txBody>
      </p:sp>
      <p:sp>
        <p:nvSpPr>
          <p:cNvPr id="3" name="Footer Placeholder 2">
            <a:extLst>
              <a:ext uri="{FF2B5EF4-FFF2-40B4-BE49-F238E27FC236}">
                <a16:creationId xmlns:a16="http://schemas.microsoft.com/office/drawing/2014/main" id="{E3D6C7BB-540C-457E-81AF-83066353413D}"/>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BEB1593B-539F-485C-87EB-FAE6730F6460}"/>
              </a:ext>
            </a:extLst>
          </p:cNvPr>
          <p:cNvSpPr>
            <a:spLocks noGrp="1"/>
          </p:cNvSpPr>
          <p:nvPr>
            <p:ph type="sldNum" sz="quarter" idx="12"/>
          </p:nvPr>
        </p:nvSpPr>
        <p:spPr/>
        <p:txBody>
          <a:bodyPr/>
          <a:lstStyle/>
          <a:p>
            <a:r>
              <a:rPr lang="en-US" dirty="0"/>
              <a:t>7-</a:t>
            </a:r>
            <a:fld id="{F38DF745-7D3F-47F4-83A3-874385CFAA69}" type="slidenum">
              <a:rPr lang="en-US" smtClean="0"/>
              <a:pPr/>
              <a:t>310</a:t>
            </a:fld>
            <a:endParaRPr lang="en-US" dirty="0"/>
          </a:p>
        </p:txBody>
      </p:sp>
      <p:sp>
        <p:nvSpPr>
          <p:cNvPr id="5" name="Content Placeholder 4">
            <a:extLst>
              <a:ext uri="{FF2B5EF4-FFF2-40B4-BE49-F238E27FC236}">
                <a16:creationId xmlns:a16="http://schemas.microsoft.com/office/drawing/2014/main" id="{6404E762-FD04-43BB-9E55-FDF7044AC1D6}"/>
              </a:ext>
            </a:extLst>
          </p:cNvPr>
          <p:cNvSpPr>
            <a:spLocks noGrp="1"/>
          </p:cNvSpPr>
          <p:nvPr>
            <p:ph sz="quarter" idx="1"/>
          </p:nvPr>
        </p:nvSpPr>
        <p:spPr/>
        <p:txBody>
          <a:bodyPr>
            <a:normAutofit fontScale="92500" lnSpcReduction="20000"/>
          </a:bodyPr>
          <a:lstStyle/>
          <a:p>
            <a:pPr fontAlgn="base"/>
            <a:r>
              <a:rPr lang="en-US" dirty="0"/>
              <a:t>USC Upstate provides bus service to students from the George to main campus. A bus arrives at the George every 30 minutes between 6 a.m. and 11 p.m. during weekdays. Students arrive at the bus stop at random times. The time that a student waits is uniformly distributed from 0 to 30 minutes.</a:t>
            </a:r>
          </a:p>
          <a:p>
            <a:pPr fontAlgn="base"/>
            <a:r>
              <a:rPr lang="en-US" dirty="0"/>
              <a:t>Draw a graph of this distribution.</a:t>
            </a:r>
          </a:p>
          <a:p>
            <a:pPr fontAlgn="base"/>
            <a:r>
              <a:rPr lang="en-US" dirty="0"/>
              <a:t>Show that the area of this uniform distribution is 1.00.</a:t>
            </a:r>
          </a:p>
          <a:p>
            <a:pPr fontAlgn="base"/>
            <a:r>
              <a:rPr lang="en-US" dirty="0"/>
              <a:t>How long will a student “typically” have to wait for a bus? In other words, what is the mean waiting time? What is the standard deviation of the waiting times?</a:t>
            </a:r>
          </a:p>
          <a:p>
            <a:pPr fontAlgn="base"/>
            <a:r>
              <a:rPr lang="en-US" dirty="0"/>
              <a:t>What is the probability a student will wait more than 25 minutes?</a:t>
            </a:r>
          </a:p>
          <a:p>
            <a:pPr fontAlgn="base"/>
            <a:r>
              <a:rPr lang="en-US" dirty="0"/>
              <a:t>What is the probability a student will wait between 10 and 20 minutes?</a:t>
            </a:r>
          </a:p>
          <a:p>
            <a:endParaRPr lang="en-US" dirty="0"/>
          </a:p>
        </p:txBody>
      </p:sp>
    </p:spTree>
    <p:extLst>
      <p:ext uri="{BB962C8B-B14F-4D97-AF65-F5344CB8AC3E}">
        <p14:creationId xmlns:p14="http://schemas.microsoft.com/office/powerpoint/2010/main" val="1197062903"/>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Uniform Distribution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7" name="Picture 12" descr="0706"/>
          <p:cNvPicPr>
            <a:picLocks noGrp="1" noChangeAspect="1" noChangeArrowheads="1"/>
          </p:cNvPicPr>
          <p:nvPr>
            <p:ph sz="quarter" idx="1"/>
          </p:nvPr>
        </p:nvPicPr>
        <p:blipFill>
          <a:blip r:embed="rId3"/>
          <a:srcRect/>
          <a:stretch>
            <a:fillRect/>
          </a:stretch>
        </p:blipFill>
        <p:spPr bwMode="auto">
          <a:xfrm>
            <a:off x="533400" y="3276600"/>
            <a:ext cx="7696200" cy="276225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311</a:t>
            </a:fld>
            <a:endParaRPr lang="en-US" dirty="0"/>
          </a:p>
        </p:txBody>
      </p:sp>
      <p:sp>
        <p:nvSpPr>
          <p:cNvPr id="6" name="Rectangle 5">
            <a:extLst>
              <a:ext uri="{FF2B5EF4-FFF2-40B4-BE49-F238E27FC236}">
                <a16:creationId xmlns:a16="http://schemas.microsoft.com/office/drawing/2014/main" id="{B26AD3B5-8803-41C9-B843-0D982E9BAD87}"/>
              </a:ext>
            </a:extLst>
          </p:cNvPr>
          <p:cNvSpPr/>
          <p:nvPr/>
        </p:nvSpPr>
        <p:spPr>
          <a:xfrm>
            <a:off x="533400" y="1457358"/>
            <a:ext cx="8153400" cy="1323439"/>
          </a:xfrm>
          <a:prstGeom prst="rect">
            <a:avLst/>
          </a:prstGeom>
        </p:spPr>
        <p:txBody>
          <a:bodyPr wrap="square">
            <a:spAutoFit/>
          </a:bodyPr>
          <a:lstStyle/>
          <a:p>
            <a:pPr fontAlgn="base"/>
            <a:r>
              <a:rPr lang="en-US" sz="2000" dirty="0"/>
              <a:t>USC Upstate provides bus service to students from the George to main campus. A bus arrives at the George every 30 minutes between 6 a.m. and 11 p.m. during weekdays. Students arrive at the bus stop at random times. The time that a student waits is uniformly distributed from 0 to 30 minutes.</a:t>
            </a:r>
          </a:p>
        </p:txBody>
      </p:sp>
    </p:spTree>
    <p:extLst>
      <p:ext uri="{BB962C8B-B14F-4D97-AF65-F5344CB8AC3E}">
        <p14:creationId xmlns:p14="http://schemas.microsoft.com/office/powerpoint/2010/main" val="690197258"/>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Uniform Distribution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7" name="Picture 12" descr="0706"/>
          <p:cNvPicPr>
            <a:picLocks noGrp="1" noChangeAspect="1" noChangeArrowheads="1"/>
          </p:cNvPicPr>
          <p:nvPr>
            <p:ph sz="quarter" idx="1"/>
          </p:nvPr>
        </p:nvPicPr>
        <p:blipFill>
          <a:blip r:embed="rId3"/>
          <a:srcRect/>
          <a:stretch>
            <a:fillRect/>
          </a:stretch>
        </p:blipFill>
        <p:spPr bwMode="auto">
          <a:xfrm>
            <a:off x="579120" y="3486150"/>
            <a:ext cx="7696200" cy="2762250"/>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4" name="TextBox 3"/>
              <p:cNvSpPr txBox="1"/>
              <p:nvPr/>
            </p:nvSpPr>
            <p:spPr>
              <a:xfrm>
                <a:off x="678180" y="1295400"/>
                <a:ext cx="7498080" cy="2093778"/>
              </a:xfrm>
              <a:prstGeom prst="rect">
                <a:avLst/>
              </a:prstGeom>
              <a:solidFill>
                <a:schemeClr val="accent6">
                  <a:lumMod val="20000"/>
                  <a:lumOff val="80000"/>
                </a:schemeClr>
              </a:solidFill>
            </p:spPr>
            <p:txBody>
              <a:bodyPr wrap="square" rtlCol="0">
                <a:spAutoFit/>
              </a:bodyPr>
              <a:lstStyle/>
              <a:p>
                <a:pPr>
                  <a:spcAft>
                    <a:spcPts val="600"/>
                  </a:spcAft>
                </a:pPr>
                <a:r>
                  <a:rPr lang="en-US" dirty="0"/>
                  <a:t>The area of the uniform distribution is found by multiplying  height *base</a:t>
                </a:r>
              </a:p>
              <a:p>
                <a:pPr>
                  <a:spcAft>
                    <a:spcPts val="600"/>
                  </a:spcAft>
                </a:pPr>
                <a:r>
                  <a:rPr lang="en-US" dirty="0"/>
                  <a:t>Area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1</m:t>
                        </m:r>
                      </m:num>
                      <m:den>
                        <m:r>
                          <m:rPr>
                            <m:nor/>
                          </m:rPr>
                          <a:rPr lang="en-US" b="0" i="0" smtClean="0">
                            <a:latin typeface="Cambria Math"/>
                          </a:rPr>
                          <m:t>30−0</m:t>
                        </m:r>
                      </m:den>
                    </m:f>
                  </m:oMath>
                </a14:m>
                <a:r>
                  <a:rPr lang="en-US" dirty="0"/>
                  <a:t> (30-0) = 1.00</a:t>
                </a:r>
              </a:p>
              <a:p>
                <a:pPr>
                  <a:spcAft>
                    <a:spcPts val="600"/>
                  </a:spcAft>
                </a:pPr>
                <a:r>
                  <a:rPr lang="en-US" dirty="0"/>
                  <a:t>The mean  is  </a:t>
                </a:r>
                <a14:m>
                  <m:oMath xmlns:m="http://schemas.openxmlformats.org/officeDocument/2006/math">
                    <m:r>
                      <m:rPr>
                        <m:nor/>
                      </m:rPr>
                      <a:rPr lang="en-US" i="0" smtClean="0">
                        <a:latin typeface="Cambria Math"/>
                        <a:ea typeface="Cambria Math"/>
                      </a:rPr>
                      <m:t>μ</m:t>
                    </m:r>
                    <m:r>
                      <m:rPr>
                        <m:nor/>
                      </m:rPr>
                      <a:rPr lang="en-US" b="0" i="0" smtClean="0">
                        <a:latin typeface="Cambria Math"/>
                        <a:ea typeface="Cambria Math"/>
                      </a:rPr>
                      <m:t>=</m:t>
                    </m:r>
                    <m:f>
                      <m:fPr>
                        <m:ctrlPr>
                          <a:rPr lang="en-US" b="0" i="1" smtClean="0">
                            <a:latin typeface="Cambria Math" panose="02040503050406030204" pitchFamily="18" charset="0"/>
                            <a:ea typeface="Cambria Math"/>
                          </a:rPr>
                        </m:ctrlPr>
                      </m:fPr>
                      <m:num>
                        <m:r>
                          <m:rPr>
                            <m:nor/>
                          </m:rPr>
                          <a:rPr lang="en-US" b="0" i="0" smtClean="0">
                            <a:latin typeface="Cambria Math"/>
                            <a:ea typeface="Cambria Math"/>
                          </a:rPr>
                          <m:t>a</m:t>
                        </m:r>
                        <m:r>
                          <m:rPr>
                            <m:nor/>
                          </m:rPr>
                          <a:rPr lang="en-US" b="0" i="0" smtClean="0">
                            <a:latin typeface="Cambria Math"/>
                            <a:ea typeface="Cambria Math"/>
                          </a:rPr>
                          <m:t>+</m:t>
                        </m:r>
                        <m:r>
                          <m:rPr>
                            <m:nor/>
                          </m:rPr>
                          <a:rPr lang="en-US" b="0" i="0" smtClean="0">
                            <a:latin typeface="Cambria Math"/>
                            <a:ea typeface="Cambria Math"/>
                          </a:rPr>
                          <m:t>b</m:t>
                        </m:r>
                      </m:num>
                      <m:den>
                        <m:r>
                          <m:rPr>
                            <m:nor/>
                          </m:rPr>
                          <a:rPr lang="en-US" b="0" i="0" smtClean="0">
                            <a:latin typeface="Cambria Math"/>
                            <a:ea typeface="Cambria Math"/>
                          </a:rPr>
                          <m:t>2</m:t>
                        </m:r>
                      </m:den>
                    </m:f>
                  </m:oMath>
                </a14:m>
                <a:r>
                  <a:rPr lang="en-US" dirty="0"/>
                  <a:t>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0+30</m:t>
                        </m:r>
                      </m:num>
                      <m:den>
                        <m:r>
                          <m:rPr>
                            <m:nor/>
                          </m:rPr>
                          <a:rPr lang="en-US" b="0" i="0" smtClean="0">
                            <a:latin typeface="Cambria Math"/>
                          </a:rPr>
                          <m:t>2</m:t>
                        </m:r>
                      </m:den>
                    </m:f>
                  </m:oMath>
                </a14:m>
                <a:r>
                  <a:rPr lang="en-US" dirty="0"/>
                  <a:t> = 15</a:t>
                </a:r>
              </a:p>
              <a:p>
                <a:r>
                  <a:rPr lang="en-US" dirty="0"/>
                  <a:t>The standard deviation is  </a:t>
                </a:r>
                <a14:m>
                  <m:oMath xmlns:m="http://schemas.openxmlformats.org/officeDocument/2006/math">
                    <m:r>
                      <m:rPr>
                        <m:nor/>
                      </m:rPr>
                      <a:rPr lang="en-US" i="0" smtClean="0">
                        <a:latin typeface="Cambria Math"/>
                        <a:ea typeface="Cambria Math"/>
                      </a:rPr>
                      <m:t>σ</m:t>
                    </m:r>
                    <m:r>
                      <m:rPr>
                        <m:nor/>
                      </m:rPr>
                      <a:rPr lang="en-US" b="0" i="0" smtClean="0">
                        <a:latin typeface="Cambria Math"/>
                        <a:ea typeface="Cambria Math"/>
                      </a:rPr>
                      <m:t>= </m:t>
                    </m:r>
                    <m:rad>
                      <m:radPr>
                        <m:degHide m:val="on"/>
                        <m:ctrlPr>
                          <a:rPr lang="en-US" b="0" i="1" smtClean="0">
                            <a:latin typeface="Cambria Math" panose="02040503050406030204" pitchFamily="18" charset="0"/>
                            <a:ea typeface="Cambria Math"/>
                          </a:rPr>
                        </m:ctrlPr>
                      </m:radPr>
                      <m:deg/>
                      <m:e>
                        <m:f>
                          <m:fPr>
                            <m:ctrlPr>
                              <a:rPr lang="en-US" b="0" i="1" smtClean="0">
                                <a:latin typeface="Cambria Math" panose="02040503050406030204" pitchFamily="18" charset="0"/>
                                <a:ea typeface="Cambria Math"/>
                              </a:rPr>
                            </m:ctrlPr>
                          </m:fPr>
                          <m:num>
                            <m:d>
                              <m:dPr>
                                <m:ctrlPr>
                                  <a:rPr lang="en-US" b="0" i="1" smtClean="0">
                                    <a:latin typeface="Cambria Math" panose="02040503050406030204" pitchFamily="18" charset="0"/>
                                    <a:ea typeface="Cambria Math"/>
                                  </a:rPr>
                                </m:ctrlPr>
                              </m:dPr>
                              <m:e>
                                <m:r>
                                  <m:rPr>
                                    <m:nor/>
                                  </m:rPr>
                                  <a:rPr lang="en-US" b="0" i="0" smtClean="0">
                                    <a:latin typeface="Cambria Math"/>
                                    <a:ea typeface="Cambria Math"/>
                                  </a:rPr>
                                  <m:t>b</m:t>
                                </m:r>
                                <m:r>
                                  <m:rPr>
                                    <m:nor/>
                                  </m:rPr>
                                  <a:rPr lang="en-US" b="0" i="0" smtClean="0">
                                    <a:latin typeface="Cambria Math"/>
                                    <a:ea typeface="Cambria Math"/>
                                  </a:rPr>
                                  <m:t>−</m:t>
                                </m:r>
                                <m:r>
                                  <m:rPr>
                                    <m:nor/>
                                  </m:rPr>
                                  <a:rPr lang="en-US" b="0" i="0" smtClean="0">
                                    <a:latin typeface="Cambria Math"/>
                                    <a:ea typeface="Cambria Math"/>
                                  </a:rPr>
                                  <m:t>a</m:t>
                                </m:r>
                              </m:e>
                            </m:d>
                            <m:r>
                              <m:rPr>
                                <m:nor/>
                              </m:rPr>
                              <a:rPr lang="en-US" b="0" i="0" baseline="30000" smtClean="0">
                                <a:latin typeface="Cambria Math"/>
                                <a:ea typeface="Cambria Math"/>
                              </a:rPr>
                              <m:t>2</m:t>
                            </m:r>
                          </m:num>
                          <m:den>
                            <m:r>
                              <m:rPr>
                                <m:nor/>
                              </m:rPr>
                              <a:rPr lang="en-US" b="0" i="0" smtClean="0">
                                <a:latin typeface="Cambria Math"/>
                                <a:ea typeface="Cambria Math"/>
                              </a:rPr>
                              <m:t>12</m:t>
                            </m:r>
                          </m:den>
                        </m:f>
                      </m:e>
                    </m:rad>
                  </m:oMath>
                </a14:m>
                <a:r>
                  <a:rPr lang="en-US" dirty="0"/>
                  <a:t>  = </a:t>
                </a:r>
                <a14:m>
                  <m:oMath xmlns:m="http://schemas.openxmlformats.org/officeDocument/2006/math">
                    <m:rad>
                      <m:radPr>
                        <m:degHide m:val="on"/>
                        <m:ctrlPr>
                          <a:rPr lang="en-US" i="1" smtClean="0">
                            <a:latin typeface="Cambria Math" panose="02040503050406030204" pitchFamily="18" charset="0"/>
                          </a:rPr>
                        </m:ctrlPr>
                      </m:radPr>
                      <m:deg/>
                      <m:e>
                        <m:f>
                          <m:fPr>
                            <m:ctrlPr>
                              <a:rPr lang="en-US" i="1" smtClean="0">
                                <a:latin typeface="Cambria Math" panose="02040503050406030204" pitchFamily="18" charset="0"/>
                              </a:rPr>
                            </m:ctrlPr>
                          </m:fPr>
                          <m:num>
                            <m:d>
                              <m:dPr>
                                <m:ctrlPr>
                                  <a:rPr lang="en-US" b="0" i="1" smtClean="0">
                                    <a:latin typeface="Cambria Math" panose="02040503050406030204" pitchFamily="18" charset="0"/>
                                  </a:rPr>
                                </m:ctrlPr>
                              </m:dPr>
                              <m:e>
                                <m:r>
                                  <m:rPr>
                                    <m:nor/>
                                  </m:rPr>
                                  <a:rPr lang="en-US" b="0" i="0" smtClean="0">
                                    <a:latin typeface="Cambria Math"/>
                                  </a:rPr>
                                  <m:t>30−0</m:t>
                                </m:r>
                              </m:e>
                            </m:d>
                            <m:r>
                              <m:rPr>
                                <m:nor/>
                              </m:rPr>
                              <a:rPr lang="en-US" b="0" i="0" baseline="30000" smtClean="0">
                                <a:latin typeface="Cambria Math"/>
                              </a:rPr>
                              <m:t>2</m:t>
                            </m:r>
                          </m:num>
                          <m:den>
                            <m:r>
                              <m:rPr>
                                <m:nor/>
                              </m:rPr>
                              <a:rPr lang="en-US" b="0" i="0" smtClean="0">
                                <a:latin typeface="Cambria Math"/>
                              </a:rPr>
                              <m:t>12</m:t>
                            </m:r>
                          </m:den>
                        </m:f>
                      </m:e>
                    </m:rad>
                  </m:oMath>
                </a14:m>
                <a:r>
                  <a:rPr lang="en-US" dirty="0"/>
                  <a:t>  = 8.66</a:t>
                </a:r>
              </a:p>
            </p:txBody>
          </p:sp>
        </mc:Choice>
        <mc:Fallback xmlns="">
          <p:sp>
            <p:nvSpPr>
              <p:cNvPr id="4" name="TextBox 3"/>
              <p:cNvSpPr txBox="1">
                <a:spLocks noRot="1" noChangeAspect="1" noMove="1" noResize="1" noEditPoints="1" noAdjustHandles="1" noChangeArrowheads="1" noChangeShapeType="1" noTextEdit="1"/>
              </p:cNvSpPr>
              <p:nvPr/>
            </p:nvSpPr>
            <p:spPr>
              <a:xfrm>
                <a:off x="678180" y="1295400"/>
                <a:ext cx="7498080" cy="2093778"/>
              </a:xfrm>
              <a:prstGeom prst="rect">
                <a:avLst/>
              </a:prstGeom>
              <a:blipFill rotWithShape="1">
                <a:blip r:embed="rId4"/>
                <a:stretch>
                  <a:fillRect l="-650" t="-1458"/>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312</a:t>
            </a:fld>
            <a:endParaRPr lang="en-US" dirty="0"/>
          </a:p>
        </p:txBody>
      </p:sp>
    </p:spTree>
    <p:extLst>
      <p:ext uri="{BB962C8B-B14F-4D97-AF65-F5344CB8AC3E}">
        <p14:creationId xmlns:p14="http://schemas.microsoft.com/office/powerpoint/2010/main" val="588324420"/>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Uniform Distribution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6" name="Picture 10" descr="0708"/>
          <p:cNvPicPr>
            <a:picLocks noChangeAspect="1" noChangeArrowheads="1"/>
          </p:cNvPicPr>
          <p:nvPr/>
        </p:nvPicPr>
        <p:blipFill>
          <a:blip r:embed="rId3"/>
          <a:srcRect t="41544"/>
          <a:stretch>
            <a:fillRect/>
          </a:stretch>
        </p:blipFill>
        <p:spPr bwMode="auto">
          <a:xfrm>
            <a:off x="2228850" y="3962400"/>
            <a:ext cx="4686300" cy="1965325"/>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4" name="TextBox 3"/>
              <p:cNvSpPr txBox="1"/>
              <p:nvPr/>
            </p:nvSpPr>
            <p:spPr>
              <a:xfrm>
                <a:off x="1600200" y="1981200"/>
                <a:ext cx="5943600" cy="1228541"/>
              </a:xfrm>
              <a:prstGeom prst="rect">
                <a:avLst/>
              </a:prstGeom>
              <a:solidFill>
                <a:schemeClr val="accent6">
                  <a:lumMod val="20000"/>
                  <a:lumOff val="80000"/>
                </a:schemeClr>
              </a:solidFill>
            </p:spPr>
            <p:txBody>
              <a:bodyPr wrap="square" rtlCol="0">
                <a:spAutoFit/>
              </a:bodyPr>
              <a:lstStyle/>
              <a:p>
                <a:pPr>
                  <a:spcAft>
                    <a:spcPts val="1200"/>
                  </a:spcAft>
                </a:pPr>
                <a:r>
                  <a:rPr lang="en-US" dirty="0"/>
                  <a:t>To find the probability that a student will wait more than 25 minutes, find the area between 25 and 30 minutes.</a:t>
                </a:r>
              </a:p>
              <a:p>
                <a:r>
                  <a:rPr lang="en-US" dirty="0"/>
                  <a:t>P(25 &lt; wait time &lt; 30) = (height)(base)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1</m:t>
                        </m:r>
                      </m:num>
                      <m:den>
                        <m:r>
                          <a:rPr lang="en-US" b="0" i="1" smtClean="0">
                            <a:latin typeface="Cambria Math"/>
                          </a:rPr>
                          <m:t>(30−0)</m:t>
                        </m:r>
                      </m:den>
                    </m:f>
                  </m:oMath>
                </a14:m>
                <a:r>
                  <a:rPr lang="en-US" dirty="0"/>
                  <a:t> (5) = .1667</a:t>
                </a:r>
              </a:p>
            </p:txBody>
          </p:sp>
        </mc:Choice>
        <mc:Fallback xmlns="">
          <p:sp>
            <p:nvSpPr>
              <p:cNvPr id="4" name="TextBox 3"/>
              <p:cNvSpPr txBox="1">
                <a:spLocks noRot="1" noChangeAspect="1" noMove="1" noResize="1" noEditPoints="1" noAdjustHandles="1" noChangeArrowheads="1" noChangeShapeType="1" noTextEdit="1"/>
              </p:cNvSpPr>
              <p:nvPr/>
            </p:nvSpPr>
            <p:spPr>
              <a:xfrm>
                <a:off x="1600200" y="1981200"/>
                <a:ext cx="5943600" cy="1228541"/>
              </a:xfrm>
              <a:prstGeom prst="rect">
                <a:avLst/>
              </a:prstGeom>
              <a:blipFill rotWithShape="1">
                <a:blip r:embed="rId4"/>
                <a:stretch>
                  <a:fillRect l="-923" t="-2475" b="-1980"/>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r>
              <a:rPr lang="en-US" dirty="0"/>
              <a:t>7-</a:t>
            </a:r>
            <a:fld id="{A68F1C3D-7991-4430-8FD2-6BE0AA8A1311}" type="slidenum">
              <a:rPr lang="en-US" smtClean="0"/>
              <a:pPr/>
              <a:t>313</a:t>
            </a:fld>
            <a:endParaRPr lang="en-US" dirty="0"/>
          </a:p>
        </p:txBody>
      </p:sp>
    </p:spTree>
    <p:extLst>
      <p:ext uri="{BB962C8B-B14F-4D97-AF65-F5344CB8AC3E}">
        <p14:creationId xmlns:p14="http://schemas.microsoft.com/office/powerpoint/2010/main" val="182201007"/>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Uniform Distribution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5" name="Picture 10" descr="0709"/>
          <p:cNvPicPr>
            <a:picLocks noGrp="1" noChangeAspect="1" noChangeArrowheads="1"/>
          </p:cNvPicPr>
          <p:nvPr>
            <p:ph sz="quarter" idx="1"/>
          </p:nvPr>
        </p:nvPicPr>
        <p:blipFill>
          <a:blip r:embed="rId3"/>
          <a:srcRect t="42966"/>
          <a:stretch>
            <a:fillRect/>
          </a:stretch>
        </p:blipFill>
        <p:spPr bwMode="auto">
          <a:xfrm>
            <a:off x="2214563" y="3810000"/>
            <a:ext cx="4714875" cy="1830749"/>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4" name="TextBox 3"/>
              <p:cNvSpPr txBox="1"/>
              <p:nvPr/>
            </p:nvSpPr>
            <p:spPr>
              <a:xfrm>
                <a:off x="1600200" y="1971859"/>
                <a:ext cx="5943600" cy="1228541"/>
              </a:xfrm>
              <a:prstGeom prst="rect">
                <a:avLst/>
              </a:prstGeom>
              <a:solidFill>
                <a:schemeClr val="accent6">
                  <a:lumMod val="20000"/>
                  <a:lumOff val="80000"/>
                </a:schemeClr>
              </a:solidFill>
            </p:spPr>
            <p:txBody>
              <a:bodyPr wrap="square" rtlCol="0">
                <a:spAutoFit/>
              </a:bodyPr>
              <a:lstStyle/>
              <a:p>
                <a:pPr>
                  <a:spcAft>
                    <a:spcPts val="1200"/>
                  </a:spcAft>
                </a:pPr>
                <a:r>
                  <a:rPr lang="en-US" dirty="0"/>
                  <a:t>To find the probability that a student will wait between 10 and 20 minutes, find the area between 10 and 20 minutes.</a:t>
                </a:r>
              </a:p>
              <a:p>
                <a:r>
                  <a:rPr lang="en-US" dirty="0"/>
                  <a:t>P(10 &lt; wait time &lt; 20) = (height)(base)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1</m:t>
                        </m:r>
                      </m:num>
                      <m:den>
                        <m:r>
                          <a:rPr lang="en-US" b="0" i="1" smtClean="0">
                            <a:latin typeface="Cambria Math"/>
                          </a:rPr>
                          <m:t>(30−0)</m:t>
                        </m:r>
                      </m:den>
                    </m:f>
                  </m:oMath>
                </a14:m>
                <a:r>
                  <a:rPr lang="en-US" dirty="0"/>
                  <a:t> (10) = .3333</a:t>
                </a:r>
              </a:p>
            </p:txBody>
          </p:sp>
        </mc:Choice>
        <mc:Fallback xmlns="">
          <p:sp>
            <p:nvSpPr>
              <p:cNvPr id="4" name="TextBox 3"/>
              <p:cNvSpPr txBox="1">
                <a:spLocks noRot="1" noChangeAspect="1" noMove="1" noResize="1" noEditPoints="1" noAdjustHandles="1" noChangeArrowheads="1" noChangeShapeType="1" noTextEdit="1"/>
              </p:cNvSpPr>
              <p:nvPr/>
            </p:nvSpPr>
            <p:spPr>
              <a:xfrm>
                <a:off x="1600200" y="1971859"/>
                <a:ext cx="5943600" cy="1228541"/>
              </a:xfrm>
              <a:prstGeom prst="rect">
                <a:avLst/>
              </a:prstGeom>
              <a:blipFill rotWithShape="1">
                <a:blip r:embed="rId4"/>
                <a:stretch>
                  <a:fillRect l="-923" t="-2475" r="-1744" b="-1980"/>
                </a:stretch>
              </a:blipFill>
            </p:spPr>
            <p:txBody>
              <a:bodyPr/>
              <a:lstStyle/>
              <a:p>
                <a:r>
                  <a:rPr lang="en-US">
                    <a:noFill/>
                  </a:rPr>
                  <a:t> </a:t>
                </a:r>
              </a:p>
            </p:txBody>
          </p:sp>
        </mc:Fallback>
      </mc:AlternateContent>
      <p:sp>
        <p:nvSpPr>
          <p:cNvPr id="6" name="Slide Number Placeholder 5"/>
          <p:cNvSpPr>
            <a:spLocks noGrp="1"/>
          </p:cNvSpPr>
          <p:nvPr>
            <p:ph type="sldNum" sz="quarter" idx="12"/>
          </p:nvPr>
        </p:nvSpPr>
        <p:spPr/>
        <p:txBody>
          <a:bodyPr/>
          <a:lstStyle/>
          <a:p>
            <a:r>
              <a:rPr lang="en-US" dirty="0"/>
              <a:t>7-</a:t>
            </a:r>
            <a:fld id="{F38DF745-7D3F-47F4-83A3-874385CFAA69}" type="slidenum">
              <a:rPr lang="en-US" smtClean="0"/>
              <a:pPr/>
              <a:t>314</a:t>
            </a:fld>
            <a:endParaRPr lang="en-US" dirty="0"/>
          </a:p>
        </p:txBody>
      </p:sp>
    </p:spTree>
    <p:extLst>
      <p:ext uri="{BB962C8B-B14F-4D97-AF65-F5344CB8AC3E}">
        <p14:creationId xmlns:p14="http://schemas.microsoft.com/office/powerpoint/2010/main" val="737274492"/>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1C196-6457-44E4-AABE-FB205F73A14F}"/>
              </a:ext>
            </a:extLst>
          </p:cNvPr>
          <p:cNvSpPr>
            <a:spLocks noGrp="1"/>
          </p:cNvSpPr>
          <p:nvPr>
            <p:ph type="title"/>
          </p:nvPr>
        </p:nvSpPr>
        <p:spPr/>
        <p:txBody>
          <a:bodyPr/>
          <a:lstStyle/>
          <a:p>
            <a:r>
              <a:rPr lang="en-US" dirty="0"/>
              <a:t>Example 2</a:t>
            </a:r>
          </a:p>
        </p:txBody>
      </p:sp>
      <p:sp>
        <p:nvSpPr>
          <p:cNvPr id="3" name="Footer Placeholder 2">
            <a:extLst>
              <a:ext uri="{FF2B5EF4-FFF2-40B4-BE49-F238E27FC236}">
                <a16:creationId xmlns:a16="http://schemas.microsoft.com/office/drawing/2014/main" id="{A129BA57-1922-46FE-8A81-7665E7F49D15}"/>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F399EA38-1C2E-4F8F-BA76-E2741F4DAEEB}"/>
              </a:ext>
            </a:extLst>
          </p:cNvPr>
          <p:cNvSpPr>
            <a:spLocks noGrp="1"/>
          </p:cNvSpPr>
          <p:nvPr>
            <p:ph type="sldNum" sz="quarter" idx="12"/>
          </p:nvPr>
        </p:nvSpPr>
        <p:spPr/>
        <p:txBody>
          <a:bodyPr/>
          <a:lstStyle/>
          <a:p>
            <a:r>
              <a:rPr lang="en-US" dirty="0"/>
              <a:t>7-</a:t>
            </a:r>
            <a:fld id="{F38DF745-7D3F-47F4-83A3-874385CFAA69}" type="slidenum">
              <a:rPr lang="en-US" smtClean="0"/>
              <a:pPr/>
              <a:t>315</a:t>
            </a:fld>
            <a:endParaRPr lang="en-US" dirty="0"/>
          </a:p>
        </p:txBody>
      </p:sp>
      <p:sp>
        <p:nvSpPr>
          <p:cNvPr id="5" name="Content Placeholder 4">
            <a:extLst>
              <a:ext uri="{FF2B5EF4-FFF2-40B4-BE49-F238E27FC236}">
                <a16:creationId xmlns:a16="http://schemas.microsoft.com/office/drawing/2014/main" id="{E5DAE03D-5B17-4304-A5E8-144C3ABB6301}"/>
              </a:ext>
            </a:extLst>
          </p:cNvPr>
          <p:cNvSpPr>
            <a:spLocks noGrp="1"/>
          </p:cNvSpPr>
          <p:nvPr>
            <p:ph sz="quarter" idx="1"/>
          </p:nvPr>
        </p:nvSpPr>
        <p:spPr/>
        <p:txBody>
          <a:bodyPr>
            <a:normAutofit lnSpcReduction="10000"/>
          </a:bodyPr>
          <a:lstStyle/>
          <a:p>
            <a:pPr fontAlgn="base"/>
            <a:r>
              <a:rPr lang="en-US" dirty="0"/>
              <a:t>Microwave ovens only last so long. The life-time of a microwave oven follows a uniform distribution between 8 and 14 years.</a:t>
            </a:r>
          </a:p>
          <a:p>
            <a:pPr marL="0" indent="0" fontAlgn="base">
              <a:buNone/>
            </a:pPr>
            <a:r>
              <a:rPr lang="en-US" dirty="0"/>
              <a:t>(a) Draw this uniform distribution. What are the height and base values?</a:t>
            </a:r>
            <a:r>
              <a:rPr lang="en-US" b="1" dirty="0">
                <a:hlinkClick r:id="rId2"/>
              </a:rPr>
              <a:t> </a:t>
            </a:r>
            <a:endParaRPr lang="en-US" dirty="0"/>
          </a:p>
          <a:p>
            <a:pPr marL="0" indent="0" fontAlgn="base">
              <a:buNone/>
            </a:pPr>
            <a:r>
              <a:rPr lang="en-US" dirty="0"/>
              <a:t>(b)Show the total area under the curve is 1.00.</a:t>
            </a:r>
            <a:r>
              <a:rPr lang="en-US" b="1" dirty="0">
                <a:hlinkClick r:id="rId3"/>
              </a:rPr>
              <a:t> </a:t>
            </a:r>
            <a:endParaRPr lang="en-US" dirty="0"/>
          </a:p>
          <a:p>
            <a:pPr marL="0" indent="0" fontAlgn="base">
              <a:buNone/>
            </a:pPr>
            <a:r>
              <a:rPr lang="en-US" dirty="0"/>
              <a:t>(c)Calculate the mean and the standard deviation of this distribution.</a:t>
            </a:r>
            <a:r>
              <a:rPr lang="en-US" b="1" dirty="0">
                <a:hlinkClick r:id="rId4"/>
              </a:rPr>
              <a:t> </a:t>
            </a:r>
            <a:endParaRPr lang="en-US" dirty="0"/>
          </a:p>
          <a:p>
            <a:pPr marL="0" indent="0" fontAlgn="base">
              <a:buNone/>
            </a:pPr>
            <a:r>
              <a:rPr lang="en-US" dirty="0"/>
              <a:t>(d)What is the probability a particular microwave oven lasts between 10 and 14 years?</a:t>
            </a:r>
            <a:r>
              <a:rPr lang="en-US" b="1" dirty="0">
                <a:hlinkClick r:id="rId5"/>
              </a:rPr>
              <a:t> </a:t>
            </a:r>
            <a:endParaRPr lang="en-US" dirty="0"/>
          </a:p>
          <a:p>
            <a:pPr marL="0" indent="0" fontAlgn="base">
              <a:buNone/>
            </a:pPr>
            <a:r>
              <a:rPr lang="en-US" dirty="0"/>
              <a:t>(e)What is the probability a microwave oven will last less than 9 years?</a:t>
            </a:r>
            <a:r>
              <a:rPr lang="en-US" b="1" dirty="0">
                <a:hlinkClick r:id="rId6"/>
              </a:rPr>
              <a:t> </a:t>
            </a:r>
            <a:endParaRPr lang="en-US" dirty="0"/>
          </a:p>
          <a:p>
            <a:endParaRPr lang="en-US" dirty="0"/>
          </a:p>
        </p:txBody>
      </p:sp>
    </p:spTree>
    <p:extLst>
      <p:ext uri="{BB962C8B-B14F-4D97-AF65-F5344CB8AC3E}">
        <p14:creationId xmlns:p14="http://schemas.microsoft.com/office/powerpoint/2010/main" val="337631148"/>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1C196-6457-44E4-AABE-FB205F73A14F}"/>
              </a:ext>
            </a:extLst>
          </p:cNvPr>
          <p:cNvSpPr>
            <a:spLocks noGrp="1"/>
          </p:cNvSpPr>
          <p:nvPr>
            <p:ph type="title"/>
          </p:nvPr>
        </p:nvSpPr>
        <p:spPr/>
        <p:txBody>
          <a:bodyPr/>
          <a:lstStyle/>
          <a:p>
            <a:r>
              <a:rPr lang="en-US" dirty="0"/>
              <a:t>Solutions to Example 2</a:t>
            </a:r>
          </a:p>
        </p:txBody>
      </p:sp>
      <p:sp>
        <p:nvSpPr>
          <p:cNvPr id="3" name="Footer Placeholder 2">
            <a:extLst>
              <a:ext uri="{FF2B5EF4-FFF2-40B4-BE49-F238E27FC236}">
                <a16:creationId xmlns:a16="http://schemas.microsoft.com/office/drawing/2014/main" id="{A129BA57-1922-46FE-8A81-7665E7F49D15}"/>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F399EA38-1C2E-4F8F-BA76-E2741F4DAEEB}"/>
              </a:ext>
            </a:extLst>
          </p:cNvPr>
          <p:cNvSpPr>
            <a:spLocks noGrp="1"/>
          </p:cNvSpPr>
          <p:nvPr>
            <p:ph type="sldNum" sz="quarter" idx="12"/>
          </p:nvPr>
        </p:nvSpPr>
        <p:spPr/>
        <p:txBody>
          <a:bodyPr/>
          <a:lstStyle/>
          <a:p>
            <a:r>
              <a:rPr lang="en-US" dirty="0"/>
              <a:t>7-</a:t>
            </a:r>
            <a:fld id="{F38DF745-7D3F-47F4-83A3-874385CFAA69}" type="slidenum">
              <a:rPr lang="en-US" smtClean="0"/>
              <a:pPr/>
              <a:t>316</a:t>
            </a:fld>
            <a:endParaRPr lang="en-US" dirty="0"/>
          </a:p>
        </p:txBody>
      </p:sp>
      <p:sp>
        <p:nvSpPr>
          <p:cNvPr id="5" name="Content Placeholder 4">
            <a:extLst>
              <a:ext uri="{FF2B5EF4-FFF2-40B4-BE49-F238E27FC236}">
                <a16:creationId xmlns:a16="http://schemas.microsoft.com/office/drawing/2014/main" id="{E5DAE03D-5B17-4304-A5E8-144C3ABB6301}"/>
              </a:ext>
            </a:extLst>
          </p:cNvPr>
          <p:cNvSpPr>
            <a:spLocks noGrp="1"/>
          </p:cNvSpPr>
          <p:nvPr>
            <p:ph sz="quarter" idx="1"/>
          </p:nvPr>
        </p:nvSpPr>
        <p:spPr/>
        <p:txBody>
          <a:bodyPr>
            <a:normAutofit fontScale="92500" lnSpcReduction="20000"/>
          </a:bodyPr>
          <a:lstStyle/>
          <a:p>
            <a:pPr fontAlgn="base"/>
            <a:r>
              <a:rPr lang="en-US" dirty="0"/>
              <a:t>Microwave ovens only last so long. The life-time of a microwave oven follows a uniform distribution between 8 and 14 years.</a:t>
            </a:r>
          </a:p>
          <a:p>
            <a:pPr fontAlgn="base"/>
            <a:r>
              <a:rPr lang="en-US" dirty="0"/>
              <a:t>(a) Draw this uniform distribution. What are the height and base values?</a:t>
            </a:r>
            <a:r>
              <a:rPr lang="en-US" b="1" dirty="0"/>
              <a:t> 8 14 .167 (1/14-8)</a:t>
            </a:r>
            <a:endParaRPr lang="en-US" dirty="0"/>
          </a:p>
          <a:p>
            <a:pPr fontAlgn="base"/>
            <a:r>
              <a:rPr lang="en-US" dirty="0"/>
              <a:t>(b)Show the total area under the curve is 1.00.</a:t>
            </a:r>
            <a:r>
              <a:rPr lang="en-US" b="1" dirty="0">
                <a:hlinkClick r:id="rId2"/>
              </a:rPr>
              <a:t> </a:t>
            </a:r>
            <a:r>
              <a:rPr lang="en-US" dirty="0"/>
              <a:t>1/14-8 * 6 (Total area) = 1</a:t>
            </a:r>
          </a:p>
          <a:p>
            <a:pPr fontAlgn="base"/>
            <a:r>
              <a:rPr lang="en-US" dirty="0"/>
              <a:t>(c) Calculate the mean and the standard deviation of this distribution.</a:t>
            </a:r>
            <a:r>
              <a:rPr lang="en-US" b="1" dirty="0"/>
              <a:t>  8+14/2 = 11</a:t>
            </a:r>
            <a:endParaRPr lang="en-US" dirty="0"/>
          </a:p>
          <a:p>
            <a:pPr fontAlgn="base"/>
            <a:r>
              <a:rPr lang="en-US" dirty="0"/>
              <a:t>(d)14-8 /12 square root = 3 square root = 1.73</a:t>
            </a:r>
          </a:p>
          <a:p>
            <a:pPr fontAlgn="base"/>
            <a:r>
              <a:rPr lang="en-US" dirty="0"/>
              <a:t>What is the probability a particular microwave oven lasts between 10 and 14 years?</a:t>
            </a:r>
            <a:r>
              <a:rPr lang="en-US" b="1" dirty="0"/>
              <a:t>  1/14-8 * 14-10 = .667</a:t>
            </a:r>
            <a:endParaRPr lang="en-US" dirty="0"/>
          </a:p>
          <a:p>
            <a:pPr fontAlgn="base"/>
            <a:r>
              <a:rPr lang="en-US" dirty="0"/>
              <a:t>(e)What is the probability a microwave oven will last less than 9 years?</a:t>
            </a:r>
            <a:r>
              <a:rPr lang="en-US" b="1" dirty="0"/>
              <a:t> 1/14-8 * (9-8) = .167</a:t>
            </a:r>
            <a:endParaRPr lang="en-US" dirty="0"/>
          </a:p>
          <a:p>
            <a:endParaRPr lang="en-US" dirty="0"/>
          </a:p>
        </p:txBody>
      </p:sp>
    </p:spTree>
    <p:extLst>
      <p:ext uri="{BB962C8B-B14F-4D97-AF65-F5344CB8AC3E}">
        <p14:creationId xmlns:p14="http://schemas.microsoft.com/office/powerpoint/2010/main" val="60166316"/>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46C7B-2F08-476D-A74C-3FE1D2E15D85}"/>
              </a:ext>
            </a:extLst>
          </p:cNvPr>
          <p:cNvSpPr>
            <a:spLocks noGrp="1"/>
          </p:cNvSpPr>
          <p:nvPr>
            <p:ph type="title"/>
          </p:nvPr>
        </p:nvSpPr>
        <p:spPr/>
        <p:txBody>
          <a:bodyPr/>
          <a:lstStyle/>
          <a:p>
            <a:r>
              <a:rPr lang="en-US" dirty="0"/>
              <a:t>Example 3</a:t>
            </a:r>
          </a:p>
        </p:txBody>
      </p:sp>
      <p:sp>
        <p:nvSpPr>
          <p:cNvPr id="3" name="Footer Placeholder 2">
            <a:extLst>
              <a:ext uri="{FF2B5EF4-FFF2-40B4-BE49-F238E27FC236}">
                <a16:creationId xmlns:a16="http://schemas.microsoft.com/office/drawing/2014/main" id="{84CD5851-D0AE-45CF-A2C6-672920248CE5}"/>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F6CFF393-B50C-4C9C-A461-C3CADF9E7DB8}"/>
              </a:ext>
            </a:extLst>
          </p:cNvPr>
          <p:cNvSpPr>
            <a:spLocks noGrp="1"/>
          </p:cNvSpPr>
          <p:nvPr>
            <p:ph type="sldNum" sz="quarter" idx="12"/>
          </p:nvPr>
        </p:nvSpPr>
        <p:spPr/>
        <p:txBody>
          <a:bodyPr/>
          <a:lstStyle/>
          <a:p>
            <a:r>
              <a:rPr lang="en-US" dirty="0"/>
              <a:t>7-</a:t>
            </a:r>
            <a:fld id="{F38DF745-7D3F-47F4-83A3-874385CFAA69}" type="slidenum">
              <a:rPr lang="en-US" smtClean="0"/>
              <a:pPr/>
              <a:t>317</a:t>
            </a:fld>
            <a:endParaRPr lang="en-US" dirty="0"/>
          </a:p>
        </p:txBody>
      </p:sp>
      <p:sp>
        <p:nvSpPr>
          <p:cNvPr id="5" name="Content Placeholder 4">
            <a:extLst>
              <a:ext uri="{FF2B5EF4-FFF2-40B4-BE49-F238E27FC236}">
                <a16:creationId xmlns:a16="http://schemas.microsoft.com/office/drawing/2014/main" id="{4DC7E55E-E202-4E3D-8F10-C1D80D3103E8}"/>
              </a:ext>
            </a:extLst>
          </p:cNvPr>
          <p:cNvSpPr>
            <a:spLocks noGrp="1"/>
          </p:cNvSpPr>
          <p:nvPr>
            <p:ph sz="quarter" idx="1"/>
          </p:nvPr>
        </p:nvSpPr>
        <p:spPr/>
        <p:txBody>
          <a:bodyPr/>
          <a:lstStyle/>
          <a:p>
            <a:r>
              <a:rPr lang="en-US" b="1" dirty="0"/>
              <a:t>Example</a:t>
            </a:r>
            <a:endParaRPr lang="en-US" dirty="0"/>
          </a:p>
          <a:p>
            <a:r>
              <a:rPr lang="en-US" dirty="0"/>
              <a:t>Let’s say the amount of gasoline sold every day at a service station is uniformly distributed. The minimum sold is 1000 gallons and maximum sold is 3000 gallons.</a:t>
            </a:r>
          </a:p>
          <a:p>
            <a:r>
              <a:rPr lang="en-US" dirty="0"/>
              <a:t>We can calculate the probability that the service station will sell at least 2,000 gallons using the uniform distribution properties.</a:t>
            </a:r>
          </a:p>
          <a:p>
            <a:endParaRPr lang="en-US" dirty="0"/>
          </a:p>
        </p:txBody>
      </p:sp>
    </p:spTree>
    <p:extLst>
      <p:ext uri="{BB962C8B-B14F-4D97-AF65-F5344CB8AC3E}">
        <p14:creationId xmlns:p14="http://schemas.microsoft.com/office/powerpoint/2010/main" val="3039828599"/>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2226B-3DF2-4B19-B8F7-4E2300943798}"/>
              </a:ext>
            </a:extLst>
          </p:cNvPr>
          <p:cNvSpPr>
            <a:spLocks noGrp="1"/>
          </p:cNvSpPr>
          <p:nvPr>
            <p:ph type="title"/>
          </p:nvPr>
        </p:nvSpPr>
        <p:spPr/>
        <p:txBody>
          <a:bodyPr/>
          <a:lstStyle/>
          <a:p>
            <a:r>
              <a:rPr lang="en-US" dirty="0"/>
              <a:t>Solutions to Example 3</a:t>
            </a:r>
          </a:p>
        </p:txBody>
      </p:sp>
      <p:sp>
        <p:nvSpPr>
          <p:cNvPr id="3" name="Footer Placeholder 2">
            <a:extLst>
              <a:ext uri="{FF2B5EF4-FFF2-40B4-BE49-F238E27FC236}">
                <a16:creationId xmlns:a16="http://schemas.microsoft.com/office/drawing/2014/main" id="{33517052-BF2A-405C-9CD9-2DA73A26BE67}"/>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C15D1B52-D571-4599-90F2-6AD6BA5356B6}"/>
              </a:ext>
            </a:extLst>
          </p:cNvPr>
          <p:cNvSpPr>
            <a:spLocks noGrp="1"/>
          </p:cNvSpPr>
          <p:nvPr>
            <p:ph type="sldNum" sz="quarter" idx="12"/>
          </p:nvPr>
        </p:nvSpPr>
        <p:spPr/>
        <p:txBody>
          <a:bodyPr/>
          <a:lstStyle/>
          <a:p>
            <a:r>
              <a:rPr lang="en-US" dirty="0"/>
              <a:t>7-</a:t>
            </a:r>
            <a:fld id="{F38DF745-7D3F-47F4-83A3-874385CFAA69}" type="slidenum">
              <a:rPr lang="en-US" smtClean="0"/>
              <a:pPr/>
              <a:t>318</a:t>
            </a:fld>
            <a:endParaRPr lang="en-US" dirty="0"/>
          </a:p>
        </p:txBody>
      </p:sp>
      <p:pic>
        <p:nvPicPr>
          <p:cNvPr id="1026" name="Picture 2" descr="ud5">
            <a:extLst>
              <a:ext uri="{FF2B5EF4-FFF2-40B4-BE49-F238E27FC236}">
                <a16:creationId xmlns:a16="http://schemas.microsoft.com/office/drawing/2014/main" id="{923FECC9-AB23-43AA-9425-6468DC8CB77C}"/>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057400" y="1968499"/>
            <a:ext cx="4038600" cy="17811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C850785-1F59-4FD6-957A-DE7286AAB51A}"/>
              </a:ext>
            </a:extLst>
          </p:cNvPr>
          <p:cNvSpPr/>
          <p:nvPr/>
        </p:nvSpPr>
        <p:spPr>
          <a:xfrm>
            <a:off x="1645763" y="4953000"/>
            <a:ext cx="6743700" cy="369332"/>
          </a:xfrm>
          <a:prstGeom prst="rect">
            <a:avLst/>
          </a:prstGeom>
        </p:spPr>
        <p:txBody>
          <a:bodyPr wrap="square">
            <a:spAutoFit/>
          </a:bodyPr>
          <a:lstStyle/>
          <a:p>
            <a:r>
              <a:rPr lang="en-US" b="1" dirty="0">
                <a:solidFill>
                  <a:srgbClr val="333333"/>
                </a:solidFill>
                <a:latin typeface="source sans pro" panose="020B0503030403020204" pitchFamily="34" charset="0"/>
              </a:rPr>
              <a:t>P(X ≥ 2,000) = (3,000 – 2,000) x  (1/2000)   = .50</a:t>
            </a:r>
            <a:endParaRPr lang="en-US" dirty="0"/>
          </a:p>
        </p:txBody>
      </p:sp>
    </p:spTree>
    <p:extLst>
      <p:ext uri="{BB962C8B-B14F-4D97-AF65-F5344CB8AC3E}">
        <p14:creationId xmlns:p14="http://schemas.microsoft.com/office/powerpoint/2010/main" val="1836433381"/>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F8B14-2354-45B0-AF60-66ED2B082EDA}"/>
              </a:ext>
            </a:extLst>
          </p:cNvPr>
          <p:cNvSpPr>
            <a:spLocks noGrp="1"/>
          </p:cNvSpPr>
          <p:nvPr>
            <p:ph type="title"/>
          </p:nvPr>
        </p:nvSpPr>
        <p:spPr>
          <a:xfrm>
            <a:off x="457200" y="635989"/>
            <a:ext cx="8229600" cy="990600"/>
          </a:xfrm>
        </p:spPr>
        <p:txBody>
          <a:bodyPr>
            <a:noAutofit/>
          </a:bodyPr>
          <a:lstStyle/>
          <a:p>
            <a:r>
              <a:rPr lang="en-US" sz="4000" dirty="0"/>
              <a:t>Permutation and Combination</a:t>
            </a:r>
            <a:br>
              <a:rPr lang="en-US" sz="4000" dirty="0"/>
            </a:br>
            <a:endParaRPr lang="en-US" sz="4000" dirty="0"/>
          </a:p>
        </p:txBody>
      </p:sp>
      <p:sp>
        <p:nvSpPr>
          <p:cNvPr id="3" name="Footer Placeholder 2">
            <a:extLst>
              <a:ext uri="{FF2B5EF4-FFF2-40B4-BE49-F238E27FC236}">
                <a16:creationId xmlns:a16="http://schemas.microsoft.com/office/drawing/2014/main" id="{879636B2-1CF9-48B4-AB3E-C12D9371FB7B}"/>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C8DCD431-395E-4A3C-ADE0-3BD09A8CC231}"/>
              </a:ext>
            </a:extLst>
          </p:cNvPr>
          <p:cNvSpPr>
            <a:spLocks noGrp="1"/>
          </p:cNvSpPr>
          <p:nvPr>
            <p:ph type="sldNum" sz="quarter" idx="12"/>
          </p:nvPr>
        </p:nvSpPr>
        <p:spPr/>
        <p:txBody>
          <a:bodyPr/>
          <a:lstStyle/>
          <a:p>
            <a:r>
              <a:rPr lang="en-US" dirty="0"/>
              <a:t>7-</a:t>
            </a:r>
            <a:fld id="{F38DF745-7D3F-47F4-83A3-874385CFAA69}" type="slidenum">
              <a:rPr lang="en-US" smtClean="0"/>
              <a:pPr/>
              <a:t>319</a:t>
            </a:fld>
            <a:endParaRPr lang="en-US" dirty="0"/>
          </a:p>
        </p:txBody>
      </p:sp>
      <p:sp>
        <p:nvSpPr>
          <p:cNvPr id="5" name="Content Placeholder 4">
            <a:extLst>
              <a:ext uri="{FF2B5EF4-FFF2-40B4-BE49-F238E27FC236}">
                <a16:creationId xmlns:a16="http://schemas.microsoft.com/office/drawing/2014/main" id="{4DB129B8-3200-45D8-B621-E7DEF7CA45E3}"/>
              </a:ext>
            </a:extLst>
          </p:cNvPr>
          <p:cNvSpPr>
            <a:spLocks noGrp="1"/>
          </p:cNvSpPr>
          <p:nvPr>
            <p:ph sz="quarter" idx="1"/>
          </p:nvPr>
        </p:nvSpPr>
        <p:spPr>
          <a:xfrm>
            <a:off x="76200" y="1219200"/>
            <a:ext cx="8915400" cy="4937760"/>
          </a:xfrm>
        </p:spPr>
        <p:txBody>
          <a:bodyPr>
            <a:normAutofit/>
          </a:bodyPr>
          <a:lstStyle/>
          <a:p>
            <a:r>
              <a:rPr lang="en-US" dirty="0"/>
              <a:t>In mathematics, you might have heard the notions of permutation and combination end number of times, but have you ever imagined that these two are different concepts? The fundamental difference between permutation and combination is the order of objects, in</a:t>
            </a:r>
            <a:r>
              <a:rPr lang="en-US" b="1" dirty="0"/>
              <a:t> permutation</a:t>
            </a:r>
            <a:r>
              <a:rPr lang="en-US" dirty="0"/>
              <a:t> the order of objects is very important, i.e. the arrangement must be in the stipulated order of the number of objects, taken only some or all at a time.</a:t>
            </a:r>
          </a:p>
          <a:p>
            <a:r>
              <a:rPr lang="en-US" dirty="0"/>
              <a:t>As against this, in the case of a </a:t>
            </a:r>
            <a:r>
              <a:rPr lang="en-US" b="1" dirty="0"/>
              <a:t>combination</a:t>
            </a:r>
            <a:r>
              <a:rPr lang="en-US" dirty="0"/>
              <a:t>, the order does not matter at all. Not only in mathematics but in practical life too, we go through with these two concepts regularly. Although, we never notice it. </a:t>
            </a:r>
          </a:p>
        </p:txBody>
      </p:sp>
    </p:spTree>
    <p:extLst>
      <p:ext uri="{BB962C8B-B14F-4D97-AF65-F5344CB8AC3E}">
        <p14:creationId xmlns:p14="http://schemas.microsoft.com/office/powerpoint/2010/main" val="917587866"/>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980EB477-E453-41A5-BD42-62D37F87DC7F}"/>
              </a:ext>
            </a:extLst>
          </p:cNvPr>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0000"/>
          </a:bodyPr>
          <a:lstStyle/>
          <a:p>
            <a:br>
              <a:rPr lang="en-US" altLang="en-US" dirty="0">
                <a:solidFill>
                  <a:schemeClr val="tx1"/>
                </a:solidFill>
              </a:rPr>
            </a:br>
            <a:br>
              <a:rPr lang="en-US" altLang="en-US" dirty="0">
                <a:solidFill>
                  <a:schemeClr val="tx1"/>
                </a:solidFill>
              </a:rPr>
            </a:br>
            <a:r>
              <a:rPr lang="en-US" altLang="en-US" dirty="0">
                <a:solidFill>
                  <a:schemeClr val="tx1"/>
                </a:solidFill>
              </a:rPr>
              <a:t>Permutations</a:t>
            </a:r>
            <a:br>
              <a:rPr lang="en-US" altLang="en-US" dirty="0">
                <a:solidFill>
                  <a:schemeClr val="tx1"/>
                </a:solidFill>
              </a:rPr>
            </a:br>
            <a:br>
              <a:rPr lang="en-US" altLang="en-US" dirty="0">
                <a:solidFill>
                  <a:schemeClr val="tx1"/>
                </a:solidFill>
              </a:rPr>
            </a:br>
            <a:br>
              <a:rPr lang="en-US" altLang="en-US" dirty="0">
                <a:solidFill>
                  <a:schemeClr val="tx1"/>
                </a:solidFill>
              </a:rPr>
            </a:br>
            <a:r>
              <a:rPr lang="en-US" dirty="0"/>
              <a:t>Permutation</a:t>
            </a:r>
            <a:endParaRPr lang="en-US" altLang="en-US" dirty="0">
              <a:solidFill>
                <a:schemeClr val="tx1"/>
              </a:solidFill>
            </a:endParaRPr>
          </a:p>
        </p:txBody>
      </p:sp>
      <p:sp>
        <p:nvSpPr>
          <p:cNvPr id="26627" name="Rectangle 3">
            <a:extLst>
              <a:ext uri="{FF2B5EF4-FFF2-40B4-BE49-F238E27FC236}">
                <a16:creationId xmlns:a16="http://schemas.microsoft.com/office/drawing/2014/main" id="{E523A92D-06F5-4091-91B9-6C8DB2B20BD7}"/>
              </a:ext>
            </a:extLst>
          </p:cNvPr>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FontTx/>
              <a:buNone/>
            </a:pPr>
            <a:r>
              <a:rPr lang="en-US" altLang="en-US" dirty="0"/>
              <a:t>A permutation is an arrangement in a particular order of a group of items. </a:t>
            </a:r>
          </a:p>
          <a:p>
            <a:pPr>
              <a:buFontTx/>
              <a:buNone/>
            </a:pPr>
            <a:endParaRPr lang="en-US" altLang="en-US" dirty="0"/>
          </a:p>
          <a:p>
            <a:pPr>
              <a:buFontTx/>
              <a:buNone/>
            </a:pPr>
            <a:r>
              <a:rPr lang="en-US" altLang="en-US" dirty="0"/>
              <a:t>There are to be no repetitions of items within a permutation.)</a:t>
            </a:r>
            <a:br>
              <a:rPr lang="en-US" altLang="en-US" dirty="0"/>
            </a:br>
            <a:endParaRPr lang="en-US" altLang="en-US" dirty="0"/>
          </a:p>
        </p:txBody>
      </p:sp>
    </p:spTree>
  </p:cSld>
  <p:clrMapOvr>
    <a:masterClrMapping/>
  </p:clrMapOvr>
  <p:transition spd="slow"/>
</p:sld>
</file>

<file path=ppt/slides/slide3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8A2C9721-2F59-4942-A74C-E3AB5385C613}"/>
              </a:ext>
            </a:extLst>
          </p:cNvPr>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a:t>Listing Permutations</a:t>
            </a:r>
          </a:p>
        </p:txBody>
      </p:sp>
      <p:sp>
        <p:nvSpPr>
          <p:cNvPr id="28675" name="Rectangle 3">
            <a:extLst>
              <a:ext uri="{FF2B5EF4-FFF2-40B4-BE49-F238E27FC236}">
                <a16:creationId xmlns:a16="http://schemas.microsoft.com/office/drawing/2014/main" id="{1715A66A-01EB-483E-A5A1-94C3238295AB}"/>
              </a:ext>
            </a:extLst>
          </p:cNvPr>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gn="ctr">
              <a:buFontTx/>
              <a:buNone/>
            </a:pPr>
            <a:r>
              <a:rPr lang="en-US" altLang="en-US" dirty="0"/>
              <a:t>How many different permutations of the letters a, b, c are possible?</a:t>
            </a:r>
          </a:p>
          <a:p>
            <a:pPr algn="ctr">
              <a:buFontTx/>
              <a:buNone/>
            </a:pPr>
            <a:endParaRPr lang="en-US" altLang="en-US" dirty="0"/>
          </a:p>
          <a:p>
            <a:pPr algn="ctr">
              <a:buFontTx/>
              <a:buNone/>
            </a:pPr>
            <a:r>
              <a:rPr lang="en-US" altLang="en-US" dirty="0"/>
              <a:t>Solution:  There are six different permutations:</a:t>
            </a:r>
          </a:p>
          <a:p>
            <a:pPr algn="ctr">
              <a:buFontTx/>
              <a:buNone/>
            </a:pPr>
            <a:endParaRPr lang="en-US" altLang="en-US" dirty="0"/>
          </a:p>
          <a:p>
            <a:pPr algn="ctr">
              <a:buFontTx/>
              <a:buNone/>
            </a:pPr>
            <a:r>
              <a:rPr lang="en-US" altLang="en-US" dirty="0"/>
              <a:t>	abc, acb, bac, bca, cab, cba.</a:t>
            </a:r>
          </a:p>
          <a:p>
            <a:pPr algn="ctr">
              <a:buFontTx/>
              <a:buNone/>
            </a:pPr>
            <a:endParaRPr lang="en-US" alt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8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67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86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3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51E1025-9348-437A-A5A3-E2CDB6E5378F}"/>
              </a:ext>
            </a:extLst>
          </p:cNvPr>
          <p:cNvSpPr>
            <a:spLocks noChangeArrowheads="1"/>
          </p:cNvSpPr>
          <p:nvPr/>
        </p:nvSpPr>
        <p:spPr bwMode="auto">
          <a:xfrm>
            <a:off x="233363" y="1839913"/>
            <a:ext cx="8909050" cy="155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endParaRPr lang="en-US" altLang="en-US" sz="3200" dirty="0">
              <a:latin typeface="Times New Roman" panose="02020603050405020304" pitchFamily="18" charset="0"/>
            </a:endParaRPr>
          </a:p>
          <a:p>
            <a:pPr eaLnBrk="0" hangingPunct="0"/>
            <a:endParaRPr lang="en-US" altLang="en-US" sz="3200" dirty="0">
              <a:latin typeface="Times New Roman" panose="02020603050405020304" pitchFamily="18" charset="0"/>
            </a:endParaRPr>
          </a:p>
          <a:p>
            <a:endParaRPr lang="en-US" altLang="en-US" sz="3200" dirty="0">
              <a:latin typeface="Times New Roman" panose="02020603050405020304" pitchFamily="18" charset="0"/>
            </a:endParaRPr>
          </a:p>
        </p:txBody>
      </p:sp>
      <p:sp>
        <p:nvSpPr>
          <p:cNvPr id="30723" name="Rectangle 3">
            <a:extLst>
              <a:ext uri="{FF2B5EF4-FFF2-40B4-BE49-F238E27FC236}">
                <a16:creationId xmlns:a16="http://schemas.microsoft.com/office/drawing/2014/main" id="{CF56B27D-C905-4B47-985C-BA8986AEBAB3}"/>
              </a:ext>
            </a:extLst>
          </p:cNvPr>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a:t>Listing Permutations</a:t>
            </a:r>
          </a:p>
        </p:txBody>
      </p:sp>
      <p:sp>
        <p:nvSpPr>
          <p:cNvPr id="30724" name="Rectangle 4">
            <a:extLst>
              <a:ext uri="{FF2B5EF4-FFF2-40B4-BE49-F238E27FC236}">
                <a16:creationId xmlns:a16="http://schemas.microsoft.com/office/drawing/2014/main" id="{DF63FF1C-8A39-4911-A77F-B7332A838320}"/>
              </a:ext>
            </a:extLst>
          </p:cNvPr>
          <p:cNvSpPr>
            <a:spLocks noGrp="1" noChangeArrowheads="1"/>
          </p:cNvSpPr>
          <p:nvPr>
            <p:ph type="body" idx="1"/>
          </p:nvPr>
        </p:nvSpPr>
        <p:spPr>
          <a:xfrm>
            <a:off x="685800" y="1752600"/>
            <a:ext cx="7772400" cy="4114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gn="ctr">
              <a:buFontTx/>
              <a:buNone/>
            </a:pPr>
            <a:r>
              <a:rPr lang="en-US" altLang="en-US" dirty="0"/>
              <a:t>How many different </a:t>
            </a:r>
            <a:r>
              <a:rPr lang="en-US" altLang="en-US" u="sng" dirty="0"/>
              <a:t>two-letter</a:t>
            </a:r>
            <a:r>
              <a:rPr lang="en-US" altLang="en-US" dirty="0"/>
              <a:t> permutations of the letters a, b, c, d are possible?</a:t>
            </a:r>
          </a:p>
          <a:p>
            <a:pPr algn="ctr">
              <a:buFontTx/>
              <a:buNone/>
            </a:pPr>
            <a:endParaRPr lang="en-US" altLang="en-US" dirty="0"/>
          </a:p>
          <a:p>
            <a:pPr algn="ctr">
              <a:buFontTx/>
              <a:buNone/>
            </a:pPr>
            <a:r>
              <a:rPr lang="en-US" altLang="en-US" dirty="0"/>
              <a:t>Solution:  There are </a:t>
            </a:r>
            <a:r>
              <a:rPr lang="en-US" altLang="en-US" u="sng" dirty="0"/>
              <a:t>twelve</a:t>
            </a:r>
            <a:r>
              <a:rPr lang="en-US" altLang="en-US" dirty="0"/>
              <a:t> different permutations:</a:t>
            </a:r>
          </a:p>
          <a:p>
            <a:pPr algn="ctr">
              <a:buFontTx/>
              <a:buNone/>
            </a:pPr>
            <a:endParaRPr lang="en-US" altLang="en-US" dirty="0"/>
          </a:p>
          <a:p>
            <a:pPr algn="ctr">
              <a:buFontTx/>
              <a:buNone/>
            </a:pPr>
            <a:r>
              <a:rPr lang="en-US" altLang="en-US" dirty="0"/>
              <a:t>ab, ac, ad, ba, ca, da, bc, bd, cb, db, cd, dc.</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72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072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07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p" autoUpdateAnimBg="0"/>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8A01AAD0-B2BE-40AF-B064-77974BAD14E5}"/>
              </a:ext>
            </a:extLst>
          </p:cNvPr>
          <p:cNvSpPr>
            <a:spLocks noGrp="1" noChangeArrowheads="1"/>
          </p:cNvSpPr>
          <p:nvPr>
            <p:ph type="title"/>
          </p:nvPr>
        </p:nvSpPr>
        <p:spPr>
          <a:xfrm>
            <a:off x="457200" y="-261397"/>
            <a:ext cx="8229600" cy="11430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a:t>Permutation Formula</a:t>
            </a:r>
          </a:p>
        </p:txBody>
      </p:sp>
      <p:sp>
        <p:nvSpPr>
          <p:cNvPr id="32771" name="Rectangle 3">
            <a:extLst>
              <a:ext uri="{FF2B5EF4-FFF2-40B4-BE49-F238E27FC236}">
                <a16:creationId xmlns:a16="http://schemas.microsoft.com/office/drawing/2014/main" id="{37EF0956-8FCA-4455-A099-FE9ED2ADF3BD}"/>
              </a:ext>
            </a:extLst>
          </p:cNvPr>
          <p:cNvSpPr>
            <a:spLocks noGrp="1" noChangeArrowheads="1"/>
          </p:cNvSpPr>
          <p:nvPr>
            <p:ph type="body" sz="half" idx="1"/>
          </p:nvPr>
        </p:nvSpPr>
        <p:spPr>
          <a:xfrm>
            <a:off x="457200" y="1600200"/>
            <a:ext cx="8229600" cy="2179638"/>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buFontTx/>
              <a:buNone/>
            </a:pPr>
            <a:r>
              <a:rPr lang="en-US" altLang="en-US" sz="3600" dirty="0"/>
              <a:t>The number of ways to </a:t>
            </a:r>
            <a:r>
              <a:rPr lang="en-US" altLang="en-US" sz="3600" i="1" dirty="0"/>
              <a:t>arrange in order n</a:t>
            </a:r>
            <a:r>
              <a:rPr lang="en-US" altLang="en-US" sz="3600" dirty="0"/>
              <a:t> distinct objects, taking them </a:t>
            </a:r>
            <a:r>
              <a:rPr lang="en-US" altLang="en-US" sz="3600" i="1" dirty="0"/>
              <a:t>r </a:t>
            </a:r>
            <a:r>
              <a:rPr lang="en-US" altLang="en-US" sz="3600" dirty="0"/>
              <a:t>at a time, is:</a:t>
            </a:r>
          </a:p>
        </p:txBody>
      </p:sp>
      <p:graphicFrame>
        <p:nvGraphicFramePr>
          <p:cNvPr id="32772" name="Object 4">
            <a:hlinkClick r:id="" action="ppaction://ole?verb=0"/>
            <a:extLst>
              <a:ext uri="{FF2B5EF4-FFF2-40B4-BE49-F238E27FC236}">
                <a16:creationId xmlns:a16="http://schemas.microsoft.com/office/drawing/2014/main" id="{E53E0F8D-B180-4E5D-8025-E218698D6F0F}"/>
              </a:ext>
            </a:extLst>
          </p:cNvPr>
          <p:cNvGraphicFramePr>
            <a:graphicFrameLocks/>
          </p:cNvGraphicFramePr>
          <p:nvPr/>
        </p:nvGraphicFramePr>
        <p:xfrm>
          <a:off x="3321050" y="4522788"/>
          <a:ext cx="2525713" cy="1190625"/>
        </p:xfrm>
        <a:graphic>
          <a:graphicData uri="http://schemas.openxmlformats.org/presentationml/2006/ole">
            <mc:AlternateContent xmlns:mc="http://schemas.openxmlformats.org/markup-compatibility/2006">
              <mc:Choice xmlns:v="urn:schemas-microsoft-com:vml" Requires="v">
                <p:oleObj spid="_x0000_s8194" name="Equation" r:id="rId4" imgW="2523960" imgH="1188720" progId="Equation.3">
                  <p:embed/>
                </p:oleObj>
              </mc:Choice>
              <mc:Fallback>
                <p:oleObj name="Equation" r:id="rId4" imgW="2523960" imgH="1188720" progId="Equation.3">
                  <p:embed/>
                  <p:pic>
                    <p:nvPicPr>
                      <p:cNvPr id="32772" name="Object 4">
                        <a:hlinkClick r:id="" action="ppaction://ole?verb=0"/>
                        <a:extLst>
                          <a:ext uri="{FF2B5EF4-FFF2-40B4-BE49-F238E27FC236}">
                            <a16:creationId xmlns:a16="http://schemas.microsoft.com/office/drawing/2014/main" id="{E53E0F8D-B180-4E5D-8025-E218698D6F0F}"/>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21050" y="4522788"/>
                        <a:ext cx="252571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27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74D3226F-6AE2-4DEC-834F-703673A887B1}"/>
              </a:ext>
            </a:extLst>
          </p:cNvPr>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r>
              <a:rPr lang="en-US" altLang="en-US" sz="4400" b="1" dirty="0">
                <a:solidFill>
                  <a:schemeClr val="tx2"/>
                </a:solidFill>
                <a:latin typeface="Times New Roman" panose="02020603050405020304" pitchFamily="18" charset="0"/>
              </a:rPr>
              <a:t>Another notation for permutations:</a:t>
            </a:r>
          </a:p>
        </p:txBody>
      </p:sp>
      <p:graphicFrame>
        <p:nvGraphicFramePr>
          <p:cNvPr id="34819" name="Object 3">
            <a:hlinkClick r:id="" action="ppaction://ole?verb=0"/>
            <a:extLst>
              <a:ext uri="{FF2B5EF4-FFF2-40B4-BE49-F238E27FC236}">
                <a16:creationId xmlns:a16="http://schemas.microsoft.com/office/drawing/2014/main" id="{DE30D991-6882-49E3-B955-98BBB3CBC96A}"/>
              </a:ext>
            </a:extLst>
          </p:cNvPr>
          <p:cNvGraphicFramePr>
            <a:graphicFrameLocks/>
          </p:cNvGraphicFramePr>
          <p:nvPr/>
        </p:nvGraphicFramePr>
        <p:xfrm>
          <a:off x="4303713" y="3429000"/>
          <a:ext cx="1287462" cy="1177925"/>
        </p:xfrm>
        <a:graphic>
          <a:graphicData uri="http://schemas.openxmlformats.org/presentationml/2006/ole">
            <mc:AlternateContent xmlns:mc="http://schemas.openxmlformats.org/markup-compatibility/2006">
              <mc:Choice xmlns:v="urn:schemas-microsoft-com:vml" Requires="v">
                <p:oleObj spid="_x0000_s9218" name="Equation" r:id="rId4" imgW="1285560" imgH="1176120" progId="Equation.3">
                  <p:embed/>
                </p:oleObj>
              </mc:Choice>
              <mc:Fallback>
                <p:oleObj name="Equation" r:id="rId4" imgW="1285560" imgH="1176120" progId="Equation.3">
                  <p:embed/>
                  <p:pic>
                    <p:nvPicPr>
                      <p:cNvPr id="34819" name="Object 3">
                        <a:hlinkClick r:id="" action="ppaction://ole?verb=0"/>
                        <a:extLst>
                          <a:ext uri="{FF2B5EF4-FFF2-40B4-BE49-F238E27FC236}">
                            <a16:creationId xmlns:a16="http://schemas.microsoft.com/office/drawing/2014/main" id="{DE30D991-6882-49E3-B955-98BBB3CBC96A}"/>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3713" y="3429000"/>
                        <a:ext cx="1287462" cy="117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25861ADC-E46F-4A74-8DBC-69105FB39A1D}"/>
              </a:ext>
            </a:extLst>
          </p:cNvPr>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a:t>Find P</a:t>
            </a:r>
            <a:r>
              <a:rPr lang="en-US" altLang="en-US" baseline="-25000" dirty="0"/>
              <a:t>7, 3</a:t>
            </a:r>
          </a:p>
        </p:txBody>
      </p:sp>
      <p:graphicFrame>
        <p:nvGraphicFramePr>
          <p:cNvPr id="36867" name="Object 3">
            <a:hlinkClick r:id="" action="ppaction://ole?verb=0"/>
            <a:extLst>
              <a:ext uri="{FF2B5EF4-FFF2-40B4-BE49-F238E27FC236}">
                <a16:creationId xmlns:a16="http://schemas.microsoft.com/office/drawing/2014/main" id="{212038DC-DAC5-4C5D-83CD-0BA355AEBC31}"/>
              </a:ext>
            </a:extLst>
          </p:cNvPr>
          <p:cNvGraphicFramePr>
            <a:graphicFrameLocks/>
          </p:cNvGraphicFramePr>
          <p:nvPr/>
        </p:nvGraphicFramePr>
        <p:xfrm>
          <a:off x="685800" y="3244850"/>
          <a:ext cx="7810500" cy="1625600"/>
        </p:xfrm>
        <a:graphic>
          <a:graphicData uri="http://schemas.openxmlformats.org/presentationml/2006/ole">
            <mc:AlternateContent xmlns:mc="http://schemas.openxmlformats.org/markup-compatibility/2006">
              <mc:Choice xmlns:v="urn:schemas-microsoft-com:vml" Requires="v">
                <p:oleObj spid="_x0000_s10242" name="Equation" r:id="rId4" imgW="7808760" imgH="1623960" progId="Equation.3">
                  <p:embed/>
                </p:oleObj>
              </mc:Choice>
              <mc:Fallback>
                <p:oleObj name="Equation" r:id="rId4" imgW="7808760" imgH="1623960" progId="Equation.3">
                  <p:embed/>
                  <p:pic>
                    <p:nvPicPr>
                      <p:cNvPr id="36867" name="Object 3">
                        <a:hlinkClick r:id="" action="ppaction://ole?verb=0"/>
                        <a:extLst>
                          <a:ext uri="{FF2B5EF4-FFF2-40B4-BE49-F238E27FC236}">
                            <a16:creationId xmlns:a16="http://schemas.microsoft.com/office/drawing/2014/main" id="{212038DC-DAC5-4C5D-83CD-0BA355AEBC3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3244850"/>
                        <a:ext cx="7810500" cy="162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7B0DCCAF-EA9F-49E8-B171-7BAFF5CC3D89}"/>
              </a:ext>
            </a:extLst>
          </p:cNvPr>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a:t>Applying the Permutation Formula</a:t>
            </a:r>
          </a:p>
        </p:txBody>
      </p:sp>
      <p:sp>
        <p:nvSpPr>
          <p:cNvPr id="38915" name="Rectangle 3">
            <a:extLst>
              <a:ext uri="{FF2B5EF4-FFF2-40B4-BE49-F238E27FC236}">
                <a16:creationId xmlns:a16="http://schemas.microsoft.com/office/drawing/2014/main" id="{C71A80E7-CAB2-4E0A-8760-9CCDC1344CD4}"/>
              </a:ext>
            </a:extLst>
          </p:cNvPr>
          <p:cNvSpPr>
            <a:spLocks noChangeArrowheads="1"/>
          </p:cNvSpPr>
          <p:nvPr/>
        </p:nvSpPr>
        <p:spPr bwMode="auto">
          <a:xfrm>
            <a:off x="458788" y="1830388"/>
            <a:ext cx="7926387" cy="465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endParaRPr lang="en-US" altLang="en-US" sz="2800" dirty="0">
              <a:latin typeface="Century Schoolbook" panose="02040604050505020304" pitchFamily="18" charset="0"/>
            </a:endParaRPr>
          </a:p>
          <a:p>
            <a:pPr eaLnBrk="0" hangingPunct="0"/>
            <a:r>
              <a:rPr lang="en-US" altLang="en-US" sz="3200" b="1" dirty="0">
                <a:latin typeface="Times New Roman" panose="02020603050405020304" pitchFamily="18" charset="0"/>
              </a:rPr>
              <a:t>P</a:t>
            </a:r>
            <a:r>
              <a:rPr lang="en-US" altLang="en-US" sz="3200" b="1" baseline="-25000" dirty="0">
                <a:latin typeface="Times New Roman" panose="02020603050405020304" pitchFamily="18" charset="0"/>
              </a:rPr>
              <a:t>3, 3</a:t>
            </a:r>
            <a:r>
              <a:rPr lang="en-US" altLang="en-US" sz="3200" b="1" dirty="0">
                <a:latin typeface="Times New Roman" panose="02020603050405020304" pitchFamily="18" charset="0"/>
              </a:rPr>
              <a:t> =  _______  		P</a:t>
            </a:r>
            <a:r>
              <a:rPr lang="en-US" altLang="en-US" sz="3200" b="1" baseline="-25000" dirty="0">
                <a:latin typeface="Times New Roman" panose="02020603050405020304" pitchFamily="18" charset="0"/>
              </a:rPr>
              <a:t>4, 2</a:t>
            </a:r>
            <a:r>
              <a:rPr lang="en-US" altLang="en-US" sz="3200" b="1" dirty="0">
                <a:latin typeface="Times New Roman" panose="02020603050405020304" pitchFamily="18" charset="0"/>
              </a:rPr>
              <a:t> =  _______	</a:t>
            </a:r>
          </a:p>
          <a:p>
            <a:pPr eaLnBrk="0" hangingPunct="0"/>
            <a:endParaRPr lang="en-US" altLang="en-US" sz="3200" b="1" dirty="0">
              <a:latin typeface="Times New Roman" panose="02020603050405020304" pitchFamily="18" charset="0"/>
            </a:endParaRPr>
          </a:p>
          <a:p>
            <a:pPr eaLnBrk="0" hangingPunct="0"/>
            <a:endParaRPr lang="en-US" altLang="en-US" sz="3200" b="1" dirty="0">
              <a:latin typeface="Times New Roman" panose="02020603050405020304" pitchFamily="18" charset="0"/>
            </a:endParaRPr>
          </a:p>
          <a:p>
            <a:pPr eaLnBrk="0" hangingPunct="0"/>
            <a:r>
              <a:rPr lang="en-US" altLang="en-US" sz="3200" b="1" dirty="0">
                <a:latin typeface="Times New Roman" panose="02020603050405020304" pitchFamily="18" charset="0"/>
              </a:rPr>
              <a:t>P</a:t>
            </a:r>
            <a:r>
              <a:rPr lang="en-US" altLang="en-US" sz="3200" b="1" baseline="-25000" dirty="0">
                <a:latin typeface="Times New Roman" panose="02020603050405020304" pitchFamily="18" charset="0"/>
              </a:rPr>
              <a:t>6, 2  = __________			</a:t>
            </a:r>
            <a:r>
              <a:rPr lang="en-US" altLang="en-US" sz="3200" b="1" dirty="0">
                <a:latin typeface="Times New Roman" panose="02020603050405020304" pitchFamily="18" charset="0"/>
              </a:rPr>
              <a:t>P</a:t>
            </a:r>
            <a:r>
              <a:rPr lang="en-US" altLang="en-US" sz="3200" b="1" baseline="-25000" dirty="0">
                <a:latin typeface="Times New Roman" panose="02020603050405020304" pitchFamily="18" charset="0"/>
              </a:rPr>
              <a:t>8, 3 </a:t>
            </a:r>
            <a:r>
              <a:rPr lang="en-US" altLang="en-US" sz="3200" b="1" dirty="0">
                <a:latin typeface="Times New Roman" panose="02020603050405020304" pitchFamily="18" charset="0"/>
              </a:rPr>
              <a:t>=  _______	</a:t>
            </a:r>
          </a:p>
          <a:p>
            <a:pPr eaLnBrk="0" hangingPunct="0"/>
            <a:endParaRPr lang="en-US" altLang="en-US" sz="3200" b="1" dirty="0">
              <a:latin typeface="Times New Roman" panose="02020603050405020304" pitchFamily="18" charset="0"/>
            </a:endParaRPr>
          </a:p>
          <a:p>
            <a:pPr eaLnBrk="0" hangingPunct="0"/>
            <a:endParaRPr lang="en-US" altLang="en-US" sz="3200" b="1" dirty="0">
              <a:latin typeface="Times New Roman" panose="02020603050405020304" pitchFamily="18" charset="0"/>
            </a:endParaRPr>
          </a:p>
          <a:p>
            <a:pPr eaLnBrk="0" hangingPunct="0"/>
            <a:r>
              <a:rPr lang="en-US" altLang="en-US" sz="3200" b="1" dirty="0">
                <a:latin typeface="Times New Roman" panose="02020603050405020304" pitchFamily="18" charset="0"/>
              </a:rPr>
              <a:t>P</a:t>
            </a:r>
            <a:r>
              <a:rPr lang="en-US" altLang="en-US" sz="3200" b="1" baseline="-25000" dirty="0">
                <a:latin typeface="Times New Roman" panose="02020603050405020304" pitchFamily="18" charset="0"/>
              </a:rPr>
              <a:t>15, 2  =   _______</a:t>
            </a:r>
            <a:endParaRPr lang="en-US" altLang="en-US" sz="3200" b="1" u="sng" dirty="0">
              <a:latin typeface="Times New Roman" panose="02020603050405020304" pitchFamily="18" charset="0"/>
            </a:endParaRPr>
          </a:p>
          <a:p>
            <a:pPr eaLnBrk="0" hangingPunct="0"/>
            <a:endParaRPr lang="en-US" altLang="en-US" sz="2400" b="1" u="sng" dirty="0">
              <a:latin typeface="Times New Roman" panose="02020603050405020304" pitchFamily="18" charset="0"/>
            </a:endParaRPr>
          </a:p>
          <a:p>
            <a:pPr eaLnBrk="0" latinLnBrk="1" hangingPunct="0"/>
            <a:endParaRPr lang="en-US" altLang="en-US" sz="2400" b="1" u="sng" dirty="0">
              <a:latin typeface="Times New Roman" panose="02020603050405020304" pitchFamily="18" charset="0"/>
            </a:endParaRPr>
          </a:p>
        </p:txBody>
      </p:sp>
      <p:sp>
        <p:nvSpPr>
          <p:cNvPr id="38916" name="Rectangle 4">
            <a:extLst>
              <a:ext uri="{FF2B5EF4-FFF2-40B4-BE49-F238E27FC236}">
                <a16:creationId xmlns:a16="http://schemas.microsoft.com/office/drawing/2014/main" id="{2A80243A-6A5E-4BCE-BC69-341461C4F69B}"/>
              </a:ext>
            </a:extLst>
          </p:cNvPr>
          <p:cNvSpPr>
            <a:spLocks noChangeArrowheads="1"/>
          </p:cNvSpPr>
          <p:nvPr/>
        </p:nvSpPr>
        <p:spPr bwMode="auto">
          <a:xfrm>
            <a:off x="1754188" y="2211388"/>
            <a:ext cx="1077912"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altLang="en-US" sz="2800" dirty="0"/>
              <a:t>6</a:t>
            </a:r>
          </a:p>
        </p:txBody>
      </p:sp>
      <p:sp>
        <p:nvSpPr>
          <p:cNvPr id="38917" name="Rectangle 5">
            <a:extLst>
              <a:ext uri="{FF2B5EF4-FFF2-40B4-BE49-F238E27FC236}">
                <a16:creationId xmlns:a16="http://schemas.microsoft.com/office/drawing/2014/main" id="{647FD6E4-C8D0-4752-97E8-1358A25C5F4F}"/>
              </a:ext>
            </a:extLst>
          </p:cNvPr>
          <p:cNvSpPr>
            <a:spLocks noChangeArrowheads="1"/>
          </p:cNvSpPr>
          <p:nvPr/>
        </p:nvSpPr>
        <p:spPr bwMode="auto">
          <a:xfrm>
            <a:off x="6249988" y="2211388"/>
            <a:ext cx="1077912"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altLang="en-US" sz="2800" dirty="0"/>
              <a:t>12</a:t>
            </a:r>
          </a:p>
        </p:txBody>
      </p:sp>
      <p:sp>
        <p:nvSpPr>
          <p:cNvPr id="38918" name="Rectangle 6">
            <a:extLst>
              <a:ext uri="{FF2B5EF4-FFF2-40B4-BE49-F238E27FC236}">
                <a16:creationId xmlns:a16="http://schemas.microsoft.com/office/drawing/2014/main" id="{5E6F1CF9-9D46-40A6-A145-CD7AF0D9387D}"/>
              </a:ext>
            </a:extLst>
          </p:cNvPr>
          <p:cNvSpPr>
            <a:spLocks noChangeArrowheads="1"/>
          </p:cNvSpPr>
          <p:nvPr/>
        </p:nvSpPr>
        <p:spPr bwMode="auto">
          <a:xfrm>
            <a:off x="1677988" y="3582988"/>
            <a:ext cx="1077912"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altLang="en-US" sz="2800" dirty="0"/>
              <a:t>30</a:t>
            </a:r>
          </a:p>
        </p:txBody>
      </p:sp>
      <p:sp>
        <p:nvSpPr>
          <p:cNvPr id="38919" name="Rectangle 7">
            <a:extLst>
              <a:ext uri="{FF2B5EF4-FFF2-40B4-BE49-F238E27FC236}">
                <a16:creationId xmlns:a16="http://schemas.microsoft.com/office/drawing/2014/main" id="{52F058B9-E851-496D-9F67-A17CCBC86623}"/>
              </a:ext>
            </a:extLst>
          </p:cNvPr>
          <p:cNvSpPr>
            <a:spLocks noChangeArrowheads="1"/>
          </p:cNvSpPr>
          <p:nvPr/>
        </p:nvSpPr>
        <p:spPr bwMode="auto">
          <a:xfrm>
            <a:off x="6478588" y="3582988"/>
            <a:ext cx="1077912"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altLang="en-US" sz="2800" dirty="0"/>
              <a:t>336</a:t>
            </a:r>
          </a:p>
        </p:txBody>
      </p:sp>
      <p:sp>
        <p:nvSpPr>
          <p:cNvPr id="38920" name="Rectangle 8">
            <a:extLst>
              <a:ext uri="{FF2B5EF4-FFF2-40B4-BE49-F238E27FC236}">
                <a16:creationId xmlns:a16="http://schemas.microsoft.com/office/drawing/2014/main" id="{0C1E3914-A289-4E7B-89E1-9E487C3F2460}"/>
              </a:ext>
            </a:extLst>
          </p:cNvPr>
          <p:cNvSpPr>
            <a:spLocks noChangeArrowheads="1"/>
          </p:cNvSpPr>
          <p:nvPr/>
        </p:nvSpPr>
        <p:spPr bwMode="auto">
          <a:xfrm>
            <a:off x="1754188" y="5183188"/>
            <a:ext cx="1077912"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altLang="en-US" sz="2800" dirty="0"/>
              <a:t>210</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89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891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891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891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89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autoUpdateAnimBg="0"/>
      <p:bldP spid="38917" grpId="0" autoUpdateAnimBg="0"/>
      <p:bldP spid="38918" grpId="0" autoUpdateAnimBg="0"/>
      <p:bldP spid="38919" grpId="0" autoUpdateAnimBg="0"/>
      <p:bldP spid="38920" grpId="0" autoUpdateAnimBg="0"/>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585255AE-A906-463F-A8EF-204AD690D969}"/>
              </a:ext>
            </a:extLst>
          </p:cNvPr>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a:t>Application of Permutations</a:t>
            </a:r>
          </a:p>
        </p:txBody>
      </p:sp>
      <p:sp>
        <p:nvSpPr>
          <p:cNvPr id="40963" name="Rectangle 3">
            <a:extLst>
              <a:ext uri="{FF2B5EF4-FFF2-40B4-BE49-F238E27FC236}">
                <a16:creationId xmlns:a16="http://schemas.microsoft.com/office/drawing/2014/main" id="{F4AD6FD6-9576-41FD-9F42-A2741799C36F}"/>
              </a:ext>
            </a:extLst>
          </p:cNvPr>
          <p:cNvSpPr>
            <a:spLocks noChangeArrowheads="1"/>
          </p:cNvSpPr>
          <p:nvPr/>
        </p:nvSpPr>
        <p:spPr bwMode="auto">
          <a:xfrm>
            <a:off x="534988" y="2484438"/>
            <a:ext cx="8194675" cy="240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endParaRPr lang="en-US" altLang="en-US" sz="2400" dirty="0">
              <a:latin typeface="Century Schoolbook" panose="02040604050505020304" pitchFamily="18" charset="0"/>
            </a:endParaRPr>
          </a:p>
          <a:p>
            <a:pPr eaLnBrk="0" hangingPunct="0"/>
            <a:r>
              <a:rPr lang="en-US" altLang="en-US" sz="3200" b="1" dirty="0">
                <a:latin typeface="Times New Roman" panose="02020603050405020304" pitchFamily="18" charset="0"/>
              </a:rPr>
              <a:t>A teacher has chosen eight possible questions for an upcoming quiz.  In how many different ways can five of these questions be chosen and arranged in order from #1 to #5?</a:t>
            </a:r>
            <a:r>
              <a:rPr lang="en-US" altLang="en-US" sz="3200" dirty="0">
                <a:latin typeface="Century Schoolbook" panose="02040604050505020304" pitchFamily="18" charset="0"/>
              </a:rPr>
              <a:t> </a:t>
            </a:r>
          </a:p>
        </p:txBody>
      </p:sp>
      <p:sp>
        <p:nvSpPr>
          <p:cNvPr id="40964" name="Rectangle 4">
            <a:extLst>
              <a:ext uri="{FF2B5EF4-FFF2-40B4-BE49-F238E27FC236}">
                <a16:creationId xmlns:a16="http://schemas.microsoft.com/office/drawing/2014/main" id="{3AE859A5-2C11-4F57-BF70-59813A76BF88}"/>
              </a:ext>
            </a:extLst>
          </p:cNvPr>
          <p:cNvSpPr>
            <a:spLocks noChangeArrowheads="1"/>
          </p:cNvSpPr>
          <p:nvPr/>
        </p:nvSpPr>
        <p:spPr bwMode="auto">
          <a:xfrm>
            <a:off x="246063" y="5462588"/>
            <a:ext cx="3157537"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ltLang="en-US" sz="3200" b="1" dirty="0">
                <a:latin typeface="Times New Roman" panose="02020603050405020304" pitchFamily="18" charset="0"/>
              </a:rPr>
              <a:t>Solution:  P</a:t>
            </a:r>
            <a:r>
              <a:rPr lang="en-US" altLang="en-US" sz="3200" b="1" baseline="-25000" dirty="0">
                <a:latin typeface="Times New Roman" panose="02020603050405020304" pitchFamily="18" charset="0"/>
              </a:rPr>
              <a:t>8,5  </a:t>
            </a:r>
            <a:r>
              <a:rPr lang="en-US" altLang="en-US" sz="3200" b="1" dirty="0">
                <a:latin typeface="Times New Roman" panose="02020603050405020304" pitchFamily="18" charset="0"/>
              </a:rPr>
              <a:t>=</a:t>
            </a:r>
          </a:p>
        </p:txBody>
      </p:sp>
      <p:graphicFrame>
        <p:nvGraphicFramePr>
          <p:cNvPr id="40965" name="Object 5">
            <a:hlinkClick r:id="" action="ppaction://ole?verb=0"/>
            <a:extLst>
              <a:ext uri="{FF2B5EF4-FFF2-40B4-BE49-F238E27FC236}">
                <a16:creationId xmlns:a16="http://schemas.microsoft.com/office/drawing/2014/main" id="{31161E84-DA2A-4ACD-9DBA-1356C4EFE962}"/>
              </a:ext>
            </a:extLst>
          </p:cNvPr>
          <p:cNvGraphicFramePr>
            <a:graphicFrameLocks/>
          </p:cNvGraphicFramePr>
          <p:nvPr/>
        </p:nvGraphicFramePr>
        <p:xfrm>
          <a:off x="3238500" y="5324475"/>
          <a:ext cx="504825" cy="973138"/>
        </p:xfrm>
        <a:graphic>
          <a:graphicData uri="http://schemas.openxmlformats.org/presentationml/2006/ole">
            <mc:AlternateContent xmlns:mc="http://schemas.openxmlformats.org/markup-compatibility/2006">
              <mc:Choice xmlns:v="urn:schemas-microsoft-com:vml" Requires="v">
                <p:oleObj spid="_x0000_s11266" name="Equation" r:id="rId4" imgW="502920" imgH="971280" progId="Equation.3">
                  <p:embed/>
                </p:oleObj>
              </mc:Choice>
              <mc:Fallback>
                <p:oleObj name="Equation" r:id="rId4" imgW="502920" imgH="971280" progId="Equation.3">
                  <p:embed/>
                  <p:pic>
                    <p:nvPicPr>
                      <p:cNvPr id="40965" name="Object 5">
                        <a:hlinkClick r:id="" action="ppaction://ole?verb=0"/>
                        <a:extLst>
                          <a:ext uri="{FF2B5EF4-FFF2-40B4-BE49-F238E27FC236}">
                            <a16:creationId xmlns:a16="http://schemas.microsoft.com/office/drawing/2014/main" id="{31161E84-DA2A-4ACD-9DBA-1356C4EFE96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0" y="5324475"/>
                        <a:ext cx="504825" cy="97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66" name="Rectangle 6">
            <a:extLst>
              <a:ext uri="{FF2B5EF4-FFF2-40B4-BE49-F238E27FC236}">
                <a16:creationId xmlns:a16="http://schemas.microsoft.com/office/drawing/2014/main" id="{2C39DD0A-E37A-4CDD-95D5-3F27BB4C6693}"/>
              </a:ext>
            </a:extLst>
          </p:cNvPr>
          <p:cNvSpPr>
            <a:spLocks noChangeArrowheads="1"/>
          </p:cNvSpPr>
          <p:nvPr/>
        </p:nvSpPr>
        <p:spPr bwMode="auto">
          <a:xfrm>
            <a:off x="3898900" y="5514975"/>
            <a:ext cx="468630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ltLang="en-US" sz="3200" dirty="0"/>
              <a:t>= 8• 7 • 6 • 5 • 4  = 6720</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096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09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autoUpdateAnimBg="0"/>
      <p:bldP spid="40966" grpId="0" autoUpdateAnimBg="0"/>
    </p:bldLst>
  </p:timing>
</p:sld>
</file>

<file path=ppt/slides/slide3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A4436FD1-DE1D-4DBA-A96E-9CC1DBEFE5E0}"/>
              </a:ext>
            </a:extLst>
          </p:cNvPr>
          <p:cNvSpPr>
            <a:spLocks noGrp="1" noChangeArrowheads="1"/>
          </p:cNvSpPr>
          <p:nvPr>
            <p:ph type="title"/>
          </p:nvPr>
        </p:nvSpPr>
        <p:spPr>
          <a:xfrm>
            <a:off x="457200" y="457200"/>
            <a:ext cx="8229600" cy="9906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fontScale="90000"/>
          </a:bodyPr>
          <a:lstStyle/>
          <a:p>
            <a:br>
              <a:rPr lang="en-US" altLang="en-US" dirty="0">
                <a:solidFill>
                  <a:schemeClr val="tx1"/>
                </a:solidFill>
              </a:rPr>
            </a:br>
            <a:r>
              <a:rPr lang="en-US" altLang="en-US" dirty="0">
                <a:solidFill>
                  <a:schemeClr val="tx1"/>
                </a:solidFill>
              </a:rPr>
              <a:t>Combinations</a:t>
            </a:r>
            <a:br>
              <a:rPr lang="en-US" altLang="en-US" dirty="0">
                <a:solidFill>
                  <a:schemeClr val="tx1"/>
                </a:solidFill>
              </a:rPr>
            </a:br>
            <a:endParaRPr lang="en-US" altLang="en-US" dirty="0">
              <a:solidFill>
                <a:schemeClr val="tx1"/>
              </a:solidFill>
            </a:endParaRPr>
          </a:p>
        </p:txBody>
      </p:sp>
      <p:sp>
        <p:nvSpPr>
          <p:cNvPr id="43011" name="Rectangle 3">
            <a:extLst>
              <a:ext uri="{FF2B5EF4-FFF2-40B4-BE49-F238E27FC236}">
                <a16:creationId xmlns:a16="http://schemas.microsoft.com/office/drawing/2014/main" id="{49A5199E-1873-4906-A628-B714C5C5948F}"/>
              </a:ext>
            </a:extLst>
          </p:cNvPr>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gn="ctr">
              <a:buFontTx/>
              <a:buNone/>
            </a:pPr>
            <a:r>
              <a:rPr lang="en-US" altLang="en-US" sz="3600" dirty="0"/>
              <a:t>A combination  is a grouping </a:t>
            </a:r>
          </a:p>
          <a:p>
            <a:pPr algn="ctr">
              <a:buFontTx/>
              <a:buNone/>
            </a:pPr>
            <a:r>
              <a:rPr lang="en-US" altLang="en-US" sz="3600" dirty="0"/>
              <a:t>in </a:t>
            </a:r>
            <a:r>
              <a:rPr lang="en-US" altLang="en-US" sz="3600" u="sng" dirty="0"/>
              <a:t>no particular order</a:t>
            </a:r>
            <a:r>
              <a:rPr lang="en-US" altLang="en-US" sz="3600" dirty="0"/>
              <a:t> </a:t>
            </a:r>
          </a:p>
          <a:p>
            <a:pPr algn="ctr">
              <a:buFontTx/>
              <a:buNone/>
            </a:pPr>
            <a:r>
              <a:rPr lang="en-US" altLang="en-US" sz="3600" dirty="0"/>
              <a:t>of items.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3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30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30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96B6C87E-4528-4D8B-B91A-4EE66474F418}"/>
              </a:ext>
            </a:extLst>
          </p:cNvPr>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a:t>Combination Formula</a:t>
            </a:r>
          </a:p>
        </p:txBody>
      </p:sp>
      <p:graphicFrame>
        <p:nvGraphicFramePr>
          <p:cNvPr id="45059" name="Object 3">
            <a:hlinkClick r:id="" action="ppaction://ole?verb=0"/>
            <a:extLst>
              <a:ext uri="{FF2B5EF4-FFF2-40B4-BE49-F238E27FC236}">
                <a16:creationId xmlns:a16="http://schemas.microsoft.com/office/drawing/2014/main" id="{7C3512D8-AB57-4366-9CE2-B3B144603112}"/>
              </a:ext>
            </a:extLst>
          </p:cNvPr>
          <p:cNvGraphicFramePr>
            <a:graphicFrameLocks/>
          </p:cNvGraphicFramePr>
          <p:nvPr/>
        </p:nvGraphicFramePr>
        <p:xfrm>
          <a:off x="1992313" y="4114800"/>
          <a:ext cx="5184775" cy="2006600"/>
        </p:xfrm>
        <a:graphic>
          <a:graphicData uri="http://schemas.openxmlformats.org/presentationml/2006/ole">
            <mc:AlternateContent xmlns:mc="http://schemas.openxmlformats.org/markup-compatibility/2006">
              <mc:Choice xmlns:v="urn:schemas-microsoft-com:vml" Requires="v">
                <p:oleObj spid="_x0000_s12290" name="Equation" r:id="rId4" imgW="5182920" imgH="2004840" progId="Equation.3">
                  <p:embed/>
                </p:oleObj>
              </mc:Choice>
              <mc:Fallback>
                <p:oleObj name="Equation" r:id="rId4" imgW="5182920" imgH="2004840" progId="Equation.3">
                  <p:embed/>
                  <p:pic>
                    <p:nvPicPr>
                      <p:cNvPr id="45059" name="Object 3">
                        <a:hlinkClick r:id="" action="ppaction://ole?verb=0"/>
                        <a:extLst>
                          <a:ext uri="{FF2B5EF4-FFF2-40B4-BE49-F238E27FC236}">
                            <a16:creationId xmlns:a16="http://schemas.microsoft.com/office/drawing/2014/main" id="{7C3512D8-AB57-4366-9CE2-B3B14460311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2313" y="4114800"/>
                        <a:ext cx="5184775" cy="200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060" name="Rectangle 4">
            <a:extLst>
              <a:ext uri="{FF2B5EF4-FFF2-40B4-BE49-F238E27FC236}">
                <a16:creationId xmlns:a16="http://schemas.microsoft.com/office/drawing/2014/main" id="{6C43920F-2D29-4B6A-AF5C-55741377D4F3}"/>
              </a:ext>
            </a:extLst>
          </p:cNvPr>
          <p:cNvSpPr>
            <a:spLocks noGrp="1" noChangeArrowheads="1"/>
          </p:cNvSpPr>
          <p:nvPr>
            <p:ph type="body" sz="half" idx="1"/>
          </p:nvPr>
        </p:nvSpPr>
        <p:spPr>
          <a:xfrm>
            <a:off x="457200" y="1600200"/>
            <a:ext cx="8229600" cy="2179638"/>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gn="ctr">
              <a:buFontTx/>
              <a:buNone/>
            </a:pPr>
            <a:r>
              <a:rPr lang="en-US" altLang="en-US" dirty="0"/>
              <a:t>The number of combinations of n objects taken r at a time is: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50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DA9A095B-BB90-4703-BA39-42F0FD371280}"/>
              </a:ext>
            </a:extLst>
          </p:cNvPr>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a:t>Other notations for combinations:</a:t>
            </a:r>
          </a:p>
        </p:txBody>
      </p:sp>
      <p:graphicFrame>
        <p:nvGraphicFramePr>
          <p:cNvPr id="47107" name="Object 3">
            <a:hlinkClick r:id="" action="ppaction://ole?verb=0"/>
            <a:extLst>
              <a:ext uri="{FF2B5EF4-FFF2-40B4-BE49-F238E27FC236}">
                <a16:creationId xmlns:a16="http://schemas.microsoft.com/office/drawing/2014/main" id="{CBFB5AA8-34B2-49E3-BE52-1D2EA2E21E51}"/>
              </a:ext>
            </a:extLst>
          </p:cNvPr>
          <p:cNvGraphicFramePr>
            <a:graphicFrameLocks/>
          </p:cNvGraphicFramePr>
          <p:nvPr/>
        </p:nvGraphicFramePr>
        <p:xfrm>
          <a:off x="1676400" y="2819400"/>
          <a:ext cx="5330825" cy="2541588"/>
        </p:xfrm>
        <a:graphic>
          <a:graphicData uri="http://schemas.openxmlformats.org/presentationml/2006/ole">
            <mc:AlternateContent xmlns:mc="http://schemas.openxmlformats.org/markup-compatibility/2006">
              <mc:Choice xmlns:v="urn:schemas-microsoft-com:vml" Requires="v">
                <p:oleObj spid="_x0000_s13314" name="Equation" r:id="rId4" imgW="5329080" imgH="2539800" progId="Equation.3">
                  <p:embed/>
                </p:oleObj>
              </mc:Choice>
              <mc:Fallback>
                <p:oleObj name="Equation" r:id="rId4" imgW="5329080" imgH="2539800" progId="Equation.3">
                  <p:embed/>
                  <p:pic>
                    <p:nvPicPr>
                      <p:cNvPr id="47107" name="Object 3">
                        <a:hlinkClick r:id="" action="ppaction://ole?verb=0"/>
                        <a:extLst>
                          <a:ext uri="{FF2B5EF4-FFF2-40B4-BE49-F238E27FC236}">
                            <a16:creationId xmlns:a16="http://schemas.microsoft.com/office/drawing/2014/main" id="{CBFB5AA8-34B2-49E3-BE52-1D2EA2E21E5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819400"/>
                        <a:ext cx="5330825" cy="254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A20043C4-5962-499F-83BE-42BF6629E113}"/>
              </a:ext>
            </a:extLst>
          </p:cNvPr>
          <p:cNvSpPr>
            <a:spLocks noGrp="1" noChangeArrowheads="1"/>
          </p:cNvSpPr>
          <p:nvPr>
            <p:ph type="title"/>
          </p:nvPr>
        </p:nvSpPr>
        <p:spPr>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ltLang="en-US" dirty="0"/>
              <a:t>Find C</a:t>
            </a:r>
            <a:r>
              <a:rPr lang="en-US" altLang="en-US" baseline="-25000" dirty="0"/>
              <a:t>9, 3</a:t>
            </a:r>
          </a:p>
        </p:txBody>
      </p:sp>
      <p:graphicFrame>
        <p:nvGraphicFramePr>
          <p:cNvPr id="49155" name="Object 3">
            <a:hlinkClick r:id="" action="ppaction://ole?verb=0"/>
            <a:extLst>
              <a:ext uri="{FF2B5EF4-FFF2-40B4-BE49-F238E27FC236}">
                <a16:creationId xmlns:a16="http://schemas.microsoft.com/office/drawing/2014/main" id="{35320EBF-D3D9-4B9C-AFA2-5CC7AED336EF}"/>
              </a:ext>
            </a:extLst>
          </p:cNvPr>
          <p:cNvGraphicFramePr>
            <a:graphicFrameLocks/>
          </p:cNvGraphicFramePr>
          <p:nvPr/>
        </p:nvGraphicFramePr>
        <p:xfrm>
          <a:off x="685800" y="3363913"/>
          <a:ext cx="7810500" cy="1387475"/>
        </p:xfrm>
        <a:graphic>
          <a:graphicData uri="http://schemas.openxmlformats.org/presentationml/2006/ole">
            <mc:AlternateContent xmlns:mc="http://schemas.openxmlformats.org/markup-compatibility/2006">
              <mc:Choice xmlns:v="urn:schemas-microsoft-com:vml" Requires="v">
                <p:oleObj spid="_x0000_s14338" name="Equation" r:id="rId4" imgW="7808760" imgH="1385640" progId="Equation.3">
                  <p:embed/>
                </p:oleObj>
              </mc:Choice>
              <mc:Fallback>
                <p:oleObj name="Equation" r:id="rId4" imgW="7808760" imgH="1385640" progId="Equation.3">
                  <p:embed/>
                  <p:pic>
                    <p:nvPicPr>
                      <p:cNvPr id="49155" name="Object 3">
                        <a:hlinkClick r:id="" action="ppaction://ole?verb=0"/>
                        <a:extLst>
                          <a:ext uri="{FF2B5EF4-FFF2-40B4-BE49-F238E27FC236}">
                            <a16:creationId xmlns:a16="http://schemas.microsoft.com/office/drawing/2014/main" id="{35320EBF-D3D9-4B9C-AFA2-5CC7AED336EF}"/>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3363913"/>
                        <a:ext cx="7810500" cy="138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9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23CB-A3F9-4448-87D8-9C1BC078F38A}"/>
              </a:ext>
            </a:extLst>
          </p:cNvPr>
          <p:cNvSpPr>
            <a:spLocks noGrp="1"/>
          </p:cNvSpPr>
          <p:nvPr>
            <p:ph type="title"/>
          </p:nvPr>
        </p:nvSpPr>
        <p:spPr>
          <a:xfrm>
            <a:off x="475268" y="624205"/>
            <a:ext cx="8229600" cy="990600"/>
          </a:xfrm>
        </p:spPr>
        <p:txBody>
          <a:bodyPr>
            <a:normAutofit fontScale="90000"/>
          </a:bodyPr>
          <a:lstStyle/>
          <a:p>
            <a:r>
              <a:rPr lang="en-US" dirty="0"/>
              <a:t>Key Differences Between Permutation and Combination</a:t>
            </a:r>
            <a:br>
              <a:rPr lang="en-US" dirty="0"/>
            </a:br>
            <a:endParaRPr lang="en-US" dirty="0"/>
          </a:p>
        </p:txBody>
      </p:sp>
      <p:sp>
        <p:nvSpPr>
          <p:cNvPr id="3" name="Footer Placeholder 2">
            <a:extLst>
              <a:ext uri="{FF2B5EF4-FFF2-40B4-BE49-F238E27FC236}">
                <a16:creationId xmlns:a16="http://schemas.microsoft.com/office/drawing/2014/main" id="{DA0A4D5F-20F6-41EE-9ED0-C6E1E6AD85D7}"/>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2D2CBAC4-CD2C-4045-A724-198B2D21D03F}"/>
              </a:ext>
            </a:extLst>
          </p:cNvPr>
          <p:cNvSpPr>
            <a:spLocks noGrp="1"/>
          </p:cNvSpPr>
          <p:nvPr>
            <p:ph type="sldNum" sz="quarter" idx="12"/>
          </p:nvPr>
        </p:nvSpPr>
        <p:spPr/>
        <p:txBody>
          <a:bodyPr/>
          <a:lstStyle/>
          <a:p>
            <a:r>
              <a:rPr lang="en-US" dirty="0"/>
              <a:t>7-</a:t>
            </a:r>
            <a:fld id="{F38DF745-7D3F-47F4-83A3-874385CFAA69}" type="slidenum">
              <a:rPr lang="en-US" smtClean="0"/>
              <a:pPr/>
              <a:t>332</a:t>
            </a:fld>
            <a:endParaRPr lang="en-US" dirty="0"/>
          </a:p>
        </p:txBody>
      </p:sp>
      <p:sp>
        <p:nvSpPr>
          <p:cNvPr id="5" name="Content Placeholder 4">
            <a:extLst>
              <a:ext uri="{FF2B5EF4-FFF2-40B4-BE49-F238E27FC236}">
                <a16:creationId xmlns:a16="http://schemas.microsoft.com/office/drawing/2014/main" id="{A0217DA2-0DB5-4CA5-86BA-C6CA22E0596D}"/>
              </a:ext>
            </a:extLst>
          </p:cNvPr>
          <p:cNvSpPr>
            <a:spLocks noGrp="1"/>
          </p:cNvSpPr>
          <p:nvPr>
            <p:ph sz="quarter" idx="1"/>
          </p:nvPr>
        </p:nvSpPr>
        <p:spPr/>
        <p:txBody>
          <a:bodyPr>
            <a:normAutofit fontScale="92500" lnSpcReduction="10000"/>
          </a:bodyPr>
          <a:lstStyle/>
          <a:p>
            <a:r>
              <a:rPr lang="en-US" dirty="0"/>
              <a:t>The differences between permutation and combination are drawn clearly on the following grounds:</a:t>
            </a:r>
          </a:p>
          <a:p>
            <a:r>
              <a:rPr lang="en-US" dirty="0"/>
              <a:t>The term permutation refers to several ways of arranging a set of objects in a sequential order. Combination implies several ways of choosing items from a large pool of objects, such that their order is irrelevant.</a:t>
            </a:r>
          </a:p>
          <a:p>
            <a:r>
              <a:rPr lang="en-US" dirty="0"/>
              <a:t>The primary distinguishing point between these two mathematical concepts is order, placement, and position, i.e. in permutation characteristics mentioned above does matter, which does not matter in the case of the combination.</a:t>
            </a:r>
          </a:p>
          <a:p>
            <a:r>
              <a:rPr lang="en-US" dirty="0"/>
              <a:t>Permutation denotes several ways to arrange things, people, digits, alphabets, colors, etc. On the other hand, combination indicates different ways of selecting menu items, food, clothes, subjects, etc.</a:t>
            </a:r>
          </a:p>
          <a:p>
            <a:endParaRPr lang="en-US" dirty="0"/>
          </a:p>
        </p:txBody>
      </p:sp>
    </p:spTree>
    <p:extLst>
      <p:ext uri="{BB962C8B-B14F-4D97-AF65-F5344CB8AC3E}">
        <p14:creationId xmlns:p14="http://schemas.microsoft.com/office/powerpoint/2010/main" val="2026487956"/>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23CB-A3F9-4448-87D8-9C1BC078F38A}"/>
              </a:ext>
            </a:extLst>
          </p:cNvPr>
          <p:cNvSpPr>
            <a:spLocks noGrp="1"/>
          </p:cNvSpPr>
          <p:nvPr>
            <p:ph type="title"/>
          </p:nvPr>
        </p:nvSpPr>
        <p:spPr>
          <a:xfrm>
            <a:off x="475268" y="624205"/>
            <a:ext cx="8229600" cy="990600"/>
          </a:xfrm>
        </p:spPr>
        <p:txBody>
          <a:bodyPr>
            <a:normAutofit fontScale="90000"/>
          </a:bodyPr>
          <a:lstStyle/>
          <a:p>
            <a:r>
              <a:rPr lang="en-US" dirty="0"/>
              <a:t>Key Differences Between Permutation and Combination</a:t>
            </a:r>
            <a:br>
              <a:rPr lang="en-US" dirty="0"/>
            </a:br>
            <a:endParaRPr lang="en-US" dirty="0"/>
          </a:p>
        </p:txBody>
      </p:sp>
      <p:sp>
        <p:nvSpPr>
          <p:cNvPr id="3" name="Footer Placeholder 2">
            <a:extLst>
              <a:ext uri="{FF2B5EF4-FFF2-40B4-BE49-F238E27FC236}">
                <a16:creationId xmlns:a16="http://schemas.microsoft.com/office/drawing/2014/main" id="{DA0A4D5F-20F6-41EE-9ED0-C6E1E6AD85D7}"/>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2D2CBAC4-CD2C-4045-A724-198B2D21D03F}"/>
              </a:ext>
            </a:extLst>
          </p:cNvPr>
          <p:cNvSpPr>
            <a:spLocks noGrp="1"/>
          </p:cNvSpPr>
          <p:nvPr>
            <p:ph type="sldNum" sz="quarter" idx="12"/>
          </p:nvPr>
        </p:nvSpPr>
        <p:spPr/>
        <p:txBody>
          <a:bodyPr/>
          <a:lstStyle/>
          <a:p>
            <a:r>
              <a:rPr lang="en-US" dirty="0"/>
              <a:t>7-</a:t>
            </a:r>
            <a:fld id="{F38DF745-7D3F-47F4-83A3-874385CFAA69}" type="slidenum">
              <a:rPr lang="en-US" smtClean="0"/>
              <a:pPr/>
              <a:t>333</a:t>
            </a:fld>
            <a:endParaRPr lang="en-US" dirty="0"/>
          </a:p>
        </p:txBody>
      </p:sp>
      <p:sp>
        <p:nvSpPr>
          <p:cNvPr id="5" name="Content Placeholder 4">
            <a:extLst>
              <a:ext uri="{FF2B5EF4-FFF2-40B4-BE49-F238E27FC236}">
                <a16:creationId xmlns:a16="http://schemas.microsoft.com/office/drawing/2014/main" id="{A0217DA2-0DB5-4CA5-86BA-C6CA22E0596D}"/>
              </a:ext>
            </a:extLst>
          </p:cNvPr>
          <p:cNvSpPr>
            <a:spLocks noGrp="1"/>
          </p:cNvSpPr>
          <p:nvPr>
            <p:ph sz="quarter" idx="1"/>
          </p:nvPr>
        </p:nvSpPr>
        <p:spPr/>
        <p:txBody>
          <a:bodyPr>
            <a:normAutofit/>
          </a:bodyPr>
          <a:lstStyle/>
          <a:p>
            <a:r>
              <a:rPr lang="en-US" dirty="0"/>
              <a:t>The permutation is nothing but an ordered combination while Combination implies unordered sets or pairing of values within specific criteria.</a:t>
            </a:r>
          </a:p>
          <a:p>
            <a:r>
              <a:rPr lang="en-US" dirty="0"/>
              <a:t>Many permutations can be derived from a single combination. Conversely, only a single combination can be obtained from a single permutation.</a:t>
            </a:r>
          </a:p>
          <a:p>
            <a:r>
              <a:rPr lang="en-US" dirty="0"/>
              <a:t>Permutation answers How many different arrangements can be created from a given set of objects? As opposed to the combination which explains How many different groups can be picked from a larger group of objects?</a:t>
            </a:r>
          </a:p>
          <a:p>
            <a:endParaRPr lang="en-US" dirty="0"/>
          </a:p>
        </p:txBody>
      </p:sp>
    </p:spTree>
    <p:extLst>
      <p:ext uri="{BB962C8B-B14F-4D97-AF65-F5344CB8AC3E}">
        <p14:creationId xmlns:p14="http://schemas.microsoft.com/office/powerpoint/2010/main" val="2597820920"/>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 Probability Distribution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normAutofit fontScale="92500" lnSpcReduction="20000"/>
          </a:bodyPr>
          <a:lstStyle/>
          <a:p>
            <a:r>
              <a:rPr lang="en-US" sz="2800" dirty="0"/>
              <a:t>The normal distribution originally called the Gaussian distribution was named after Karl Gauss who published a work in 1833 describing the mathematical definition of the distribution. </a:t>
            </a:r>
          </a:p>
          <a:p>
            <a:pPr lvl="1"/>
            <a:r>
              <a:rPr lang="en-US" sz="2800" dirty="0"/>
              <a:t>Normal distributions are all bell shaped but the bells come in various shapes and sizes. </a:t>
            </a:r>
          </a:p>
          <a:p>
            <a:pPr lvl="1"/>
            <a:r>
              <a:rPr lang="en-US" sz="2800" dirty="0"/>
              <a:t>Since all normal distributions are symmetric, the mean, mode and median are all equal.</a:t>
            </a:r>
          </a:p>
          <a:p>
            <a:pPr lvl="1"/>
            <a:r>
              <a:rPr lang="en-US" sz="2800" dirty="0"/>
              <a:t>Range can occur from minus infinity to positive infinity, values that are a great distance from the mean rarely occur. (Six Sigma)</a:t>
            </a:r>
          </a:p>
          <a:p>
            <a:pPr lvl="1"/>
            <a:r>
              <a:rPr lang="en-US" sz="2800" dirty="0"/>
              <a:t>It is completely described by its mean and standard deviation.</a:t>
            </a:r>
          </a:p>
          <a:p>
            <a:pPr lvl="1"/>
            <a:r>
              <a:rPr lang="en-US" sz="2800" dirty="0"/>
              <a:t>The total area under any normal curve equals one. </a:t>
            </a:r>
          </a:p>
        </p:txBody>
      </p:sp>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334</a:t>
            </a:fld>
            <a:endParaRPr lang="en-US" dirty="0"/>
          </a:p>
        </p:txBody>
      </p:sp>
    </p:spTree>
    <p:extLst>
      <p:ext uri="{BB962C8B-B14F-4D97-AF65-F5344CB8AC3E}">
        <p14:creationId xmlns:p14="http://schemas.microsoft.com/office/powerpoint/2010/main" val="2972650124"/>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 Probability Distribution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normAutofit/>
          </a:bodyPr>
          <a:lstStyle/>
          <a:p>
            <a:r>
              <a:rPr lang="en-US" sz="2800" dirty="0"/>
              <a:t>The normal probability distribution is a continuous distribution with the following characteristics</a:t>
            </a:r>
          </a:p>
          <a:p>
            <a:pPr lvl="1"/>
            <a:r>
              <a:rPr lang="en-US" sz="2800" dirty="0"/>
              <a:t>It is bell-shaped and has a single peak at the center of the distribution</a:t>
            </a:r>
          </a:p>
          <a:p>
            <a:pPr lvl="1"/>
            <a:r>
              <a:rPr lang="en-US" sz="2800" dirty="0"/>
              <a:t>The distribution is symmetric</a:t>
            </a:r>
          </a:p>
          <a:p>
            <a:pPr lvl="1"/>
            <a:r>
              <a:rPr lang="en-US" sz="2800" dirty="0"/>
              <a:t>It is asymptotic, meaning the curve approaches but never touches the X-axis. (Tails)</a:t>
            </a:r>
          </a:p>
          <a:p>
            <a:pPr lvl="1"/>
            <a:r>
              <a:rPr lang="en-US" sz="2800" dirty="0"/>
              <a:t>It is completely described by its mean and standard deviation</a:t>
            </a:r>
          </a:p>
        </p:txBody>
      </p:sp>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335</a:t>
            </a:fld>
            <a:endParaRPr lang="en-US" dirty="0"/>
          </a:p>
        </p:txBody>
      </p:sp>
    </p:spTree>
    <p:extLst>
      <p:ext uri="{BB962C8B-B14F-4D97-AF65-F5344CB8AC3E}">
        <p14:creationId xmlns:p14="http://schemas.microsoft.com/office/powerpoint/2010/main" val="3302713031"/>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 Probability Distribution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normAutofit/>
          </a:bodyPr>
          <a:lstStyle/>
          <a:p>
            <a:r>
              <a:rPr lang="en-US" dirty="0"/>
              <a:t>There is a family of normal probability distributions</a:t>
            </a:r>
          </a:p>
          <a:p>
            <a:pPr lvl="1"/>
            <a:r>
              <a:rPr lang="en-US" sz="2800" dirty="0"/>
              <a:t>Another normal probability distribution is created when either the mean or the standard deviation changes</a:t>
            </a:r>
          </a:p>
        </p:txBody>
      </p:sp>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336</a:t>
            </a:fld>
            <a:endParaRPr lang="en-US" dirty="0"/>
          </a:p>
        </p:txBody>
      </p:sp>
    </p:spTree>
    <p:extLst>
      <p:ext uri="{BB962C8B-B14F-4D97-AF65-F5344CB8AC3E}">
        <p14:creationId xmlns:p14="http://schemas.microsoft.com/office/powerpoint/2010/main" val="1719069971"/>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7729F-680D-477E-9819-EC9F3D903473}"/>
              </a:ext>
            </a:extLst>
          </p:cNvPr>
          <p:cNvSpPr>
            <a:spLocks noGrp="1"/>
          </p:cNvSpPr>
          <p:nvPr>
            <p:ph type="title"/>
          </p:nvPr>
        </p:nvSpPr>
        <p:spPr>
          <a:xfrm>
            <a:off x="457986" y="524510"/>
            <a:ext cx="8229600" cy="990600"/>
          </a:xfrm>
        </p:spPr>
        <p:txBody>
          <a:bodyPr>
            <a:normAutofit fontScale="90000"/>
          </a:bodyPr>
          <a:lstStyle/>
          <a:p>
            <a:br>
              <a:rPr lang="en-US" dirty="0"/>
            </a:br>
            <a:br>
              <a:rPr lang="en-US" dirty="0"/>
            </a:br>
            <a:br>
              <a:rPr lang="en-US" dirty="0"/>
            </a:br>
            <a:br>
              <a:rPr lang="en-US" dirty="0"/>
            </a:br>
            <a:br>
              <a:rPr lang="en-US" dirty="0"/>
            </a:br>
            <a:r>
              <a:rPr lang="en-US" dirty="0"/>
              <a:t>Common Properties for All Forms of the Normal Distribution</a:t>
            </a:r>
            <a:br>
              <a:rPr lang="en-US" dirty="0"/>
            </a:br>
            <a:endParaRPr lang="en-US" dirty="0"/>
          </a:p>
        </p:txBody>
      </p:sp>
      <p:sp>
        <p:nvSpPr>
          <p:cNvPr id="3" name="Footer Placeholder 2">
            <a:extLst>
              <a:ext uri="{FF2B5EF4-FFF2-40B4-BE49-F238E27FC236}">
                <a16:creationId xmlns:a16="http://schemas.microsoft.com/office/drawing/2014/main" id="{5FD2D02A-8BBE-4F56-B05C-557597F3BE7A}"/>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29F1D230-B4CF-4F88-976A-22C0A804C2A1}"/>
              </a:ext>
            </a:extLst>
          </p:cNvPr>
          <p:cNvSpPr>
            <a:spLocks noGrp="1"/>
          </p:cNvSpPr>
          <p:nvPr>
            <p:ph type="sldNum" sz="quarter" idx="12"/>
          </p:nvPr>
        </p:nvSpPr>
        <p:spPr/>
        <p:txBody>
          <a:bodyPr/>
          <a:lstStyle/>
          <a:p>
            <a:r>
              <a:rPr lang="en-US" dirty="0"/>
              <a:t>7-</a:t>
            </a:r>
            <a:fld id="{F38DF745-7D3F-47F4-83A3-874385CFAA69}" type="slidenum">
              <a:rPr lang="en-US" smtClean="0"/>
              <a:pPr/>
              <a:t>337</a:t>
            </a:fld>
            <a:endParaRPr lang="en-US" dirty="0"/>
          </a:p>
        </p:txBody>
      </p:sp>
      <p:sp>
        <p:nvSpPr>
          <p:cNvPr id="5" name="Content Placeholder 4">
            <a:extLst>
              <a:ext uri="{FF2B5EF4-FFF2-40B4-BE49-F238E27FC236}">
                <a16:creationId xmlns:a16="http://schemas.microsoft.com/office/drawing/2014/main" id="{713EFAD0-AD9A-4358-9764-05AA900257AD}"/>
              </a:ext>
            </a:extLst>
          </p:cNvPr>
          <p:cNvSpPr>
            <a:spLocks noGrp="1"/>
          </p:cNvSpPr>
          <p:nvPr>
            <p:ph sz="quarter" idx="1"/>
          </p:nvPr>
        </p:nvSpPr>
        <p:spPr/>
        <p:txBody>
          <a:bodyPr>
            <a:normAutofit/>
          </a:bodyPr>
          <a:lstStyle/>
          <a:p>
            <a:r>
              <a:rPr lang="en-US" dirty="0"/>
              <a:t>Despite the different shapes, all forms of the normal distribution have the following characteristic properties.</a:t>
            </a:r>
          </a:p>
          <a:p>
            <a:r>
              <a:rPr lang="en-US" dirty="0"/>
              <a:t>They’re all symmetric. The normal distribution cannot model </a:t>
            </a:r>
            <a:r>
              <a:rPr lang="en-US" dirty="0">
                <a:hlinkClick r:id="rId2"/>
              </a:rPr>
              <a:t>skewed</a:t>
            </a:r>
            <a:r>
              <a:rPr lang="en-US" dirty="0"/>
              <a:t> distributions.</a:t>
            </a:r>
          </a:p>
          <a:p>
            <a:r>
              <a:rPr lang="en-US" dirty="0"/>
              <a:t>The mean, </a:t>
            </a:r>
            <a:r>
              <a:rPr lang="en-US" dirty="0">
                <a:hlinkClick r:id="rId3"/>
              </a:rPr>
              <a:t>median</a:t>
            </a:r>
            <a:r>
              <a:rPr lang="en-US" dirty="0"/>
              <a:t>, and </a:t>
            </a:r>
            <a:r>
              <a:rPr lang="en-US" dirty="0">
                <a:hlinkClick r:id="rId4"/>
              </a:rPr>
              <a:t>mode</a:t>
            </a:r>
            <a:r>
              <a:rPr lang="en-US" dirty="0"/>
              <a:t> are all equal.</a:t>
            </a:r>
          </a:p>
          <a:p>
            <a:r>
              <a:rPr lang="en-US" dirty="0"/>
              <a:t>Half of the population is less than the mean and half is greater than the mean.</a:t>
            </a:r>
          </a:p>
          <a:p>
            <a:r>
              <a:rPr lang="en-US" dirty="0"/>
              <a:t>The Empirical Rule allows you to determine the proportion of values that fall within certain distances from the mean. </a:t>
            </a:r>
          </a:p>
          <a:p>
            <a:endParaRPr lang="en-US" dirty="0"/>
          </a:p>
        </p:txBody>
      </p:sp>
    </p:spTree>
    <p:extLst>
      <p:ext uri="{BB962C8B-B14F-4D97-AF65-F5344CB8AC3E}">
        <p14:creationId xmlns:p14="http://schemas.microsoft.com/office/powerpoint/2010/main" val="3336798591"/>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9E711-5709-4003-B484-5990E15C98FD}"/>
              </a:ext>
            </a:extLst>
          </p:cNvPr>
          <p:cNvSpPr>
            <a:spLocks noGrp="1"/>
          </p:cNvSpPr>
          <p:nvPr>
            <p:ph type="title"/>
          </p:nvPr>
        </p:nvSpPr>
        <p:spPr>
          <a:xfrm>
            <a:off x="457200" y="1828800"/>
            <a:ext cx="8229600" cy="3648710"/>
          </a:xfrm>
        </p:spPr>
        <p:txBody>
          <a:bodyPr>
            <a:noAutofit/>
          </a:bodyPr>
          <a:lstStyle/>
          <a:p>
            <a:r>
              <a:rPr lang="en-US" sz="2400" b="1" u="sng" dirty="0"/>
              <a:t>The Empirical Rule for the Normal Distribution</a:t>
            </a:r>
            <a:br>
              <a:rPr lang="en-US" sz="2400" dirty="0"/>
            </a:br>
            <a:br>
              <a:rPr lang="en-US" sz="2400" dirty="0"/>
            </a:br>
            <a:r>
              <a:rPr lang="en-US" sz="2400" dirty="0"/>
              <a:t>When you have normally distributed data, the standard deviation becomes particularly valuable. You can use it to determine the proportion of the values that fall within a specified number of standard deviations from the mean. For example, in a normal distribution, 68% of the observations fall within +/- 1 standard deviation from the mean. This property is part of the Empirical Rule, which describes the percentage of the data that fall within specific numbers of standard deviations from the mean for bell-shaped curves.</a:t>
            </a:r>
            <a:br>
              <a:rPr lang="en-US" sz="2400" dirty="0"/>
            </a:br>
            <a:endParaRPr lang="en-US" sz="2400" dirty="0"/>
          </a:p>
        </p:txBody>
      </p:sp>
      <p:sp>
        <p:nvSpPr>
          <p:cNvPr id="3" name="Footer Placeholder 2">
            <a:extLst>
              <a:ext uri="{FF2B5EF4-FFF2-40B4-BE49-F238E27FC236}">
                <a16:creationId xmlns:a16="http://schemas.microsoft.com/office/drawing/2014/main" id="{8A87AE24-2292-4A35-B133-554336484D2E}"/>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B20BE82C-DC9F-4529-9431-84A8B93E6139}"/>
              </a:ext>
            </a:extLst>
          </p:cNvPr>
          <p:cNvSpPr>
            <a:spLocks noGrp="1"/>
          </p:cNvSpPr>
          <p:nvPr>
            <p:ph type="sldNum" sz="quarter" idx="12"/>
          </p:nvPr>
        </p:nvSpPr>
        <p:spPr/>
        <p:txBody>
          <a:bodyPr/>
          <a:lstStyle/>
          <a:p>
            <a:r>
              <a:rPr lang="en-US" dirty="0"/>
              <a:t>7-</a:t>
            </a:r>
            <a:fld id="{F38DF745-7D3F-47F4-83A3-874385CFAA69}" type="slidenum">
              <a:rPr lang="en-US" smtClean="0"/>
              <a:pPr/>
              <a:t>338</a:t>
            </a:fld>
            <a:endParaRPr lang="en-US" dirty="0"/>
          </a:p>
        </p:txBody>
      </p:sp>
    </p:spTree>
    <p:extLst>
      <p:ext uri="{BB962C8B-B14F-4D97-AF65-F5344CB8AC3E}">
        <p14:creationId xmlns:p14="http://schemas.microsoft.com/office/powerpoint/2010/main" val="2612931353"/>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A87AE24-2292-4A35-B133-554336484D2E}"/>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B20BE82C-DC9F-4529-9431-84A8B93E6139}"/>
              </a:ext>
            </a:extLst>
          </p:cNvPr>
          <p:cNvSpPr>
            <a:spLocks noGrp="1"/>
          </p:cNvSpPr>
          <p:nvPr>
            <p:ph type="sldNum" sz="quarter" idx="12"/>
          </p:nvPr>
        </p:nvSpPr>
        <p:spPr/>
        <p:txBody>
          <a:bodyPr/>
          <a:lstStyle/>
          <a:p>
            <a:r>
              <a:rPr lang="en-US" dirty="0"/>
              <a:t>7-</a:t>
            </a:r>
            <a:fld id="{F38DF745-7D3F-47F4-83A3-874385CFAA69}" type="slidenum">
              <a:rPr lang="en-US" smtClean="0"/>
              <a:pPr/>
              <a:t>339</a:t>
            </a:fld>
            <a:endParaRPr lang="en-US" dirty="0"/>
          </a:p>
        </p:txBody>
      </p:sp>
      <p:graphicFrame>
        <p:nvGraphicFramePr>
          <p:cNvPr id="8" name="Content Placeholder 7">
            <a:extLst>
              <a:ext uri="{FF2B5EF4-FFF2-40B4-BE49-F238E27FC236}">
                <a16:creationId xmlns:a16="http://schemas.microsoft.com/office/drawing/2014/main" id="{BFA5757A-D886-46A3-A16A-D49FCE8B60E7}"/>
              </a:ext>
            </a:extLst>
          </p:cNvPr>
          <p:cNvGraphicFramePr>
            <a:graphicFrameLocks noGrp="1"/>
          </p:cNvGraphicFramePr>
          <p:nvPr>
            <p:ph sz="quarter" idx="1"/>
          </p:nvPr>
        </p:nvGraphicFramePr>
        <p:xfrm>
          <a:off x="762000" y="1219200"/>
          <a:ext cx="8001000" cy="4419600"/>
        </p:xfrm>
        <a:graphic>
          <a:graphicData uri="http://schemas.openxmlformats.org/drawingml/2006/table">
            <a:tbl>
              <a:tblPr/>
              <a:tblGrid>
                <a:gridCol w="4000500">
                  <a:extLst>
                    <a:ext uri="{9D8B030D-6E8A-4147-A177-3AD203B41FA5}">
                      <a16:colId xmlns:a16="http://schemas.microsoft.com/office/drawing/2014/main" val="3431289352"/>
                    </a:ext>
                  </a:extLst>
                </a:gridCol>
                <a:gridCol w="4000500">
                  <a:extLst>
                    <a:ext uri="{9D8B030D-6E8A-4147-A177-3AD203B41FA5}">
                      <a16:colId xmlns:a16="http://schemas.microsoft.com/office/drawing/2014/main" val="838816441"/>
                    </a:ext>
                  </a:extLst>
                </a:gridCol>
              </a:tblGrid>
              <a:tr h="1628274">
                <a:tc>
                  <a:txBody>
                    <a:bodyPr/>
                    <a:lstStyle/>
                    <a:p>
                      <a:pPr algn="l"/>
                      <a:r>
                        <a:rPr lang="en-US" b="1" u="none" strike="noStrike" dirty="0">
                          <a:solidFill>
                            <a:srgbClr val="000000"/>
                          </a:solidFill>
                          <a:effectLst/>
                          <a:hlinkClick r:id="rId2"/>
                        </a:rPr>
                        <a:t>Mean</a:t>
                      </a:r>
                      <a:r>
                        <a:rPr lang="en-US" b="1" dirty="0">
                          <a:effectLst/>
                        </a:rPr>
                        <a:t> +/- standard deviations</a:t>
                      </a:r>
                      <a:endParaRPr lang="en-US" dirty="0">
                        <a:effectLst/>
                      </a:endParaRPr>
                    </a:p>
                  </a:txBody>
                  <a:tcPr anchor="ctr">
                    <a:lnL>
                      <a:noFill/>
                    </a:lnL>
                    <a:lnR>
                      <a:noFill/>
                    </a:lnR>
                    <a:lnT w="7620" cap="flat" cmpd="sng" algn="ctr">
                      <a:solidFill>
                        <a:srgbClr val="EEEEE8"/>
                      </a:solidFill>
                      <a:prstDash val="solid"/>
                      <a:round/>
                      <a:headEnd type="none" w="med" len="med"/>
                      <a:tailEnd type="none" w="med" len="med"/>
                    </a:lnT>
                    <a:lnB w="7620" cap="flat" cmpd="sng" algn="ctr">
                      <a:solidFill>
                        <a:srgbClr val="EEEEE8"/>
                      </a:solidFill>
                      <a:prstDash val="solid"/>
                      <a:round/>
                      <a:headEnd type="none" w="med" len="med"/>
                      <a:tailEnd type="none" w="med" len="med"/>
                    </a:lnB>
                    <a:solidFill>
                      <a:srgbClr val="FFFFFF"/>
                    </a:solidFill>
                  </a:tcPr>
                </a:tc>
                <a:tc>
                  <a:txBody>
                    <a:bodyPr/>
                    <a:lstStyle/>
                    <a:p>
                      <a:pPr algn="l"/>
                      <a:r>
                        <a:rPr lang="en-US" b="1" dirty="0">
                          <a:effectLst/>
                        </a:rPr>
                        <a:t>Percentage of data contained</a:t>
                      </a:r>
                      <a:endParaRPr lang="en-US" dirty="0">
                        <a:effectLst/>
                      </a:endParaRPr>
                    </a:p>
                  </a:txBody>
                  <a:tcPr anchor="ctr">
                    <a:lnL>
                      <a:noFill/>
                    </a:lnL>
                    <a:lnR>
                      <a:noFill/>
                    </a:lnR>
                    <a:lnT w="7620" cap="flat" cmpd="sng" algn="ctr">
                      <a:solidFill>
                        <a:srgbClr val="EEEEE8"/>
                      </a:solidFill>
                      <a:prstDash val="solid"/>
                      <a:round/>
                      <a:headEnd type="none" w="med" len="med"/>
                      <a:tailEnd type="none" w="med" len="med"/>
                    </a:lnT>
                    <a:lnB w="7620" cap="flat" cmpd="sng" algn="ctr">
                      <a:solidFill>
                        <a:srgbClr val="EEEEE8"/>
                      </a:solidFill>
                      <a:prstDash val="solid"/>
                      <a:round/>
                      <a:headEnd type="none" w="med" len="med"/>
                      <a:tailEnd type="none" w="med" len="med"/>
                    </a:lnB>
                    <a:solidFill>
                      <a:srgbClr val="FFFFFF"/>
                    </a:solidFill>
                  </a:tcPr>
                </a:tc>
                <a:extLst>
                  <a:ext uri="{0D108BD9-81ED-4DB2-BD59-A6C34878D82A}">
                    <a16:rowId xmlns:a16="http://schemas.microsoft.com/office/drawing/2014/main" val="853910866"/>
                  </a:ext>
                </a:extLst>
              </a:tr>
              <a:tr h="930442">
                <a:tc>
                  <a:txBody>
                    <a:bodyPr/>
                    <a:lstStyle/>
                    <a:p>
                      <a:pPr algn="l"/>
                      <a:r>
                        <a:rPr lang="en-US" dirty="0">
                          <a:effectLst/>
                        </a:rPr>
                        <a:t>1</a:t>
                      </a:r>
                    </a:p>
                  </a:txBody>
                  <a:tcPr anchor="ctr">
                    <a:lnL>
                      <a:noFill/>
                    </a:lnL>
                    <a:lnR>
                      <a:noFill/>
                    </a:lnR>
                    <a:lnT w="7620" cap="flat" cmpd="sng" algn="ctr">
                      <a:solidFill>
                        <a:srgbClr val="EEEEE8"/>
                      </a:solidFill>
                      <a:prstDash val="solid"/>
                      <a:round/>
                      <a:headEnd type="none" w="med" len="med"/>
                      <a:tailEnd type="none" w="med" len="med"/>
                    </a:lnT>
                    <a:lnB w="7620" cap="flat" cmpd="sng" algn="ctr">
                      <a:solidFill>
                        <a:srgbClr val="EEEEE8"/>
                      </a:solidFill>
                      <a:prstDash val="solid"/>
                      <a:round/>
                      <a:headEnd type="none" w="med" len="med"/>
                      <a:tailEnd type="none" w="med" len="med"/>
                    </a:lnB>
                    <a:solidFill>
                      <a:srgbClr val="FFFFFF"/>
                    </a:solidFill>
                  </a:tcPr>
                </a:tc>
                <a:tc>
                  <a:txBody>
                    <a:bodyPr/>
                    <a:lstStyle/>
                    <a:p>
                      <a:pPr algn="l"/>
                      <a:r>
                        <a:rPr lang="en-US" dirty="0">
                          <a:effectLst/>
                        </a:rPr>
                        <a:t>68%</a:t>
                      </a:r>
                    </a:p>
                  </a:txBody>
                  <a:tcPr anchor="ctr">
                    <a:lnL>
                      <a:noFill/>
                    </a:lnL>
                    <a:lnR>
                      <a:noFill/>
                    </a:lnR>
                    <a:lnT w="7620" cap="flat" cmpd="sng" algn="ctr">
                      <a:solidFill>
                        <a:srgbClr val="EEEEE8"/>
                      </a:solidFill>
                      <a:prstDash val="solid"/>
                      <a:round/>
                      <a:headEnd type="none" w="med" len="med"/>
                      <a:tailEnd type="none" w="med" len="med"/>
                    </a:lnT>
                    <a:lnB w="7620" cap="flat" cmpd="sng" algn="ctr">
                      <a:solidFill>
                        <a:srgbClr val="EEEEE8"/>
                      </a:solidFill>
                      <a:prstDash val="solid"/>
                      <a:round/>
                      <a:headEnd type="none" w="med" len="med"/>
                      <a:tailEnd type="none" w="med" len="med"/>
                    </a:lnB>
                    <a:solidFill>
                      <a:srgbClr val="FFFFFF"/>
                    </a:solidFill>
                  </a:tcPr>
                </a:tc>
                <a:extLst>
                  <a:ext uri="{0D108BD9-81ED-4DB2-BD59-A6C34878D82A}">
                    <a16:rowId xmlns:a16="http://schemas.microsoft.com/office/drawing/2014/main" val="804325145"/>
                  </a:ext>
                </a:extLst>
              </a:tr>
              <a:tr h="930442">
                <a:tc>
                  <a:txBody>
                    <a:bodyPr/>
                    <a:lstStyle/>
                    <a:p>
                      <a:pPr algn="l"/>
                      <a:r>
                        <a:rPr lang="en-US" dirty="0">
                          <a:effectLst/>
                        </a:rPr>
                        <a:t>2</a:t>
                      </a:r>
                    </a:p>
                  </a:txBody>
                  <a:tcPr anchor="ctr">
                    <a:lnL>
                      <a:noFill/>
                    </a:lnL>
                    <a:lnR>
                      <a:noFill/>
                    </a:lnR>
                    <a:lnT w="7620" cap="flat" cmpd="sng" algn="ctr">
                      <a:solidFill>
                        <a:srgbClr val="EEEEE8"/>
                      </a:solidFill>
                      <a:prstDash val="solid"/>
                      <a:round/>
                      <a:headEnd type="none" w="med" len="med"/>
                      <a:tailEnd type="none" w="med" len="med"/>
                    </a:lnT>
                    <a:lnB w="7620" cap="flat" cmpd="sng" algn="ctr">
                      <a:solidFill>
                        <a:srgbClr val="EEEEE8"/>
                      </a:solidFill>
                      <a:prstDash val="solid"/>
                      <a:round/>
                      <a:headEnd type="none" w="med" len="med"/>
                      <a:tailEnd type="none" w="med" len="med"/>
                    </a:lnB>
                    <a:solidFill>
                      <a:srgbClr val="FFFFFF"/>
                    </a:solidFill>
                  </a:tcPr>
                </a:tc>
                <a:tc>
                  <a:txBody>
                    <a:bodyPr/>
                    <a:lstStyle/>
                    <a:p>
                      <a:pPr algn="l"/>
                      <a:r>
                        <a:rPr lang="en-US" dirty="0">
                          <a:effectLst/>
                        </a:rPr>
                        <a:t>95%</a:t>
                      </a:r>
                    </a:p>
                  </a:txBody>
                  <a:tcPr anchor="ctr">
                    <a:lnL>
                      <a:noFill/>
                    </a:lnL>
                    <a:lnR>
                      <a:noFill/>
                    </a:lnR>
                    <a:lnT w="7620" cap="flat" cmpd="sng" algn="ctr">
                      <a:solidFill>
                        <a:srgbClr val="EEEEE8"/>
                      </a:solidFill>
                      <a:prstDash val="solid"/>
                      <a:round/>
                      <a:headEnd type="none" w="med" len="med"/>
                      <a:tailEnd type="none" w="med" len="med"/>
                    </a:lnT>
                    <a:lnB w="7620" cap="flat" cmpd="sng" algn="ctr">
                      <a:solidFill>
                        <a:srgbClr val="EEEEE8"/>
                      </a:solidFill>
                      <a:prstDash val="solid"/>
                      <a:round/>
                      <a:headEnd type="none" w="med" len="med"/>
                      <a:tailEnd type="none" w="med" len="med"/>
                    </a:lnB>
                    <a:solidFill>
                      <a:srgbClr val="FFFFFF"/>
                    </a:solidFill>
                  </a:tcPr>
                </a:tc>
                <a:extLst>
                  <a:ext uri="{0D108BD9-81ED-4DB2-BD59-A6C34878D82A}">
                    <a16:rowId xmlns:a16="http://schemas.microsoft.com/office/drawing/2014/main" val="2021365560"/>
                  </a:ext>
                </a:extLst>
              </a:tr>
              <a:tr h="930442">
                <a:tc>
                  <a:txBody>
                    <a:bodyPr/>
                    <a:lstStyle/>
                    <a:p>
                      <a:pPr algn="l"/>
                      <a:r>
                        <a:rPr lang="en-US" dirty="0">
                          <a:effectLst/>
                        </a:rPr>
                        <a:t>3</a:t>
                      </a:r>
                    </a:p>
                  </a:txBody>
                  <a:tcPr anchor="ctr">
                    <a:lnL>
                      <a:noFill/>
                    </a:lnL>
                    <a:lnR>
                      <a:noFill/>
                    </a:lnR>
                    <a:lnT w="7620" cap="flat" cmpd="sng" algn="ctr">
                      <a:solidFill>
                        <a:srgbClr val="EEEEE8"/>
                      </a:solidFill>
                      <a:prstDash val="solid"/>
                      <a:round/>
                      <a:headEnd type="none" w="med" len="med"/>
                      <a:tailEnd type="none" w="med" len="med"/>
                    </a:lnT>
                    <a:lnB>
                      <a:noFill/>
                    </a:lnB>
                    <a:solidFill>
                      <a:srgbClr val="FFFFFF"/>
                    </a:solidFill>
                  </a:tcPr>
                </a:tc>
                <a:tc>
                  <a:txBody>
                    <a:bodyPr/>
                    <a:lstStyle/>
                    <a:p>
                      <a:pPr algn="l"/>
                      <a:r>
                        <a:rPr lang="en-US" dirty="0">
                          <a:effectLst/>
                        </a:rPr>
                        <a:t>99.7%</a:t>
                      </a:r>
                    </a:p>
                  </a:txBody>
                  <a:tcPr anchor="ctr">
                    <a:lnL>
                      <a:noFill/>
                    </a:lnL>
                    <a:lnR>
                      <a:noFill/>
                    </a:lnR>
                    <a:lnT w="7620" cap="flat" cmpd="sng" algn="ctr">
                      <a:solidFill>
                        <a:srgbClr val="EEEEE8"/>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722192012"/>
                  </a:ext>
                </a:extLst>
              </a:tr>
            </a:tbl>
          </a:graphicData>
        </a:graphic>
      </p:graphicFrame>
    </p:spTree>
    <p:extLst>
      <p:ext uri="{BB962C8B-B14F-4D97-AF65-F5344CB8AC3E}">
        <p14:creationId xmlns:p14="http://schemas.microsoft.com/office/powerpoint/2010/main" val="1274731581"/>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9C712-007B-4429-86D0-C2668206BB2E}"/>
              </a:ext>
            </a:extLst>
          </p:cNvPr>
          <p:cNvSpPr>
            <a:spLocks noGrp="1"/>
          </p:cNvSpPr>
          <p:nvPr>
            <p:ph type="title"/>
          </p:nvPr>
        </p:nvSpPr>
        <p:spPr/>
        <p:txBody>
          <a:bodyPr/>
          <a:lstStyle/>
          <a:p>
            <a:r>
              <a:rPr lang="en-US" dirty="0"/>
              <a:t>Bell Curve with Six Sigma</a:t>
            </a:r>
          </a:p>
        </p:txBody>
      </p:sp>
      <p:sp>
        <p:nvSpPr>
          <p:cNvPr id="3" name="Footer Placeholder 2">
            <a:extLst>
              <a:ext uri="{FF2B5EF4-FFF2-40B4-BE49-F238E27FC236}">
                <a16:creationId xmlns:a16="http://schemas.microsoft.com/office/drawing/2014/main" id="{4745C949-05D1-49F6-A6A9-73F9B72F565A}"/>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17F1E10D-2D9E-49A0-A466-64F0730440EF}"/>
              </a:ext>
            </a:extLst>
          </p:cNvPr>
          <p:cNvSpPr>
            <a:spLocks noGrp="1"/>
          </p:cNvSpPr>
          <p:nvPr>
            <p:ph type="sldNum" sz="quarter" idx="12"/>
          </p:nvPr>
        </p:nvSpPr>
        <p:spPr/>
        <p:txBody>
          <a:bodyPr/>
          <a:lstStyle/>
          <a:p>
            <a:r>
              <a:rPr lang="en-US" dirty="0"/>
              <a:t>7-</a:t>
            </a:r>
            <a:fld id="{F38DF745-7D3F-47F4-83A3-874385CFAA69}" type="slidenum">
              <a:rPr lang="en-US" smtClean="0"/>
              <a:pPr/>
              <a:t>340</a:t>
            </a:fld>
            <a:endParaRPr lang="en-US" dirty="0"/>
          </a:p>
        </p:txBody>
      </p:sp>
      <p:pic>
        <p:nvPicPr>
          <p:cNvPr id="6146" name="Picture 2" descr="Image result for bell curve with 6 sigma">
            <a:extLst>
              <a:ext uri="{FF2B5EF4-FFF2-40B4-BE49-F238E27FC236}">
                <a16:creationId xmlns:a16="http://schemas.microsoft.com/office/drawing/2014/main" id="{86CB5933-D02E-4BB5-B045-BA509E2C3BD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052512" y="1606550"/>
            <a:ext cx="7038975" cy="4162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231493"/>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result for bell curve with 6 sigma">
            <a:extLst>
              <a:ext uri="{FF2B5EF4-FFF2-40B4-BE49-F238E27FC236}">
                <a16:creationId xmlns:a16="http://schemas.microsoft.com/office/drawing/2014/main" id="{1B2A75D7-60C2-435F-83C3-90643C4BE6C9}"/>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0" y="135890"/>
            <a:ext cx="9144000" cy="6722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170713"/>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553D-E7E3-4B3C-B264-958EE79C2762}"/>
              </a:ext>
            </a:extLst>
          </p:cNvPr>
          <p:cNvSpPr>
            <a:spLocks noGrp="1"/>
          </p:cNvSpPr>
          <p:nvPr>
            <p:ph type="title"/>
          </p:nvPr>
        </p:nvSpPr>
        <p:spPr/>
        <p:txBody>
          <a:bodyPr/>
          <a:lstStyle/>
          <a:p>
            <a:endParaRPr lang="en-US" dirty="0"/>
          </a:p>
        </p:txBody>
      </p:sp>
      <p:sp>
        <p:nvSpPr>
          <p:cNvPr id="3" name="Footer Placeholder 2">
            <a:extLst>
              <a:ext uri="{FF2B5EF4-FFF2-40B4-BE49-F238E27FC236}">
                <a16:creationId xmlns:a16="http://schemas.microsoft.com/office/drawing/2014/main" id="{4E9F5620-BB05-4834-8AC7-9155C39A05E3}"/>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C1449770-5BCF-4335-A9BB-7151B7901E84}"/>
              </a:ext>
            </a:extLst>
          </p:cNvPr>
          <p:cNvSpPr>
            <a:spLocks noGrp="1"/>
          </p:cNvSpPr>
          <p:nvPr>
            <p:ph type="sldNum" sz="quarter" idx="12"/>
          </p:nvPr>
        </p:nvSpPr>
        <p:spPr/>
        <p:txBody>
          <a:bodyPr/>
          <a:lstStyle/>
          <a:p>
            <a:r>
              <a:rPr lang="en-US" dirty="0"/>
              <a:t>7-</a:t>
            </a:r>
            <a:fld id="{F38DF745-7D3F-47F4-83A3-874385CFAA69}" type="slidenum">
              <a:rPr lang="en-US" smtClean="0"/>
              <a:pPr/>
              <a:t>342</a:t>
            </a:fld>
            <a:endParaRPr lang="en-US" dirty="0"/>
          </a:p>
        </p:txBody>
      </p:sp>
      <p:sp>
        <p:nvSpPr>
          <p:cNvPr id="5" name="Content Placeholder 4">
            <a:extLst>
              <a:ext uri="{FF2B5EF4-FFF2-40B4-BE49-F238E27FC236}">
                <a16:creationId xmlns:a16="http://schemas.microsoft.com/office/drawing/2014/main" id="{64DEECE1-9791-4892-A4FB-4AC5AA9E8A9B}"/>
              </a:ext>
            </a:extLst>
          </p:cNvPr>
          <p:cNvSpPr>
            <a:spLocks noGrp="1"/>
          </p:cNvSpPr>
          <p:nvPr>
            <p:ph sz="quarter" idx="1"/>
          </p:nvPr>
        </p:nvSpPr>
        <p:spPr/>
        <p:txBody>
          <a:bodyPr/>
          <a:lstStyle/>
          <a:p>
            <a:r>
              <a:rPr lang="en-US" dirty="0"/>
              <a:t>Let’s look at a pizza delivery example. Assume that a pizza restaurant has a mean delivery time of 30 minutes and a standard deviation of 5 minutes. Using the Empirical Rule, we can determine that 68% of the delivery times are between 25-35 minutes (30 +/- 5), 95% are between 20-40 minutes (30 +/- 2*5), and 99.7% are between 15-45 minutes (30 +/-3*5). The chart below illustrates this property graphically.</a:t>
            </a:r>
          </a:p>
        </p:txBody>
      </p:sp>
    </p:spTree>
    <p:extLst>
      <p:ext uri="{BB962C8B-B14F-4D97-AF65-F5344CB8AC3E}">
        <p14:creationId xmlns:p14="http://schemas.microsoft.com/office/powerpoint/2010/main" val="1144121220"/>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3DD2B-41BE-47FD-8400-A640E8A6D15E}"/>
              </a:ext>
            </a:extLst>
          </p:cNvPr>
          <p:cNvSpPr>
            <a:spLocks noGrp="1"/>
          </p:cNvSpPr>
          <p:nvPr>
            <p:ph type="title"/>
          </p:nvPr>
        </p:nvSpPr>
        <p:spPr/>
        <p:txBody>
          <a:bodyPr/>
          <a:lstStyle/>
          <a:p>
            <a:endParaRPr lang="en-US" dirty="0"/>
          </a:p>
        </p:txBody>
      </p:sp>
      <p:sp>
        <p:nvSpPr>
          <p:cNvPr id="3" name="Footer Placeholder 2">
            <a:extLst>
              <a:ext uri="{FF2B5EF4-FFF2-40B4-BE49-F238E27FC236}">
                <a16:creationId xmlns:a16="http://schemas.microsoft.com/office/drawing/2014/main" id="{17195C2D-22AC-41D4-924D-2FCAF314CA32}"/>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E5D9A60A-21F6-4966-B45A-2220C882BBDD}"/>
              </a:ext>
            </a:extLst>
          </p:cNvPr>
          <p:cNvSpPr>
            <a:spLocks noGrp="1"/>
          </p:cNvSpPr>
          <p:nvPr>
            <p:ph type="sldNum" sz="quarter" idx="12"/>
          </p:nvPr>
        </p:nvSpPr>
        <p:spPr/>
        <p:txBody>
          <a:bodyPr/>
          <a:lstStyle/>
          <a:p>
            <a:r>
              <a:rPr lang="en-US" dirty="0"/>
              <a:t>7-</a:t>
            </a:r>
            <a:fld id="{F38DF745-7D3F-47F4-83A3-874385CFAA69}" type="slidenum">
              <a:rPr lang="en-US" smtClean="0"/>
              <a:pPr/>
              <a:t>343</a:t>
            </a:fld>
            <a:endParaRPr lang="en-US" dirty="0"/>
          </a:p>
        </p:txBody>
      </p:sp>
      <p:pic>
        <p:nvPicPr>
          <p:cNvPr id="3074" name="Picture 2" descr="Graph that displays a normal distribution with areas divided by standard deviations.">
            <a:extLst>
              <a:ext uri="{FF2B5EF4-FFF2-40B4-BE49-F238E27FC236}">
                <a16:creationId xmlns:a16="http://schemas.microsoft.com/office/drawing/2014/main" id="{3BE99134-8CD9-4675-B31F-A4F95A7BD86A}"/>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828800" y="1858962"/>
            <a:ext cx="54864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076406"/>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Normal Curve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5" name="Picture 8" descr="0711"/>
          <p:cNvPicPr>
            <a:picLocks noGrp="1" noChangeAspect="1" noChangeArrowheads="1"/>
          </p:cNvPicPr>
          <p:nvPr>
            <p:ph sz="quarter" idx="1"/>
          </p:nvPr>
        </p:nvPicPr>
        <p:blipFill>
          <a:blip r:embed="rId3"/>
          <a:srcRect/>
          <a:stretch>
            <a:fillRect/>
          </a:stretch>
        </p:blipFill>
        <p:spPr bwMode="auto">
          <a:xfrm>
            <a:off x="1704975" y="1897062"/>
            <a:ext cx="5734050" cy="35814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r>
              <a:rPr lang="en-US" dirty="0"/>
              <a:t>7-</a:t>
            </a:r>
            <a:fld id="{F38DF745-7D3F-47F4-83A3-874385CFAA69}" type="slidenum">
              <a:rPr lang="en-US" smtClean="0"/>
              <a:pPr/>
              <a:t>344</a:t>
            </a:fld>
            <a:endParaRPr lang="en-US" dirty="0"/>
          </a:p>
        </p:txBody>
      </p:sp>
    </p:spTree>
    <p:extLst>
      <p:ext uri="{BB962C8B-B14F-4D97-AF65-F5344CB8AC3E}">
        <p14:creationId xmlns:p14="http://schemas.microsoft.com/office/powerpoint/2010/main" val="2121181914"/>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Family of Normal Probability Distributions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grpSp>
        <p:nvGrpSpPr>
          <p:cNvPr id="5" name="Group 9"/>
          <p:cNvGrpSpPr>
            <a:grpSpLocks/>
          </p:cNvGrpSpPr>
          <p:nvPr/>
        </p:nvGrpSpPr>
        <p:grpSpPr bwMode="auto">
          <a:xfrm>
            <a:off x="876300" y="1447800"/>
            <a:ext cx="2781300" cy="2408237"/>
            <a:chOff x="1318656" y="1826821"/>
            <a:chExt cx="2781300" cy="2408566"/>
          </a:xfrm>
        </p:grpSpPr>
        <p:pic>
          <p:nvPicPr>
            <p:cNvPr id="6" name="Picture 13" descr="0712a"/>
            <p:cNvPicPr>
              <a:picLocks noChangeAspect="1" noChangeArrowheads="1"/>
            </p:cNvPicPr>
            <p:nvPr/>
          </p:nvPicPr>
          <p:blipFill>
            <a:blip r:embed="rId3"/>
            <a:srcRect/>
            <a:stretch>
              <a:fillRect/>
            </a:stretch>
          </p:blipFill>
          <p:spPr bwMode="auto">
            <a:xfrm>
              <a:off x="1318656" y="1826821"/>
              <a:ext cx="2781300" cy="1914525"/>
            </a:xfrm>
            <a:prstGeom prst="rect">
              <a:avLst/>
            </a:prstGeom>
            <a:noFill/>
            <a:ln w="9525">
              <a:noFill/>
              <a:miter lim="800000"/>
              <a:headEnd/>
              <a:tailEnd/>
            </a:ln>
          </p:spPr>
        </p:pic>
        <p:sp>
          <p:nvSpPr>
            <p:cNvPr id="7" name="Rectangle 6"/>
            <p:cNvSpPr/>
            <p:nvPr/>
          </p:nvSpPr>
          <p:spPr>
            <a:xfrm>
              <a:off x="1520268" y="3711440"/>
              <a:ext cx="2565400" cy="523947"/>
            </a:xfrm>
            <a:prstGeom prst="rect">
              <a:avLst/>
            </a:prstGeom>
          </p:spPr>
          <p:txBody>
            <a:bodyPr>
              <a:spAutoFit/>
            </a:bodyPr>
            <a:lstStyle/>
            <a:p>
              <a:pPr algn="ctr" eaLnBrk="0" hangingPunct="0">
                <a:defRPr/>
              </a:pPr>
              <a:r>
                <a:rPr lang="en-US" sz="1400" b="1" dirty="0">
                  <a:latin typeface="+mn-lt"/>
                  <a:cs typeface="+mn-cs"/>
                </a:rPr>
                <a:t>Equal Means and Different Standard Deviations</a:t>
              </a:r>
            </a:p>
          </p:txBody>
        </p:sp>
      </p:grpSp>
      <p:grpSp>
        <p:nvGrpSpPr>
          <p:cNvPr id="8" name="Group 10"/>
          <p:cNvGrpSpPr>
            <a:grpSpLocks/>
          </p:cNvGrpSpPr>
          <p:nvPr/>
        </p:nvGrpSpPr>
        <p:grpSpPr bwMode="auto">
          <a:xfrm>
            <a:off x="4953000" y="1433211"/>
            <a:ext cx="2743200" cy="2452989"/>
            <a:chOff x="5042725" y="1824347"/>
            <a:chExt cx="2743200" cy="2453070"/>
          </a:xfrm>
        </p:grpSpPr>
        <p:pic>
          <p:nvPicPr>
            <p:cNvPr id="9" name="Picture 15" descr="0712b"/>
            <p:cNvPicPr>
              <a:picLocks noChangeAspect="1" noChangeArrowheads="1"/>
            </p:cNvPicPr>
            <p:nvPr/>
          </p:nvPicPr>
          <p:blipFill>
            <a:blip r:embed="rId4"/>
            <a:srcRect/>
            <a:stretch>
              <a:fillRect/>
            </a:stretch>
          </p:blipFill>
          <p:spPr bwMode="auto">
            <a:xfrm>
              <a:off x="5042725" y="1824347"/>
              <a:ext cx="2743200" cy="2009775"/>
            </a:xfrm>
            <a:prstGeom prst="rect">
              <a:avLst/>
            </a:prstGeom>
            <a:noFill/>
            <a:ln w="9525">
              <a:noFill/>
              <a:miter lim="800000"/>
              <a:headEnd/>
              <a:tailEnd/>
            </a:ln>
          </p:spPr>
        </p:pic>
        <p:sp>
          <p:nvSpPr>
            <p:cNvPr id="10" name="Rectangle 9"/>
            <p:cNvSpPr/>
            <p:nvPr/>
          </p:nvSpPr>
          <p:spPr>
            <a:xfrm>
              <a:off x="5457062" y="3753524"/>
              <a:ext cx="2225675" cy="523893"/>
            </a:xfrm>
            <a:prstGeom prst="rect">
              <a:avLst/>
            </a:prstGeom>
          </p:spPr>
          <p:txBody>
            <a:bodyPr>
              <a:spAutoFit/>
            </a:bodyPr>
            <a:lstStyle/>
            <a:p>
              <a:pPr eaLnBrk="0" hangingPunct="0">
                <a:defRPr/>
              </a:pPr>
              <a:r>
                <a:rPr lang="en-US" sz="1400" b="1" dirty="0">
                  <a:latin typeface="+mn-lt"/>
                  <a:cs typeface="+mn-cs"/>
                </a:rPr>
                <a:t>Different Means and Standard Deviations</a:t>
              </a:r>
            </a:p>
          </p:txBody>
        </p:sp>
      </p:grpSp>
      <p:grpSp>
        <p:nvGrpSpPr>
          <p:cNvPr id="11" name="Group 11"/>
          <p:cNvGrpSpPr>
            <a:grpSpLocks/>
          </p:cNvGrpSpPr>
          <p:nvPr/>
        </p:nvGrpSpPr>
        <p:grpSpPr bwMode="auto">
          <a:xfrm>
            <a:off x="1905000" y="3962400"/>
            <a:ext cx="5105400" cy="2266950"/>
            <a:chOff x="2036618" y="4374902"/>
            <a:chExt cx="5105400" cy="2267655"/>
          </a:xfrm>
        </p:grpSpPr>
        <p:pic>
          <p:nvPicPr>
            <p:cNvPr id="12" name="Picture 17" descr="0712c"/>
            <p:cNvPicPr>
              <a:picLocks noChangeAspect="1" noChangeArrowheads="1"/>
            </p:cNvPicPr>
            <p:nvPr/>
          </p:nvPicPr>
          <p:blipFill>
            <a:blip r:embed="rId5"/>
            <a:srcRect/>
            <a:stretch>
              <a:fillRect/>
            </a:stretch>
          </p:blipFill>
          <p:spPr bwMode="auto">
            <a:xfrm>
              <a:off x="2036618" y="4374902"/>
              <a:ext cx="5105400" cy="1962150"/>
            </a:xfrm>
            <a:prstGeom prst="rect">
              <a:avLst/>
            </a:prstGeom>
            <a:noFill/>
            <a:ln w="9525">
              <a:noFill/>
              <a:miter lim="800000"/>
              <a:headEnd/>
              <a:tailEnd/>
            </a:ln>
          </p:spPr>
        </p:pic>
        <p:sp>
          <p:nvSpPr>
            <p:cNvPr id="13" name="Rectangle 12"/>
            <p:cNvSpPr/>
            <p:nvPr/>
          </p:nvSpPr>
          <p:spPr>
            <a:xfrm>
              <a:off x="2565255" y="6334486"/>
              <a:ext cx="4286250" cy="308071"/>
            </a:xfrm>
            <a:prstGeom prst="rect">
              <a:avLst/>
            </a:prstGeom>
          </p:spPr>
          <p:txBody>
            <a:bodyPr>
              <a:spAutoFit/>
            </a:bodyPr>
            <a:lstStyle/>
            <a:p>
              <a:pPr eaLnBrk="0" hangingPunct="0">
                <a:defRPr/>
              </a:pPr>
              <a:r>
                <a:rPr lang="en-US" sz="1400" b="1" dirty="0">
                  <a:latin typeface="+mn-lt"/>
                  <a:cs typeface="+mn-cs"/>
                </a:rPr>
                <a:t>Different Means and Equal Standard Deviations</a:t>
              </a:r>
            </a:p>
          </p:txBody>
        </p:sp>
      </p:grpSp>
      <p:sp>
        <p:nvSpPr>
          <p:cNvPr id="4" name="Slide Number Placeholder 3"/>
          <p:cNvSpPr>
            <a:spLocks noGrp="1"/>
          </p:cNvSpPr>
          <p:nvPr>
            <p:ph type="sldNum" sz="quarter" idx="12"/>
          </p:nvPr>
        </p:nvSpPr>
        <p:spPr/>
        <p:txBody>
          <a:bodyPr/>
          <a:lstStyle/>
          <a:p>
            <a:r>
              <a:rPr lang="en-US" dirty="0"/>
              <a:t>7-</a:t>
            </a:r>
            <a:fld id="{A68F1C3D-7991-4430-8FD2-6BE0AA8A1311}" type="slidenum">
              <a:rPr lang="en-US" smtClean="0"/>
              <a:pPr/>
              <a:t>345</a:t>
            </a:fld>
            <a:endParaRPr lang="en-US" dirty="0"/>
          </a:p>
        </p:txBody>
      </p:sp>
    </p:spTree>
    <p:extLst>
      <p:ext uri="{BB962C8B-B14F-4D97-AF65-F5344CB8AC3E}">
        <p14:creationId xmlns:p14="http://schemas.microsoft.com/office/powerpoint/2010/main" val="1774876060"/>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B05F3-E803-4698-8B36-B5E4D3E2CCCD}"/>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0AC2931B-06CE-4967-9AB0-720907DD4441}"/>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11A70186-1300-45E9-A993-12B3C0D377C3}"/>
              </a:ext>
            </a:extLst>
          </p:cNvPr>
          <p:cNvSpPr>
            <a:spLocks noGrp="1"/>
          </p:cNvSpPr>
          <p:nvPr>
            <p:ph type="sldNum" sz="quarter" idx="12"/>
          </p:nvPr>
        </p:nvSpPr>
        <p:spPr/>
        <p:txBody>
          <a:bodyPr/>
          <a:lstStyle/>
          <a:p>
            <a:r>
              <a:rPr lang="en-US"/>
              <a:t>7-</a:t>
            </a:r>
            <a:fld id="{A68F1C3D-7991-4430-8FD2-6BE0AA8A1311}" type="slidenum">
              <a:rPr lang="en-US" smtClean="0"/>
              <a:pPr/>
              <a:t>346</a:t>
            </a:fld>
            <a:endParaRPr lang="en-US" dirty="0"/>
          </a:p>
        </p:txBody>
      </p:sp>
      <p:sp>
        <p:nvSpPr>
          <p:cNvPr id="5" name="Rectangle 4">
            <a:extLst>
              <a:ext uri="{FF2B5EF4-FFF2-40B4-BE49-F238E27FC236}">
                <a16:creationId xmlns:a16="http://schemas.microsoft.com/office/drawing/2014/main" id="{A8CED30F-C0B1-4A8B-B4C0-E9FD9F3D8A74}"/>
              </a:ext>
            </a:extLst>
          </p:cNvPr>
          <p:cNvSpPr/>
          <p:nvPr/>
        </p:nvSpPr>
        <p:spPr>
          <a:xfrm>
            <a:off x="381000" y="2057400"/>
            <a:ext cx="8534400" cy="2862322"/>
          </a:xfrm>
          <a:prstGeom prst="rect">
            <a:avLst/>
          </a:prstGeom>
        </p:spPr>
        <p:txBody>
          <a:bodyPr wrap="square">
            <a:spAutoFit/>
          </a:bodyPr>
          <a:lstStyle/>
          <a:p>
            <a:pPr fontAlgn="base"/>
            <a:r>
              <a:rPr lang="en-US" dirty="0">
                <a:solidFill>
                  <a:srgbClr val="333333"/>
                </a:solidFill>
                <a:latin typeface="stix"/>
              </a:rPr>
              <a:t>The number of normal distributions is unlimited, each having a different mean (μ), standard deviation (σ), or both. While it is possible to provide a limited number of probability tables for discrete distributions such as the binomial and the Poisson, providing tables for the infinite number of normal distributions is impractical. Fortunately, one member of the family can be used to determine the probabilities for all normal probability distributions. It is called the </a:t>
            </a:r>
            <a:r>
              <a:rPr lang="en-US" b="1" dirty="0">
                <a:solidFill>
                  <a:srgbClr val="333333"/>
                </a:solidFill>
                <a:latin typeface="inherit"/>
              </a:rPr>
              <a:t>standard normal probability distribution,</a:t>
            </a:r>
            <a:r>
              <a:rPr lang="en-US" dirty="0">
                <a:solidFill>
                  <a:srgbClr val="333333"/>
                </a:solidFill>
                <a:latin typeface="stix"/>
              </a:rPr>
              <a:t> and it is unique because it has a mean of 0 and a standard deviation of 1.</a:t>
            </a:r>
          </a:p>
          <a:p>
            <a:pPr fontAlgn="base"/>
            <a:r>
              <a:rPr lang="en-US" dirty="0">
                <a:solidFill>
                  <a:srgbClr val="333333"/>
                </a:solidFill>
                <a:latin typeface="stix"/>
              </a:rPr>
              <a:t>Any </a:t>
            </a:r>
            <a:r>
              <a:rPr lang="en-US" i="1" dirty="0">
                <a:solidFill>
                  <a:srgbClr val="333333"/>
                </a:solidFill>
                <a:latin typeface="inherit"/>
              </a:rPr>
              <a:t>normal probability distribution</a:t>
            </a:r>
            <a:r>
              <a:rPr lang="en-US" dirty="0">
                <a:solidFill>
                  <a:srgbClr val="333333"/>
                </a:solidFill>
                <a:latin typeface="stix"/>
              </a:rPr>
              <a:t> can be converted into a </a:t>
            </a:r>
            <a:r>
              <a:rPr lang="en-US" i="1" dirty="0">
                <a:solidFill>
                  <a:srgbClr val="333333"/>
                </a:solidFill>
                <a:latin typeface="inherit"/>
              </a:rPr>
              <a:t>standard normal probability distribution</a:t>
            </a:r>
            <a:r>
              <a:rPr lang="en-US" dirty="0">
                <a:solidFill>
                  <a:srgbClr val="333333"/>
                </a:solidFill>
                <a:latin typeface="stix"/>
              </a:rPr>
              <a:t> by subtracting the mean from each observation and dividing this difference by the standard deviation. The results are called </a:t>
            </a:r>
            <a:r>
              <a:rPr lang="en-US" b="1" i="1" dirty="0">
                <a:solidFill>
                  <a:srgbClr val="0066CC"/>
                </a:solidFill>
                <a:latin typeface="inherit"/>
                <a:hlinkClick r:id="rId2"/>
              </a:rPr>
              <a:t>z</a:t>
            </a:r>
            <a:r>
              <a:rPr lang="en-US" b="1" dirty="0">
                <a:solidFill>
                  <a:srgbClr val="0066CC"/>
                </a:solidFill>
                <a:latin typeface="inherit"/>
                <a:hlinkClick r:id="rId2"/>
              </a:rPr>
              <a:t> values</a:t>
            </a:r>
            <a:r>
              <a:rPr lang="en-US" dirty="0">
                <a:solidFill>
                  <a:srgbClr val="333333"/>
                </a:solidFill>
                <a:latin typeface="stix"/>
              </a:rPr>
              <a:t> or </a:t>
            </a:r>
            <a:r>
              <a:rPr lang="en-US" b="1" i="1" dirty="0">
                <a:solidFill>
                  <a:srgbClr val="333333"/>
                </a:solidFill>
                <a:latin typeface="inherit"/>
              </a:rPr>
              <a:t>z</a:t>
            </a:r>
            <a:r>
              <a:rPr lang="en-US" b="1" dirty="0">
                <a:solidFill>
                  <a:srgbClr val="333333"/>
                </a:solidFill>
                <a:latin typeface="inherit"/>
              </a:rPr>
              <a:t> scores.</a:t>
            </a:r>
            <a:endParaRPr lang="en-US" b="0" i="0" dirty="0">
              <a:solidFill>
                <a:srgbClr val="333333"/>
              </a:solidFill>
              <a:effectLst/>
              <a:latin typeface="stix"/>
            </a:endParaRPr>
          </a:p>
        </p:txBody>
      </p:sp>
    </p:spTree>
    <p:extLst>
      <p:ext uri="{BB962C8B-B14F-4D97-AF65-F5344CB8AC3E}">
        <p14:creationId xmlns:p14="http://schemas.microsoft.com/office/powerpoint/2010/main" val="2212319039"/>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Standard Normal Probability Distribution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The standard normal probability distribution is a particular normal distribution</a:t>
            </a:r>
          </a:p>
          <a:p>
            <a:pPr lvl="1"/>
            <a:r>
              <a:rPr lang="en-US" sz="2600" dirty="0"/>
              <a:t>It has a mean of 0 and a standard deviation of 1</a:t>
            </a:r>
          </a:p>
          <a:p>
            <a:endParaRPr lang="en-US" dirty="0"/>
          </a:p>
          <a:p>
            <a:pPr marL="0" indent="0">
              <a:buNone/>
            </a:pPr>
            <a:endParaRPr lang="en-US" dirty="0"/>
          </a:p>
          <a:p>
            <a:endParaRPr lang="en-US" dirty="0"/>
          </a:p>
          <a:p>
            <a:r>
              <a:rPr lang="en-US" dirty="0"/>
              <a:t>Any normal probability distribution can be converted to the standard normal probability distribution with the following formula</a:t>
            </a:r>
          </a:p>
        </p:txBody>
      </p:sp>
      <p:pic>
        <p:nvPicPr>
          <p:cNvPr id="6" name="Picture 5"/>
          <p:cNvPicPr>
            <a:picLocks noChangeAspect="1"/>
          </p:cNvPicPr>
          <p:nvPr/>
        </p:nvPicPr>
        <p:blipFill>
          <a:blip r:embed="rId3"/>
          <a:stretch>
            <a:fillRect/>
          </a:stretch>
        </p:blipFill>
        <p:spPr>
          <a:xfrm>
            <a:off x="3582493" y="5093839"/>
            <a:ext cx="1979015" cy="925961"/>
          </a:xfrm>
          <a:prstGeom prst="rect">
            <a:avLst/>
          </a:prstGeom>
          <a:solidFill>
            <a:schemeClr val="accent6">
              <a:lumMod val="20000"/>
              <a:lumOff val="80000"/>
            </a:schemeClr>
          </a:solidFill>
        </p:spPr>
      </p:pic>
      <mc:AlternateContent xmlns:mc="http://schemas.openxmlformats.org/markup-compatibility/2006" xmlns:a14="http://schemas.microsoft.com/office/drawing/2010/main">
        <mc:Choice Requires="a14">
          <p:sp>
            <p:nvSpPr>
              <p:cNvPr id="7" name="TextBox 6"/>
              <p:cNvSpPr txBox="1"/>
              <p:nvPr/>
            </p:nvSpPr>
            <p:spPr>
              <a:xfrm>
                <a:off x="1143000" y="2935069"/>
                <a:ext cx="6858000" cy="646331"/>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z VALUE</a:t>
                </a:r>
                <a:r>
                  <a:rPr lang="en-US" dirty="0"/>
                  <a:t>  The signed distance between a selected value, designated x, and the mean, </a:t>
                </a:r>
                <a14:m>
                  <m:oMath xmlns:m="http://schemas.openxmlformats.org/officeDocument/2006/math">
                    <m:r>
                      <m:rPr>
                        <m:nor/>
                      </m:rPr>
                      <a:rPr lang="en-US" i="0" smtClean="0">
                        <a:latin typeface="Cambria Math"/>
                        <a:ea typeface="Cambria Math"/>
                      </a:rPr>
                      <m:t>μ</m:t>
                    </m:r>
                  </m:oMath>
                </a14:m>
                <a:r>
                  <a:rPr lang="en-US" dirty="0"/>
                  <a:t>, divided by the standard deviation, </a:t>
                </a:r>
                <a14:m>
                  <m:oMath xmlns:m="http://schemas.openxmlformats.org/officeDocument/2006/math">
                    <m:r>
                      <m:rPr>
                        <m:nor/>
                      </m:rPr>
                      <a:rPr lang="en-US" i="0" smtClean="0">
                        <a:latin typeface="Cambria Math"/>
                        <a:ea typeface="Cambria Math"/>
                      </a:rPr>
                      <m:t>σ</m:t>
                    </m:r>
                  </m:oMath>
                </a14:m>
                <a:r>
                  <a:rPr lang="en-US" dirty="0"/>
                  <a:t>.</a:t>
                </a:r>
              </a:p>
            </p:txBody>
          </p:sp>
        </mc:Choice>
        <mc:Fallback xmlns="">
          <p:sp>
            <p:nvSpPr>
              <p:cNvPr id="7" name="TextBox 6"/>
              <p:cNvSpPr txBox="1">
                <a:spLocks noRot="1" noChangeAspect="1" noMove="1" noResize="1" noEditPoints="1" noAdjustHandles="1" noChangeArrowheads="1" noChangeShapeType="1" noTextEdit="1"/>
              </p:cNvSpPr>
              <p:nvPr/>
            </p:nvSpPr>
            <p:spPr>
              <a:xfrm>
                <a:off x="1143000" y="2935069"/>
                <a:ext cx="6858000" cy="646331"/>
              </a:xfrm>
              <a:prstGeom prst="rect">
                <a:avLst/>
              </a:prstGeom>
              <a:blipFill rotWithShape="1">
                <a:blip r:embed="rId4"/>
                <a:stretch>
                  <a:fillRect l="-710" t="-3670" b="-11927"/>
                </a:stretch>
              </a:blipFill>
              <a:ln>
                <a:solidFill>
                  <a:srgbClr val="00B050"/>
                </a:solidFill>
              </a:ln>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347</a:t>
            </a:fld>
            <a:endParaRPr lang="en-US" dirty="0"/>
          </a:p>
        </p:txBody>
      </p:sp>
    </p:spTree>
    <p:extLst>
      <p:ext uri="{BB962C8B-B14F-4D97-AF65-F5344CB8AC3E}">
        <p14:creationId xmlns:p14="http://schemas.microsoft.com/office/powerpoint/2010/main" val="1706848423"/>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Normal Probability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5" name="TextBox 4"/>
          <p:cNvSpPr txBox="1"/>
          <p:nvPr/>
        </p:nvSpPr>
        <p:spPr>
          <a:xfrm>
            <a:off x="838200" y="1371600"/>
            <a:ext cx="7543800" cy="2585323"/>
          </a:xfrm>
          <a:prstGeom prst="rect">
            <a:avLst/>
          </a:prstGeom>
          <a:solidFill>
            <a:schemeClr val="accent6">
              <a:lumMod val="20000"/>
              <a:lumOff val="80000"/>
            </a:schemeClr>
          </a:solidFill>
        </p:spPr>
        <p:txBody>
          <a:bodyPr wrap="square" rtlCol="0">
            <a:spAutoFit/>
          </a:bodyPr>
          <a:lstStyle/>
          <a:p>
            <a:r>
              <a:rPr lang="en-US" dirty="0"/>
              <a:t>In recent years a new type of taxi service has evolved in more than 300 cities world-wide, where the customer is connected directly with a driver via a smartphone. It uses the Uber mobile app, which allows customers with a smartphone to submit a trip request which is then routed to a Uber driver who picks up the customer and takes the customer to the desired location.  No cash is involved, the payment for the transaction is handled via a digital payment. Suppose the weekly income of Uber drivers follows the normal probability distribution with a mean of $1,000 and a standard deviation of $100.</a:t>
            </a:r>
          </a:p>
        </p:txBody>
      </p:sp>
      <mc:AlternateContent xmlns:mc="http://schemas.openxmlformats.org/markup-compatibility/2006" xmlns:a14="http://schemas.microsoft.com/office/drawing/2010/main">
        <mc:Choice Requires="a14">
          <p:sp>
            <p:nvSpPr>
              <p:cNvPr id="6" name="TextBox 5"/>
              <p:cNvSpPr txBox="1"/>
              <p:nvPr/>
            </p:nvSpPr>
            <p:spPr>
              <a:xfrm>
                <a:off x="838200" y="4191000"/>
                <a:ext cx="3505200" cy="1411220"/>
              </a:xfrm>
              <a:prstGeom prst="rect">
                <a:avLst/>
              </a:prstGeom>
              <a:solidFill>
                <a:schemeClr val="accent6">
                  <a:lumMod val="20000"/>
                  <a:lumOff val="80000"/>
                </a:schemeClr>
              </a:solidFill>
            </p:spPr>
            <p:txBody>
              <a:bodyPr wrap="square" rtlCol="0">
                <a:spAutoFit/>
              </a:bodyPr>
              <a:lstStyle/>
              <a:p>
                <a:r>
                  <a:rPr lang="en-US" dirty="0"/>
                  <a:t>What is the z-value of income for a driver who earns $1,100?</a:t>
                </a:r>
              </a:p>
              <a:p>
                <a:endParaRPr lang="en-US" dirty="0"/>
              </a:p>
              <a:p>
                <a:r>
                  <a:rPr lang="en-US" dirty="0"/>
                  <a:t>Z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x</m:t>
                        </m:r>
                        <m:r>
                          <m:rPr>
                            <m:nor/>
                          </m:rPr>
                          <a:rPr lang="en-US" b="0" i="0" smtClean="0">
                            <a:latin typeface="Cambria Math"/>
                          </a:rPr>
                          <m:t>−</m:t>
                        </m:r>
                        <m:r>
                          <m:rPr>
                            <m:nor/>
                          </m:rPr>
                          <a:rPr lang="en-US" b="0" i="0" smtClean="0">
                            <a:latin typeface="Cambria Math"/>
                            <a:ea typeface="Cambria Math"/>
                          </a:rPr>
                          <m:t>μ</m:t>
                        </m:r>
                      </m:num>
                      <m:den>
                        <m:r>
                          <m:rPr>
                            <m:nor/>
                          </m:rPr>
                          <a:rPr lang="en-US" i="0" smtClean="0">
                            <a:latin typeface="Cambria Math"/>
                            <a:ea typeface="Cambria Math"/>
                          </a:rPr>
                          <m:t>σ</m:t>
                        </m:r>
                      </m:den>
                    </m:f>
                  </m:oMath>
                </a14:m>
                <a:r>
                  <a:rPr lang="en-US" dirty="0"/>
                  <a:t>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$1,100−$1,000</m:t>
                        </m:r>
                      </m:num>
                      <m:den>
                        <m:r>
                          <m:rPr>
                            <m:nor/>
                          </m:rPr>
                          <a:rPr lang="en-US" b="0" i="0" smtClean="0">
                            <a:latin typeface="Cambria Math"/>
                          </a:rPr>
                          <m:t>$100</m:t>
                        </m:r>
                      </m:den>
                    </m:f>
                  </m:oMath>
                </a14:m>
                <a:r>
                  <a:rPr lang="en-US" dirty="0"/>
                  <a:t> = 1.00</a:t>
                </a:r>
              </a:p>
            </p:txBody>
          </p:sp>
        </mc:Choice>
        <mc:Fallback xmlns="">
          <p:sp>
            <p:nvSpPr>
              <p:cNvPr id="6" name="TextBox 5"/>
              <p:cNvSpPr txBox="1">
                <a:spLocks noRot="1" noChangeAspect="1" noMove="1" noResize="1" noEditPoints="1" noAdjustHandles="1" noChangeArrowheads="1" noChangeShapeType="1" noTextEdit="1"/>
              </p:cNvSpPr>
              <p:nvPr/>
            </p:nvSpPr>
            <p:spPr>
              <a:xfrm>
                <a:off x="838200" y="4191000"/>
                <a:ext cx="3505200" cy="1411220"/>
              </a:xfrm>
              <a:prstGeom prst="rect">
                <a:avLst/>
              </a:prstGeom>
              <a:blipFill rotWithShape="1">
                <a:blip r:embed="rId3"/>
                <a:stretch>
                  <a:fillRect l="-1565" t="-2165" r="-1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572000" y="4191000"/>
                <a:ext cx="3505200" cy="1411220"/>
              </a:xfrm>
              <a:prstGeom prst="rect">
                <a:avLst/>
              </a:prstGeom>
              <a:solidFill>
                <a:schemeClr val="accent6">
                  <a:lumMod val="20000"/>
                  <a:lumOff val="80000"/>
                </a:schemeClr>
              </a:solidFill>
            </p:spPr>
            <p:txBody>
              <a:bodyPr wrap="square" rtlCol="0">
                <a:spAutoFit/>
              </a:bodyPr>
              <a:lstStyle/>
              <a:p>
                <a:r>
                  <a:rPr lang="en-US" dirty="0"/>
                  <a:t>What is the z-value of income for a driver who earns $900?</a:t>
                </a:r>
              </a:p>
              <a:p>
                <a:endParaRPr lang="en-US" dirty="0"/>
              </a:p>
              <a:p>
                <a:r>
                  <a:rPr lang="en-US" dirty="0"/>
                  <a:t>Z = </a:t>
                </a:r>
                <a14:m>
                  <m:oMath xmlns:m="http://schemas.openxmlformats.org/officeDocument/2006/math">
                    <m:f>
                      <m:fPr>
                        <m:ctrlPr>
                          <a:rPr lang="en-US" i="1">
                            <a:latin typeface="Cambria Math" panose="02040503050406030204" pitchFamily="18" charset="0"/>
                          </a:rPr>
                        </m:ctrlPr>
                      </m:fPr>
                      <m:num>
                        <m:r>
                          <m:rPr>
                            <m:nor/>
                          </m:rPr>
                          <a:rPr lang="en-US">
                            <a:latin typeface="Cambria Math"/>
                          </a:rPr>
                          <m:t>x</m:t>
                        </m:r>
                        <m:r>
                          <m:rPr>
                            <m:nor/>
                          </m:rPr>
                          <a:rPr lang="en-US">
                            <a:latin typeface="Cambria Math"/>
                          </a:rPr>
                          <m:t>−</m:t>
                        </m:r>
                        <m:r>
                          <m:rPr>
                            <m:nor/>
                          </m:rPr>
                          <a:rPr lang="en-US">
                            <a:latin typeface="Cambria Math"/>
                            <a:ea typeface="Cambria Math"/>
                          </a:rPr>
                          <m:t>μ</m:t>
                        </m:r>
                      </m:num>
                      <m:den>
                        <m:r>
                          <m:rPr>
                            <m:nor/>
                          </m:rPr>
                          <a:rPr lang="en-US">
                            <a:latin typeface="Cambria Math"/>
                            <a:ea typeface="Cambria Math"/>
                          </a:rPr>
                          <m:t>σ</m:t>
                        </m:r>
                      </m:den>
                    </m:f>
                  </m:oMath>
                </a14:m>
                <a:r>
                  <a:rPr lang="en-US" dirty="0"/>
                  <a:t> = </a:t>
                </a:r>
                <a14:m>
                  <m:oMath xmlns:m="http://schemas.openxmlformats.org/officeDocument/2006/math">
                    <m:f>
                      <m:fPr>
                        <m:ctrlPr>
                          <a:rPr lang="en-US" i="1">
                            <a:latin typeface="Cambria Math" panose="02040503050406030204" pitchFamily="18" charset="0"/>
                          </a:rPr>
                        </m:ctrlPr>
                      </m:fPr>
                      <m:num>
                        <m:r>
                          <m:rPr>
                            <m:nor/>
                          </m:rPr>
                          <a:rPr lang="en-US">
                            <a:latin typeface="Cambria Math"/>
                          </a:rPr>
                          <m:t>$</m:t>
                        </m:r>
                        <m:r>
                          <m:rPr>
                            <m:nor/>
                          </m:rPr>
                          <a:rPr lang="en-US" b="0" i="0" smtClean="0">
                            <a:latin typeface="Cambria Math"/>
                          </a:rPr>
                          <m:t>9</m:t>
                        </m:r>
                        <m:r>
                          <m:rPr>
                            <m:nor/>
                          </m:rPr>
                          <a:rPr lang="en-US">
                            <a:latin typeface="Cambria Math"/>
                          </a:rPr>
                          <m:t>00−$1,000</m:t>
                        </m:r>
                      </m:num>
                      <m:den>
                        <m:r>
                          <m:rPr>
                            <m:nor/>
                          </m:rPr>
                          <a:rPr lang="en-US">
                            <a:latin typeface="Cambria Math"/>
                          </a:rPr>
                          <m:t>$100</m:t>
                        </m:r>
                      </m:den>
                    </m:f>
                  </m:oMath>
                </a14:m>
                <a:r>
                  <a:rPr lang="en-US" dirty="0"/>
                  <a:t> = -1.00</a:t>
                </a:r>
              </a:p>
            </p:txBody>
          </p:sp>
        </mc:Choice>
        <mc:Fallback xmlns="">
          <p:sp>
            <p:nvSpPr>
              <p:cNvPr id="7" name="TextBox 6"/>
              <p:cNvSpPr txBox="1">
                <a:spLocks noRot="1" noChangeAspect="1" noMove="1" noResize="1" noEditPoints="1" noAdjustHandles="1" noChangeArrowheads="1" noChangeShapeType="1" noTextEdit="1"/>
              </p:cNvSpPr>
              <p:nvPr/>
            </p:nvSpPr>
            <p:spPr>
              <a:xfrm>
                <a:off x="4572000" y="4191000"/>
                <a:ext cx="3505200" cy="1411220"/>
              </a:xfrm>
              <a:prstGeom prst="rect">
                <a:avLst/>
              </a:prstGeom>
              <a:blipFill rotWithShape="1">
                <a:blip r:embed="rId4"/>
                <a:stretch>
                  <a:fillRect l="-1391" t="-2165" r="-1913"/>
                </a:stretch>
              </a:blipFill>
            </p:spPr>
            <p:txBody>
              <a:bodyPr/>
              <a:lstStyle/>
              <a:p>
                <a:r>
                  <a:rPr lang="en-US">
                    <a:noFill/>
                  </a:rPr>
                  <a:t> </a:t>
                </a:r>
              </a:p>
            </p:txBody>
          </p:sp>
        </mc:Fallback>
      </mc:AlternateContent>
      <p:sp>
        <p:nvSpPr>
          <p:cNvPr id="8" name="TextBox 7"/>
          <p:cNvSpPr txBox="1"/>
          <p:nvPr/>
        </p:nvSpPr>
        <p:spPr>
          <a:xfrm>
            <a:off x="1028700" y="5791200"/>
            <a:ext cx="7086600" cy="369332"/>
          </a:xfrm>
          <a:prstGeom prst="rect">
            <a:avLst/>
          </a:prstGeom>
          <a:solidFill>
            <a:schemeClr val="accent6">
              <a:lumMod val="20000"/>
              <a:lumOff val="80000"/>
            </a:schemeClr>
          </a:solidFill>
        </p:spPr>
        <p:txBody>
          <a:bodyPr wrap="square" rtlCol="0">
            <a:spAutoFit/>
          </a:bodyPr>
          <a:lstStyle/>
          <a:p>
            <a:r>
              <a:rPr lang="en-US" dirty="0"/>
              <a:t>Regardless of whether z is +1or -1, the area under the curve  is .3413</a:t>
            </a:r>
          </a:p>
        </p:txBody>
      </p:sp>
      <p:sp>
        <p:nvSpPr>
          <p:cNvPr id="4" name="Slide Number Placeholder 3"/>
          <p:cNvSpPr>
            <a:spLocks noGrp="1"/>
          </p:cNvSpPr>
          <p:nvPr>
            <p:ph type="sldNum" sz="quarter" idx="12"/>
          </p:nvPr>
        </p:nvSpPr>
        <p:spPr/>
        <p:txBody>
          <a:bodyPr/>
          <a:lstStyle/>
          <a:p>
            <a:r>
              <a:rPr lang="en-US" dirty="0"/>
              <a:t>7-</a:t>
            </a:r>
            <a:fld id="{A68F1C3D-7991-4430-8FD2-6BE0AA8A1311}" type="slidenum">
              <a:rPr lang="en-US" smtClean="0"/>
              <a:pPr/>
              <a:t>348</a:t>
            </a:fld>
            <a:endParaRPr lang="en-US" dirty="0"/>
          </a:p>
        </p:txBody>
      </p:sp>
    </p:spTree>
    <p:extLst>
      <p:ext uri="{BB962C8B-B14F-4D97-AF65-F5344CB8AC3E}">
        <p14:creationId xmlns:p14="http://schemas.microsoft.com/office/powerpoint/2010/main" val="1847446861"/>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lstStyle/>
          <a:p>
            <a:r>
              <a:rPr lang="en-US" dirty="0"/>
              <a:t>The Empirical Rule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5" name="Picture 4"/>
          <p:cNvPicPr>
            <a:picLocks noChangeAspect="1"/>
          </p:cNvPicPr>
          <p:nvPr/>
        </p:nvPicPr>
        <p:blipFill>
          <a:blip r:embed="rId3"/>
          <a:stretch>
            <a:fillRect/>
          </a:stretch>
        </p:blipFill>
        <p:spPr>
          <a:xfrm>
            <a:off x="2141125" y="1600200"/>
            <a:ext cx="4861751" cy="2793492"/>
          </a:xfrm>
          <a:prstGeom prst="rect">
            <a:avLst/>
          </a:prstGeom>
        </p:spPr>
      </p:pic>
      <p:sp>
        <p:nvSpPr>
          <p:cNvPr id="6" name="TextBox 5"/>
          <p:cNvSpPr txBox="1"/>
          <p:nvPr/>
        </p:nvSpPr>
        <p:spPr>
          <a:xfrm>
            <a:off x="1066800" y="4648200"/>
            <a:ext cx="6858000" cy="1477328"/>
          </a:xfrm>
          <a:prstGeom prst="rect">
            <a:avLst/>
          </a:prstGeom>
          <a:solidFill>
            <a:schemeClr val="accent6">
              <a:lumMod val="20000"/>
              <a:lumOff val="80000"/>
            </a:schemeClr>
          </a:solidFill>
        </p:spPr>
        <p:txBody>
          <a:bodyPr wrap="square" rtlCol="0">
            <a:spAutoFit/>
          </a:bodyPr>
          <a:lstStyle/>
          <a:p>
            <a:r>
              <a:rPr lang="en-US" dirty="0"/>
              <a:t>To verify the Empirical Rule:</a:t>
            </a:r>
          </a:p>
          <a:p>
            <a:endParaRPr lang="en-US" dirty="0"/>
          </a:p>
          <a:p>
            <a:r>
              <a:rPr lang="en-US" dirty="0"/>
              <a:t>z of 1.00 = .3413 so .3413  *  2 = .6826 or about 68%</a:t>
            </a:r>
          </a:p>
          <a:p>
            <a:r>
              <a:rPr lang="en-US" dirty="0"/>
              <a:t>z of 2.00 = .4772 so .4772  *  2 = .9544 or about 95%</a:t>
            </a:r>
          </a:p>
          <a:p>
            <a:r>
              <a:rPr lang="en-US" dirty="0"/>
              <a:t>z of 3.00 = .4987 so .4987  *  2 = .9974 or about 99.7%</a:t>
            </a:r>
          </a:p>
        </p:txBody>
      </p:sp>
      <p:sp>
        <p:nvSpPr>
          <p:cNvPr id="4" name="Slide Number Placeholder 3"/>
          <p:cNvSpPr>
            <a:spLocks noGrp="1"/>
          </p:cNvSpPr>
          <p:nvPr>
            <p:ph type="sldNum" sz="quarter" idx="12"/>
          </p:nvPr>
        </p:nvSpPr>
        <p:spPr/>
        <p:txBody>
          <a:bodyPr/>
          <a:lstStyle/>
          <a:p>
            <a:r>
              <a:rPr lang="en-US" dirty="0"/>
              <a:t>7-</a:t>
            </a:r>
            <a:fld id="{A68F1C3D-7991-4430-8FD2-6BE0AA8A1311}" type="slidenum">
              <a:rPr lang="en-US" smtClean="0"/>
              <a:pPr/>
              <a:t>349</a:t>
            </a:fld>
            <a:endParaRPr lang="en-US" dirty="0"/>
          </a:p>
        </p:txBody>
      </p:sp>
    </p:spTree>
    <p:extLst>
      <p:ext uri="{BB962C8B-B14F-4D97-AF65-F5344CB8AC3E}">
        <p14:creationId xmlns:p14="http://schemas.microsoft.com/office/powerpoint/2010/main" val="4020974774"/>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Empirical Rule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TextBox 3"/>
          <p:cNvSpPr txBox="1"/>
          <p:nvPr/>
        </p:nvSpPr>
        <p:spPr>
          <a:xfrm>
            <a:off x="914400" y="1676400"/>
            <a:ext cx="6858000" cy="1200329"/>
          </a:xfrm>
          <a:prstGeom prst="rect">
            <a:avLst/>
          </a:prstGeom>
          <a:solidFill>
            <a:schemeClr val="accent6">
              <a:lumMod val="20000"/>
              <a:lumOff val="80000"/>
            </a:schemeClr>
          </a:solidFill>
        </p:spPr>
        <p:txBody>
          <a:bodyPr wrap="square" rtlCol="0">
            <a:spAutoFit/>
          </a:bodyPr>
          <a:lstStyle/>
          <a:p>
            <a:r>
              <a:rPr lang="en-US" dirty="0"/>
              <a:t>As part of its quality assurance program, the Autolite Battery Company conducts tests on battery life. For a particular D-cell alkaline battery, the mean life is 19 hours. The useful life of the battery follows a normal distribution with a standard deviation of 1.2 hours. </a:t>
            </a:r>
          </a:p>
        </p:txBody>
      </p:sp>
      <mc:AlternateContent xmlns:mc="http://schemas.openxmlformats.org/markup-compatibility/2006" xmlns:a14="http://schemas.microsoft.com/office/drawing/2010/main">
        <mc:Choice Requires="a14">
          <p:sp>
            <p:nvSpPr>
              <p:cNvPr id="5" name="TextBox 4"/>
              <p:cNvSpPr txBox="1"/>
              <p:nvPr/>
            </p:nvSpPr>
            <p:spPr>
              <a:xfrm>
                <a:off x="928255" y="3128189"/>
                <a:ext cx="7315200" cy="2739211"/>
              </a:xfrm>
              <a:prstGeom prst="rect">
                <a:avLst/>
              </a:prstGeom>
              <a:solidFill>
                <a:schemeClr val="accent6">
                  <a:lumMod val="20000"/>
                  <a:lumOff val="80000"/>
                </a:schemeClr>
              </a:solidFill>
            </p:spPr>
            <p:txBody>
              <a:bodyPr wrap="square" rtlCol="0">
                <a:spAutoFit/>
              </a:bodyPr>
              <a:lstStyle/>
              <a:p>
                <a:r>
                  <a:rPr lang="en-US" dirty="0"/>
                  <a:t>1.  About 68% of the batteries failed between what two values?</a:t>
                </a:r>
              </a:p>
              <a:p>
                <a:pPr algn="ctr"/>
                <a14:m>
                  <m:oMath xmlns:m="http://schemas.openxmlformats.org/officeDocument/2006/math">
                    <m:r>
                      <m:rPr>
                        <m:nor/>
                      </m:rPr>
                      <a:rPr lang="en-US" i="0" smtClean="0">
                        <a:latin typeface="Cambria Math"/>
                        <a:ea typeface="Cambria Math"/>
                      </a:rPr>
                      <m:t>μ</m:t>
                    </m:r>
                    <m:r>
                      <m:rPr>
                        <m:nor/>
                      </m:rPr>
                      <a:rPr lang="en-US" b="0" i="0" smtClean="0">
                        <a:latin typeface="Cambria Math"/>
                        <a:ea typeface="Cambria Math"/>
                      </a:rPr>
                      <m:t> ±1 </m:t>
                    </m:r>
                    <m:r>
                      <m:rPr>
                        <m:nor/>
                      </m:rPr>
                      <a:rPr lang="en-US" b="0" i="0" smtClean="0">
                        <a:latin typeface="Cambria Math"/>
                        <a:ea typeface="Cambria Math"/>
                      </a:rPr>
                      <m:t>standard</m:t>
                    </m:r>
                    <m:r>
                      <m:rPr>
                        <m:nor/>
                      </m:rPr>
                      <a:rPr lang="en-US" b="0" i="0" smtClean="0">
                        <a:latin typeface="Cambria Math"/>
                        <a:ea typeface="Cambria Math"/>
                      </a:rPr>
                      <m:t> </m:t>
                    </m:r>
                    <m:r>
                      <m:rPr>
                        <m:nor/>
                      </m:rPr>
                      <a:rPr lang="en-US" b="0" i="0" smtClean="0">
                        <a:latin typeface="Cambria Math"/>
                        <a:ea typeface="Cambria Math"/>
                      </a:rPr>
                      <m:t>deviation</m:t>
                    </m:r>
                    <m:r>
                      <m:rPr>
                        <m:nor/>
                      </m:rPr>
                      <a:rPr lang="en-US" b="0" i="0" smtClean="0">
                        <a:latin typeface="Cambria Math"/>
                        <a:ea typeface="Cambria Math"/>
                      </a:rPr>
                      <m:t>; </m:t>
                    </m:r>
                  </m:oMath>
                </a14:m>
                <a:r>
                  <a:rPr lang="en-US" dirty="0"/>
                  <a:t>19 ± 1(1.2) hours;</a:t>
                </a:r>
              </a:p>
              <a:p>
                <a:pPr algn="ctr">
                  <a:spcAft>
                    <a:spcPts val="600"/>
                  </a:spcAft>
                </a:pPr>
                <a:r>
                  <a:rPr lang="en-US" dirty="0"/>
                  <a:t>About 68% of batteries will fail between 17.8 and 20.2 hours.</a:t>
                </a:r>
              </a:p>
              <a:p>
                <a:pPr defTabSz="228600">
                  <a:tabLst>
                    <a:tab pos="228600" algn="l"/>
                  </a:tabLst>
                </a:pPr>
                <a:r>
                  <a:rPr lang="en-US" dirty="0"/>
                  <a:t>2.  About 95% of the batteries failed between what two values?</a:t>
                </a:r>
              </a:p>
              <a:p>
                <a:pPr algn="ctr"/>
                <a14:m>
                  <m:oMath xmlns:m="http://schemas.openxmlformats.org/officeDocument/2006/math">
                    <m:r>
                      <m:rPr>
                        <m:nor/>
                      </m:rPr>
                      <a:rPr lang="en-US">
                        <a:latin typeface="Cambria Math"/>
                        <a:ea typeface="Cambria Math"/>
                      </a:rPr>
                      <m:t>μ</m:t>
                    </m:r>
                    <m:r>
                      <m:rPr>
                        <m:nor/>
                      </m:rPr>
                      <a:rPr lang="en-US">
                        <a:latin typeface="Cambria Math"/>
                        <a:ea typeface="Cambria Math"/>
                      </a:rPr>
                      <m:t> ±2 </m:t>
                    </m:r>
                    <m:r>
                      <m:rPr>
                        <m:nor/>
                      </m:rPr>
                      <a:rPr lang="en-US">
                        <a:latin typeface="Cambria Math"/>
                        <a:ea typeface="Cambria Math"/>
                      </a:rPr>
                      <m:t>standard</m:t>
                    </m:r>
                    <m:r>
                      <m:rPr>
                        <m:nor/>
                      </m:rPr>
                      <a:rPr lang="en-US">
                        <a:latin typeface="Cambria Math"/>
                        <a:ea typeface="Cambria Math"/>
                      </a:rPr>
                      <m:t> </m:t>
                    </m:r>
                    <m:r>
                      <m:rPr>
                        <m:nor/>
                      </m:rPr>
                      <a:rPr lang="en-US">
                        <a:latin typeface="Cambria Math"/>
                        <a:ea typeface="Cambria Math"/>
                      </a:rPr>
                      <m:t>deviations</m:t>
                    </m:r>
                    <m:r>
                      <m:rPr>
                        <m:nor/>
                      </m:rPr>
                      <a:rPr lang="en-US">
                        <a:latin typeface="Cambria Math"/>
                        <a:ea typeface="Cambria Math"/>
                      </a:rPr>
                      <m:t>; </m:t>
                    </m:r>
                  </m:oMath>
                </a14:m>
                <a:r>
                  <a:rPr lang="en-US" dirty="0"/>
                  <a:t>19 ± 2(1.2) hours;</a:t>
                </a:r>
              </a:p>
              <a:p>
                <a:pPr algn="ctr">
                  <a:spcAft>
                    <a:spcPts val="600"/>
                  </a:spcAft>
                </a:pPr>
                <a:r>
                  <a:rPr lang="en-US" dirty="0"/>
                  <a:t>About 95% of batteries will fail between 16.6 and 21.4 hours.</a:t>
                </a:r>
              </a:p>
              <a:p>
                <a:r>
                  <a:rPr lang="en-US" dirty="0"/>
                  <a:t>3.  Virtually all of the batteries failed between what two values?</a:t>
                </a:r>
              </a:p>
              <a:p>
                <a:pPr algn="ctr"/>
                <a14:m>
                  <m:oMath xmlns:m="http://schemas.openxmlformats.org/officeDocument/2006/math">
                    <m:r>
                      <m:rPr>
                        <m:nor/>
                      </m:rPr>
                      <a:rPr lang="en-US">
                        <a:latin typeface="Cambria Math"/>
                        <a:ea typeface="Cambria Math"/>
                      </a:rPr>
                      <m:t>μ</m:t>
                    </m:r>
                    <m:r>
                      <m:rPr>
                        <m:nor/>
                      </m:rPr>
                      <a:rPr lang="en-US">
                        <a:latin typeface="Cambria Math"/>
                        <a:ea typeface="Cambria Math"/>
                      </a:rPr>
                      <m:t> ±3 </m:t>
                    </m:r>
                    <m:r>
                      <m:rPr>
                        <m:nor/>
                      </m:rPr>
                      <a:rPr lang="en-US">
                        <a:latin typeface="Cambria Math"/>
                        <a:ea typeface="Cambria Math"/>
                      </a:rPr>
                      <m:t>standard</m:t>
                    </m:r>
                    <m:r>
                      <m:rPr>
                        <m:nor/>
                      </m:rPr>
                      <a:rPr lang="en-US">
                        <a:latin typeface="Cambria Math"/>
                        <a:ea typeface="Cambria Math"/>
                      </a:rPr>
                      <m:t> </m:t>
                    </m:r>
                    <m:r>
                      <m:rPr>
                        <m:nor/>
                      </m:rPr>
                      <a:rPr lang="en-US">
                        <a:latin typeface="Cambria Math"/>
                        <a:ea typeface="Cambria Math"/>
                      </a:rPr>
                      <m:t>deviations</m:t>
                    </m:r>
                    <m:r>
                      <m:rPr>
                        <m:nor/>
                      </m:rPr>
                      <a:rPr lang="en-US">
                        <a:latin typeface="Cambria Math"/>
                        <a:ea typeface="Cambria Math"/>
                      </a:rPr>
                      <m:t>; </m:t>
                    </m:r>
                  </m:oMath>
                </a14:m>
                <a:r>
                  <a:rPr lang="en-US" dirty="0"/>
                  <a:t>19 ± 3(1.2) hours;</a:t>
                </a:r>
              </a:p>
              <a:p>
                <a:pPr algn="ctr"/>
                <a:r>
                  <a:rPr lang="en-US" dirty="0"/>
                  <a:t>Practically all of the batteries will fail between 15.4 and 22.6 hours.</a:t>
                </a:r>
              </a:p>
            </p:txBody>
          </p:sp>
        </mc:Choice>
        <mc:Fallback xmlns="">
          <p:sp>
            <p:nvSpPr>
              <p:cNvPr id="5" name="TextBox 4"/>
              <p:cNvSpPr txBox="1">
                <a:spLocks noRot="1" noChangeAspect="1" noMove="1" noResize="1" noEditPoints="1" noAdjustHandles="1" noChangeArrowheads="1" noChangeShapeType="1" noTextEdit="1"/>
              </p:cNvSpPr>
              <p:nvPr/>
            </p:nvSpPr>
            <p:spPr>
              <a:xfrm>
                <a:off x="928255" y="3128189"/>
                <a:ext cx="7315200" cy="2739211"/>
              </a:xfrm>
              <a:prstGeom prst="rect">
                <a:avLst/>
              </a:prstGeom>
              <a:blipFill rotWithShape="1">
                <a:blip r:embed="rId3"/>
                <a:stretch>
                  <a:fillRect l="-667" t="-1111" b="-2444"/>
                </a:stretch>
              </a:blipFill>
            </p:spPr>
            <p:txBody>
              <a:bodyPr/>
              <a:lstStyle/>
              <a:p>
                <a:r>
                  <a:rPr lang="en-US">
                    <a:noFill/>
                  </a:rPr>
                  <a:t> </a:t>
                </a:r>
              </a:p>
            </p:txBody>
          </p:sp>
        </mc:Fallback>
      </mc:AlternateContent>
      <p:sp>
        <p:nvSpPr>
          <p:cNvPr id="6" name="Slide Number Placeholder 5"/>
          <p:cNvSpPr>
            <a:spLocks noGrp="1"/>
          </p:cNvSpPr>
          <p:nvPr>
            <p:ph type="sldNum" sz="quarter" idx="12"/>
          </p:nvPr>
        </p:nvSpPr>
        <p:spPr/>
        <p:txBody>
          <a:bodyPr/>
          <a:lstStyle/>
          <a:p>
            <a:r>
              <a:rPr lang="en-US" dirty="0"/>
              <a:t>7-</a:t>
            </a:r>
            <a:fld id="{A68F1C3D-7991-4430-8FD2-6BE0AA8A1311}" type="slidenum">
              <a:rPr lang="en-US" smtClean="0"/>
              <a:pPr/>
              <a:t>350</a:t>
            </a:fld>
            <a:endParaRPr lang="en-US" dirty="0"/>
          </a:p>
        </p:txBody>
      </p:sp>
    </p:spTree>
    <p:extLst>
      <p:ext uri="{BB962C8B-B14F-4D97-AF65-F5344CB8AC3E}">
        <p14:creationId xmlns:p14="http://schemas.microsoft.com/office/powerpoint/2010/main" val="888032142"/>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A7B54-41EF-4F57-A306-7D241842CEB9}"/>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418BE740-D824-43DB-8767-51DF36CEB77D}"/>
              </a:ext>
            </a:extLst>
          </p:cNvPr>
          <p:cNvSpPr>
            <a:spLocks noGrp="1"/>
          </p:cNvSpPr>
          <p:nvPr>
            <p:ph type="ftr" sz="quarter" idx="11"/>
          </p:nvPr>
        </p:nvSpPr>
        <p:spPr/>
        <p:txBody>
          <a:bodyPr/>
          <a:lstStyle/>
          <a:p>
            <a:r>
              <a:rPr lang="en-US"/>
              <a:t>Copyright  2018 by McGraw-Hill Education.  All rights reserved.</a:t>
            </a:r>
            <a:endParaRPr lang="en-US" dirty="0"/>
          </a:p>
        </p:txBody>
      </p:sp>
      <p:sp>
        <p:nvSpPr>
          <p:cNvPr id="4" name="Slide Number Placeholder 3">
            <a:extLst>
              <a:ext uri="{FF2B5EF4-FFF2-40B4-BE49-F238E27FC236}">
                <a16:creationId xmlns:a16="http://schemas.microsoft.com/office/drawing/2014/main" id="{BD566735-D570-4A53-8667-DB43EC57054F}"/>
              </a:ext>
            </a:extLst>
          </p:cNvPr>
          <p:cNvSpPr>
            <a:spLocks noGrp="1"/>
          </p:cNvSpPr>
          <p:nvPr>
            <p:ph type="sldNum" sz="quarter" idx="12"/>
          </p:nvPr>
        </p:nvSpPr>
        <p:spPr/>
        <p:txBody>
          <a:bodyPr/>
          <a:lstStyle/>
          <a:p>
            <a:r>
              <a:rPr lang="en-US"/>
              <a:t>7-</a:t>
            </a:r>
            <a:fld id="{F38DF745-7D3F-47F4-83A3-874385CFAA69}" type="slidenum">
              <a:rPr lang="en-US" smtClean="0"/>
              <a:pPr/>
              <a:t>351</a:t>
            </a:fld>
            <a:endParaRPr lang="en-US" dirty="0"/>
          </a:p>
        </p:txBody>
      </p:sp>
      <p:sp>
        <p:nvSpPr>
          <p:cNvPr id="5" name="Content Placeholder 4">
            <a:extLst>
              <a:ext uri="{FF2B5EF4-FFF2-40B4-BE49-F238E27FC236}">
                <a16:creationId xmlns:a16="http://schemas.microsoft.com/office/drawing/2014/main" id="{09855051-CCB2-4A48-B6AD-305A03B32B6B}"/>
              </a:ext>
            </a:extLst>
          </p:cNvPr>
          <p:cNvSpPr>
            <a:spLocks noGrp="1"/>
          </p:cNvSpPr>
          <p:nvPr>
            <p:ph sz="quarter" idx="1"/>
          </p:nvPr>
        </p:nvSpPr>
        <p:spPr/>
        <p:txBody>
          <a:bodyPr/>
          <a:lstStyle/>
          <a:p>
            <a:endParaRPr lang="en-US"/>
          </a:p>
        </p:txBody>
      </p:sp>
    </p:spTree>
    <p:extLst>
      <p:ext uri="{BB962C8B-B14F-4D97-AF65-F5344CB8AC3E}">
        <p14:creationId xmlns:p14="http://schemas.microsoft.com/office/powerpoint/2010/main" val="2821787897"/>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Exponential Probability Distribution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a:solidFill>
            <a:schemeClr val="bg1"/>
          </a:solidFill>
        </p:spPr>
        <p:txBody>
          <a:bodyPr>
            <a:normAutofit/>
          </a:bodyPr>
          <a:lstStyle/>
          <a:p>
            <a:r>
              <a:rPr lang="en-US" dirty="0"/>
              <a:t>The exponential probability distribution describes times between events in a sequence</a:t>
            </a:r>
          </a:p>
          <a:p>
            <a:r>
              <a:rPr lang="en-US" dirty="0"/>
              <a:t>The actions occur independently at a constant rate per unit of time or length</a:t>
            </a:r>
          </a:p>
          <a:p>
            <a:r>
              <a:rPr lang="en-US" dirty="0"/>
              <a:t>It is non-negative, is positively skewed, declines steadily to the right, and is asymptotic</a:t>
            </a:r>
          </a:p>
          <a:p>
            <a:r>
              <a:rPr lang="en-US" dirty="0"/>
              <a:t>Examples of situations using the exponential distributions</a:t>
            </a:r>
          </a:p>
          <a:p>
            <a:pPr lvl="1"/>
            <a:r>
              <a:rPr lang="en-US" sz="2600" dirty="0"/>
              <a:t>The service time for customers at the information desk at Dallas Public Library</a:t>
            </a:r>
          </a:p>
          <a:p>
            <a:pPr lvl="1"/>
            <a:r>
              <a:rPr lang="en-US" sz="2600" dirty="0"/>
              <a:t>The time until the next phone call arrives in a customer service center</a:t>
            </a:r>
          </a:p>
        </p:txBody>
      </p:sp>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352</a:t>
            </a:fld>
            <a:endParaRPr lang="en-US" dirty="0"/>
          </a:p>
        </p:txBody>
      </p:sp>
    </p:spTree>
    <p:extLst>
      <p:ext uri="{BB962C8B-B14F-4D97-AF65-F5344CB8AC3E}">
        <p14:creationId xmlns:p14="http://schemas.microsoft.com/office/powerpoint/2010/main" val="3788295935"/>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Areas under the Normal Curve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5" name="TextBox 4"/>
          <p:cNvSpPr txBox="1"/>
          <p:nvPr/>
        </p:nvSpPr>
        <p:spPr>
          <a:xfrm>
            <a:off x="1313676" y="5018782"/>
            <a:ext cx="5867400" cy="1077218"/>
          </a:xfrm>
          <a:prstGeom prst="rect">
            <a:avLst/>
          </a:prstGeom>
          <a:solidFill>
            <a:schemeClr val="accent6">
              <a:lumMod val="20000"/>
              <a:lumOff val="80000"/>
            </a:schemeClr>
          </a:solidFill>
        </p:spPr>
        <p:txBody>
          <a:bodyPr wrap="square" rtlCol="0">
            <a:spAutoFit/>
          </a:bodyPr>
          <a:lstStyle/>
          <a:p>
            <a:pPr>
              <a:spcAft>
                <a:spcPts val="600"/>
              </a:spcAft>
            </a:pPr>
            <a:r>
              <a:rPr lang="en-US" dirty="0"/>
              <a:t>Using the weekly incomes of Uber drivers:</a:t>
            </a:r>
          </a:p>
          <a:p>
            <a:pPr>
              <a:spcAft>
                <a:spcPts val="600"/>
              </a:spcAft>
            </a:pPr>
            <a:r>
              <a:rPr lang="en-US" dirty="0"/>
              <a:t>P($790 &lt;weekly income &lt; $1,000) = .4821</a:t>
            </a:r>
          </a:p>
          <a:p>
            <a:r>
              <a:rPr lang="en-US" dirty="0"/>
              <a:t>P(weekly income &lt; $790) = .5000 - .4821 = .0179</a:t>
            </a:r>
          </a:p>
        </p:txBody>
      </p:sp>
      <p:pic>
        <p:nvPicPr>
          <p:cNvPr id="6" name="Picture 5"/>
          <p:cNvPicPr>
            <a:picLocks noChangeAspect="1"/>
          </p:cNvPicPr>
          <p:nvPr/>
        </p:nvPicPr>
        <p:blipFill>
          <a:blip r:embed="rId3"/>
          <a:stretch>
            <a:fillRect/>
          </a:stretch>
        </p:blipFill>
        <p:spPr>
          <a:xfrm>
            <a:off x="4724400" y="2033463"/>
            <a:ext cx="3822470" cy="2114382"/>
          </a:xfrm>
          <a:prstGeom prst="rect">
            <a:avLst/>
          </a:prstGeom>
        </p:spPr>
      </p:pic>
      <p:pic>
        <p:nvPicPr>
          <p:cNvPr id="7" name="Picture 6"/>
          <p:cNvPicPr preferRelativeResize="0">
            <a:picLocks/>
          </p:cNvPicPr>
          <p:nvPr/>
        </p:nvPicPr>
        <p:blipFill>
          <a:blip r:embed="rId4"/>
          <a:stretch>
            <a:fillRect/>
          </a:stretch>
        </p:blipFill>
        <p:spPr>
          <a:xfrm>
            <a:off x="740664" y="2971800"/>
            <a:ext cx="3374136" cy="1828800"/>
          </a:xfrm>
          <a:prstGeom prst="rect">
            <a:avLst/>
          </a:prstGeom>
        </p:spPr>
      </p:pic>
      <mc:AlternateContent xmlns:mc="http://schemas.openxmlformats.org/markup-compatibility/2006" xmlns:a14="http://schemas.microsoft.com/office/drawing/2010/main">
        <mc:Choice Requires="a14">
          <p:sp>
            <p:nvSpPr>
              <p:cNvPr id="8" name="TextBox 7"/>
              <p:cNvSpPr txBox="1"/>
              <p:nvPr/>
            </p:nvSpPr>
            <p:spPr>
              <a:xfrm>
                <a:off x="728321" y="1331980"/>
                <a:ext cx="3505200" cy="1411220"/>
              </a:xfrm>
              <a:prstGeom prst="rect">
                <a:avLst/>
              </a:prstGeom>
              <a:solidFill>
                <a:schemeClr val="accent6">
                  <a:lumMod val="20000"/>
                  <a:lumOff val="80000"/>
                </a:schemeClr>
              </a:solidFill>
            </p:spPr>
            <p:txBody>
              <a:bodyPr wrap="square" rtlCol="0">
                <a:spAutoFit/>
              </a:bodyPr>
              <a:lstStyle/>
              <a:p>
                <a:r>
                  <a:rPr lang="en-US" dirty="0"/>
                  <a:t>What is the z-value of income for a driver who earns $790?</a:t>
                </a:r>
              </a:p>
              <a:p>
                <a:endParaRPr lang="en-US" dirty="0"/>
              </a:p>
              <a:p>
                <a:r>
                  <a:rPr lang="en-US" dirty="0"/>
                  <a:t>Z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x</m:t>
                        </m:r>
                        <m:r>
                          <m:rPr>
                            <m:nor/>
                          </m:rPr>
                          <a:rPr lang="en-US" b="0" i="0" smtClean="0">
                            <a:latin typeface="Cambria Math"/>
                          </a:rPr>
                          <m:t>−</m:t>
                        </m:r>
                        <m:r>
                          <m:rPr>
                            <m:nor/>
                          </m:rPr>
                          <a:rPr lang="en-US" b="0" i="0" smtClean="0">
                            <a:latin typeface="Cambria Math"/>
                            <a:ea typeface="Cambria Math"/>
                          </a:rPr>
                          <m:t>μ</m:t>
                        </m:r>
                      </m:num>
                      <m:den>
                        <m:r>
                          <m:rPr>
                            <m:nor/>
                          </m:rPr>
                          <a:rPr lang="en-US" i="0" smtClean="0">
                            <a:latin typeface="Cambria Math"/>
                            <a:ea typeface="Cambria Math"/>
                          </a:rPr>
                          <m:t>σ</m:t>
                        </m:r>
                      </m:den>
                    </m:f>
                  </m:oMath>
                </a14:m>
                <a:r>
                  <a:rPr lang="en-US" dirty="0"/>
                  <a:t>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$790−$1,000</m:t>
                        </m:r>
                      </m:num>
                      <m:den>
                        <m:r>
                          <m:rPr>
                            <m:nor/>
                          </m:rPr>
                          <a:rPr lang="en-US" b="0" i="0" smtClean="0">
                            <a:latin typeface="Cambria Math"/>
                          </a:rPr>
                          <m:t>$100</m:t>
                        </m:r>
                      </m:den>
                    </m:f>
                  </m:oMath>
                </a14:m>
                <a:r>
                  <a:rPr lang="en-US" dirty="0"/>
                  <a:t> = -2.10</a:t>
                </a:r>
              </a:p>
            </p:txBody>
          </p:sp>
        </mc:Choice>
        <mc:Fallback xmlns="">
          <p:sp>
            <p:nvSpPr>
              <p:cNvPr id="8" name="TextBox 7"/>
              <p:cNvSpPr txBox="1">
                <a:spLocks noRot="1" noChangeAspect="1" noMove="1" noResize="1" noEditPoints="1" noAdjustHandles="1" noChangeArrowheads="1" noChangeShapeType="1" noTextEdit="1"/>
              </p:cNvSpPr>
              <p:nvPr/>
            </p:nvSpPr>
            <p:spPr>
              <a:xfrm>
                <a:off x="728321" y="1331980"/>
                <a:ext cx="3505200" cy="1411220"/>
              </a:xfrm>
              <a:prstGeom prst="rect">
                <a:avLst/>
              </a:prstGeom>
              <a:blipFill rotWithShape="1">
                <a:blip r:embed="rId5"/>
                <a:stretch>
                  <a:fillRect l="-1391" t="-2165" r="-208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r>
              <a:rPr lang="en-US" dirty="0"/>
              <a:t>7-</a:t>
            </a:r>
            <a:fld id="{A68F1C3D-7991-4430-8FD2-6BE0AA8A1311}" type="slidenum">
              <a:rPr lang="en-US" smtClean="0"/>
              <a:pPr/>
              <a:t>353</a:t>
            </a:fld>
            <a:endParaRPr lang="en-US" dirty="0"/>
          </a:p>
        </p:txBody>
      </p:sp>
    </p:spTree>
    <p:extLst>
      <p:ext uri="{BB962C8B-B14F-4D97-AF65-F5344CB8AC3E}">
        <p14:creationId xmlns:p14="http://schemas.microsoft.com/office/powerpoint/2010/main" val="3981215563"/>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Areas Under the Normal Curve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438400"/>
            <a:ext cx="4333875" cy="222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313676" y="5018782"/>
            <a:ext cx="5867400" cy="1354217"/>
          </a:xfrm>
          <a:prstGeom prst="rect">
            <a:avLst/>
          </a:prstGeom>
          <a:solidFill>
            <a:schemeClr val="accent6">
              <a:lumMod val="20000"/>
              <a:lumOff val="80000"/>
            </a:schemeClr>
          </a:solidFill>
        </p:spPr>
        <p:txBody>
          <a:bodyPr wrap="square" rtlCol="0">
            <a:spAutoFit/>
          </a:bodyPr>
          <a:lstStyle/>
          <a:p>
            <a:pPr>
              <a:spcAft>
                <a:spcPts val="600"/>
              </a:spcAft>
            </a:pPr>
            <a:r>
              <a:rPr lang="en-US" dirty="0"/>
              <a:t>Using the weekly incomes of Uber drivers:</a:t>
            </a:r>
          </a:p>
          <a:p>
            <a:pPr>
              <a:spcAft>
                <a:spcPts val="600"/>
              </a:spcAft>
            </a:pPr>
            <a:r>
              <a:rPr lang="en-US" dirty="0"/>
              <a:t>P($840 &lt;weekly income &lt; $1,000) = .4452</a:t>
            </a:r>
          </a:p>
          <a:p>
            <a:r>
              <a:rPr lang="en-US" dirty="0"/>
              <a:t>P($1,000 &lt;weekly income &lt; $1,200) = .4772</a:t>
            </a:r>
          </a:p>
          <a:p>
            <a:r>
              <a:rPr lang="en-US" dirty="0"/>
              <a:t>P($840 &lt; weekly income &lt; $1,200) = .4452 + .4772 = .9224</a:t>
            </a:r>
          </a:p>
        </p:txBody>
      </p:sp>
      <mc:AlternateContent xmlns:mc="http://schemas.openxmlformats.org/markup-compatibility/2006" xmlns:a14="http://schemas.microsoft.com/office/drawing/2010/main">
        <mc:Choice Requires="a14">
          <p:sp>
            <p:nvSpPr>
              <p:cNvPr id="6" name="TextBox 5"/>
              <p:cNvSpPr txBox="1"/>
              <p:nvPr/>
            </p:nvSpPr>
            <p:spPr>
              <a:xfrm>
                <a:off x="381000" y="1600200"/>
                <a:ext cx="3505200" cy="1411220"/>
              </a:xfrm>
              <a:prstGeom prst="rect">
                <a:avLst/>
              </a:prstGeom>
              <a:solidFill>
                <a:schemeClr val="accent6">
                  <a:lumMod val="20000"/>
                  <a:lumOff val="80000"/>
                </a:schemeClr>
              </a:solidFill>
            </p:spPr>
            <p:txBody>
              <a:bodyPr wrap="square" rtlCol="0">
                <a:spAutoFit/>
              </a:bodyPr>
              <a:lstStyle/>
              <a:p>
                <a:r>
                  <a:rPr lang="en-US" dirty="0"/>
                  <a:t>What is the z-value of income for a driver who earns $840?</a:t>
                </a:r>
              </a:p>
              <a:p>
                <a:endParaRPr lang="en-US" dirty="0"/>
              </a:p>
              <a:p>
                <a:r>
                  <a:rPr lang="en-US" dirty="0"/>
                  <a:t>Z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x</m:t>
                        </m:r>
                        <m:r>
                          <m:rPr>
                            <m:nor/>
                          </m:rPr>
                          <a:rPr lang="en-US" b="0" i="0" smtClean="0">
                            <a:latin typeface="Cambria Math"/>
                          </a:rPr>
                          <m:t>−</m:t>
                        </m:r>
                        <m:r>
                          <m:rPr>
                            <m:nor/>
                          </m:rPr>
                          <a:rPr lang="en-US" b="0" i="0" smtClean="0">
                            <a:latin typeface="Cambria Math"/>
                            <a:ea typeface="Cambria Math"/>
                          </a:rPr>
                          <m:t>μ</m:t>
                        </m:r>
                      </m:num>
                      <m:den>
                        <m:r>
                          <m:rPr>
                            <m:nor/>
                          </m:rPr>
                          <a:rPr lang="en-US" i="0" smtClean="0">
                            <a:latin typeface="Cambria Math"/>
                            <a:ea typeface="Cambria Math"/>
                          </a:rPr>
                          <m:t>σ</m:t>
                        </m:r>
                      </m:den>
                    </m:f>
                  </m:oMath>
                </a14:m>
                <a:r>
                  <a:rPr lang="en-US" dirty="0"/>
                  <a:t>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$840−$1,000</m:t>
                        </m:r>
                      </m:num>
                      <m:den>
                        <m:r>
                          <m:rPr>
                            <m:nor/>
                          </m:rPr>
                          <a:rPr lang="en-US" b="0" i="0" smtClean="0">
                            <a:latin typeface="Cambria Math"/>
                          </a:rPr>
                          <m:t>$100</m:t>
                        </m:r>
                      </m:den>
                    </m:f>
                  </m:oMath>
                </a14:m>
                <a:r>
                  <a:rPr lang="en-US" dirty="0"/>
                  <a:t> = -1.60</a:t>
                </a:r>
              </a:p>
            </p:txBody>
          </p:sp>
        </mc:Choice>
        <mc:Fallback xmlns="">
          <p:sp>
            <p:nvSpPr>
              <p:cNvPr id="6" name="TextBox 5"/>
              <p:cNvSpPr txBox="1">
                <a:spLocks noRot="1" noChangeAspect="1" noMove="1" noResize="1" noEditPoints="1" noAdjustHandles="1" noChangeArrowheads="1" noChangeShapeType="1" noTextEdit="1"/>
              </p:cNvSpPr>
              <p:nvPr/>
            </p:nvSpPr>
            <p:spPr>
              <a:xfrm>
                <a:off x="381000" y="1600200"/>
                <a:ext cx="3505200" cy="1411220"/>
              </a:xfrm>
              <a:prstGeom prst="rect">
                <a:avLst/>
              </a:prstGeom>
              <a:blipFill rotWithShape="1">
                <a:blip r:embed="rId4"/>
                <a:stretch>
                  <a:fillRect l="-1565" t="-2165" r="-1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81000" y="3163820"/>
                <a:ext cx="3505200" cy="1411220"/>
              </a:xfrm>
              <a:prstGeom prst="rect">
                <a:avLst/>
              </a:prstGeom>
              <a:solidFill>
                <a:schemeClr val="accent6">
                  <a:lumMod val="20000"/>
                  <a:lumOff val="80000"/>
                </a:schemeClr>
              </a:solidFill>
            </p:spPr>
            <p:txBody>
              <a:bodyPr wrap="square" rtlCol="0">
                <a:spAutoFit/>
              </a:bodyPr>
              <a:lstStyle/>
              <a:p>
                <a:r>
                  <a:rPr lang="en-US" dirty="0"/>
                  <a:t>What is the z-value of income for a driver who earns $1,200?</a:t>
                </a:r>
              </a:p>
              <a:p>
                <a:endParaRPr lang="en-US" dirty="0"/>
              </a:p>
              <a:p>
                <a:r>
                  <a:rPr lang="en-US" dirty="0"/>
                  <a:t>Z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x</m:t>
                        </m:r>
                        <m:r>
                          <m:rPr>
                            <m:nor/>
                          </m:rPr>
                          <a:rPr lang="en-US" b="0" i="0" smtClean="0">
                            <a:latin typeface="Cambria Math"/>
                          </a:rPr>
                          <m:t>−</m:t>
                        </m:r>
                        <m:r>
                          <m:rPr>
                            <m:nor/>
                          </m:rPr>
                          <a:rPr lang="en-US" b="0" i="0" smtClean="0">
                            <a:latin typeface="Cambria Math"/>
                            <a:ea typeface="Cambria Math"/>
                          </a:rPr>
                          <m:t>μ</m:t>
                        </m:r>
                      </m:num>
                      <m:den>
                        <m:r>
                          <m:rPr>
                            <m:nor/>
                          </m:rPr>
                          <a:rPr lang="en-US" i="0" smtClean="0">
                            <a:latin typeface="Cambria Math"/>
                            <a:ea typeface="Cambria Math"/>
                          </a:rPr>
                          <m:t>σ</m:t>
                        </m:r>
                      </m:den>
                    </m:f>
                  </m:oMath>
                </a14:m>
                <a:r>
                  <a:rPr lang="en-US" dirty="0"/>
                  <a:t>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$1200−$1,000</m:t>
                        </m:r>
                      </m:num>
                      <m:den>
                        <m:r>
                          <m:rPr>
                            <m:nor/>
                          </m:rPr>
                          <a:rPr lang="en-US" b="0" i="0" smtClean="0">
                            <a:latin typeface="Cambria Math"/>
                          </a:rPr>
                          <m:t>$100</m:t>
                        </m:r>
                      </m:den>
                    </m:f>
                  </m:oMath>
                </a14:m>
                <a:r>
                  <a:rPr lang="en-US" dirty="0"/>
                  <a:t> = 2.00</a:t>
                </a:r>
              </a:p>
            </p:txBody>
          </p:sp>
        </mc:Choice>
        <mc:Fallback xmlns="">
          <p:sp>
            <p:nvSpPr>
              <p:cNvPr id="7" name="TextBox 6"/>
              <p:cNvSpPr txBox="1">
                <a:spLocks noRot="1" noChangeAspect="1" noMove="1" noResize="1" noEditPoints="1" noAdjustHandles="1" noChangeArrowheads="1" noChangeShapeType="1" noTextEdit="1"/>
              </p:cNvSpPr>
              <p:nvPr/>
            </p:nvSpPr>
            <p:spPr>
              <a:xfrm>
                <a:off x="381000" y="3163820"/>
                <a:ext cx="3505200" cy="1411220"/>
              </a:xfrm>
              <a:prstGeom prst="rect">
                <a:avLst/>
              </a:prstGeom>
              <a:blipFill rotWithShape="1">
                <a:blip r:embed="rId5"/>
                <a:stretch>
                  <a:fillRect l="-1565" t="-2165" r="-1913"/>
                </a:stretch>
              </a:blipFill>
            </p:spPr>
            <p:txBody>
              <a:bodyPr/>
              <a:lstStyle/>
              <a:p>
                <a:r>
                  <a:rPr lang="en-US">
                    <a:noFill/>
                  </a:rPr>
                  <a:t> </a:t>
                </a:r>
              </a:p>
            </p:txBody>
          </p:sp>
        </mc:Fallback>
      </mc:AlternateContent>
      <p:sp>
        <p:nvSpPr>
          <p:cNvPr id="8" name="Slide Number Placeholder 7"/>
          <p:cNvSpPr>
            <a:spLocks noGrp="1"/>
          </p:cNvSpPr>
          <p:nvPr>
            <p:ph type="sldNum" sz="quarter" idx="12"/>
          </p:nvPr>
        </p:nvSpPr>
        <p:spPr/>
        <p:txBody>
          <a:bodyPr/>
          <a:lstStyle/>
          <a:p>
            <a:r>
              <a:rPr lang="en-US" dirty="0"/>
              <a:t>7-</a:t>
            </a:r>
            <a:fld id="{A68F1C3D-7991-4430-8FD2-6BE0AA8A1311}" type="slidenum">
              <a:rPr lang="en-US" smtClean="0"/>
              <a:pPr/>
              <a:t>354</a:t>
            </a:fld>
            <a:endParaRPr lang="en-US" dirty="0"/>
          </a:p>
        </p:txBody>
      </p:sp>
    </p:spTree>
    <p:extLst>
      <p:ext uri="{BB962C8B-B14F-4D97-AF65-F5344CB8AC3E}">
        <p14:creationId xmlns:p14="http://schemas.microsoft.com/office/powerpoint/2010/main" val="2780112218"/>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Areas Under the Normal Curve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4" name="Picture 3"/>
          <p:cNvPicPr>
            <a:picLocks noChangeAspect="1"/>
          </p:cNvPicPr>
          <p:nvPr/>
        </p:nvPicPr>
        <p:blipFill>
          <a:blip r:embed="rId3"/>
          <a:stretch>
            <a:fillRect/>
          </a:stretch>
        </p:blipFill>
        <p:spPr>
          <a:xfrm>
            <a:off x="4267200" y="2438400"/>
            <a:ext cx="4309784" cy="2204053"/>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381000" y="1600200"/>
                <a:ext cx="3505200" cy="1411220"/>
              </a:xfrm>
              <a:prstGeom prst="rect">
                <a:avLst/>
              </a:prstGeom>
              <a:solidFill>
                <a:schemeClr val="accent6">
                  <a:lumMod val="20000"/>
                  <a:lumOff val="80000"/>
                </a:schemeClr>
              </a:solidFill>
            </p:spPr>
            <p:txBody>
              <a:bodyPr wrap="square" rtlCol="0">
                <a:spAutoFit/>
              </a:bodyPr>
              <a:lstStyle/>
              <a:p>
                <a:r>
                  <a:rPr lang="en-US" dirty="0"/>
                  <a:t>What is the z-value of income for a driver who earns $1,250?</a:t>
                </a:r>
              </a:p>
              <a:p>
                <a:endParaRPr lang="en-US" dirty="0"/>
              </a:p>
              <a:p>
                <a:r>
                  <a:rPr lang="en-US" dirty="0"/>
                  <a:t>Z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x</m:t>
                        </m:r>
                        <m:r>
                          <m:rPr>
                            <m:nor/>
                          </m:rPr>
                          <a:rPr lang="en-US" b="0" i="0" smtClean="0">
                            <a:latin typeface="Cambria Math"/>
                          </a:rPr>
                          <m:t>−</m:t>
                        </m:r>
                        <m:r>
                          <m:rPr>
                            <m:nor/>
                          </m:rPr>
                          <a:rPr lang="en-US" b="0" i="0" smtClean="0">
                            <a:latin typeface="Cambria Math"/>
                            <a:ea typeface="Cambria Math"/>
                          </a:rPr>
                          <m:t>μ</m:t>
                        </m:r>
                      </m:num>
                      <m:den>
                        <m:r>
                          <m:rPr>
                            <m:nor/>
                          </m:rPr>
                          <a:rPr lang="en-US" i="0" smtClean="0">
                            <a:latin typeface="Cambria Math"/>
                            <a:ea typeface="Cambria Math"/>
                          </a:rPr>
                          <m:t>σ</m:t>
                        </m:r>
                      </m:den>
                    </m:f>
                  </m:oMath>
                </a14:m>
                <a:r>
                  <a:rPr lang="en-US" dirty="0"/>
                  <a:t>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$1,250−$1,000</m:t>
                        </m:r>
                      </m:num>
                      <m:den>
                        <m:r>
                          <m:rPr>
                            <m:nor/>
                          </m:rPr>
                          <a:rPr lang="en-US" b="0" i="0" smtClean="0">
                            <a:latin typeface="Cambria Math"/>
                          </a:rPr>
                          <m:t>$100</m:t>
                        </m:r>
                      </m:den>
                    </m:f>
                  </m:oMath>
                </a14:m>
                <a:r>
                  <a:rPr lang="en-US" dirty="0"/>
                  <a:t> = 2.50</a:t>
                </a:r>
              </a:p>
            </p:txBody>
          </p:sp>
        </mc:Choice>
        <mc:Fallback xmlns="">
          <p:sp>
            <p:nvSpPr>
              <p:cNvPr id="5" name="TextBox 4"/>
              <p:cNvSpPr txBox="1">
                <a:spLocks noRot="1" noChangeAspect="1" noMove="1" noResize="1" noEditPoints="1" noAdjustHandles="1" noChangeArrowheads="1" noChangeShapeType="1" noTextEdit="1"/>
              </p:cNvSpPr>
              <p:nvPr/>
            </p:nvSpPr>
            <p:spPr>
              <a:xfrm>
                <a:off x="381000" y="1600200"/>
                <a:ext cx="3505200" cy="1411220"/>
              </a:xfrm>
              <a:prstGeom prst="rect">
                <a:avLst/>
              </a:prstGeom>
              <a:blipFill rotWithShape="1">
                <a:blip r:embed="rId4"/>
                <a:stretch>
                  <a:fillRect l="-1565" t="-2165" r="-1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81000" y="3429000"/>
                <a:ext cx="3505200" cy="1411220"/>
              </a:xfrm>
              <a:prstGeom prst="rect">
                <a:avLst/>
              </a:prstGeom>
              <a:solidFill>
                <a:schemeClr val="accent6">
                  <a:lumMod val="20000"/>
                  <a:lumOff val="80000"/>
                </a:schemeClr>
              </a:solidFill>
            </p:spPr>
            <p:txBody>
              <a:bodyPr wrap="square" rtlCol="0">
                <a:spAutoFit/>
              </a:bodyPr>
              <a:lstStyle/>
              <a:p>
                <a:r>
                  <a:rPr lang="en-US" dirty="0"/>
                  <a:t>What is the z-value of income for a driver who earns $1,150?</a:t>
                </a:r>
              </a:p>
              <a:p>
                <a:endParaRPr lang="en-US" dirty="0"/>
              </a:p>
              <a:p>
                <a:r>
                  <a:rPr lang="en-US" dirty="0"/>
                  <a:t>Z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x</m:t>
                        </m:r>
                        <m:r>
                          <m:rPr>
                            <m:nor/>
                          </m:rPr>
                          <a:rPr lang="en-US" b="0" i="0" smtClean="0">
                            <a:latin typeface="Cambria Math"/>
                          </a:rPr>
                          <m:t>−</m:t>
                        </m:r>
                        <m:r>
                          <m:rPr>
                            <m:nor/>
                          </m:rPr>
                          <a:rPr lang="en-US" b="0" i="0" smtClean="0">
                            <a:latin typeface="Cambria Math"/>
                            <a:ea typeface="Cambria Math"/>
                          </a:rPr>
                          <m:t>μ</m:t>
                        </m:r>
                      </m:num>
                      <m:den>
                        <m:r>
                          <m:rPr>
                            <m:nor/>
                          </m:rPr>
                          <a:rPr lang="en-US" i="0" smtClean="0">
                            <a:latin typeface="Cambria Math"/>
                            <a:ea typeface="Cambria Math"/>
                          </a:rPr>
                          <m:t>σ</m:t>
                        </m:r>
                      </m:den>
                    </m:f>
                  </m:oMath>
                </a14:m>
                <a:r>
                  <a:rPr lang="en-US" dirty="0"/>
                  <a:t>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$1,150−$1,000</m:t>
                        </m:r>
                      </m:num>
                      <m:den>
                        <m:r>
                          <m:rPr>
                            <m:nor/>
                          </m:rPr>
                          <a:rPr lang="en-US" b="0" i="0" smtClean="0">
                            <a:latin typeface="Cambria Math"/>
                          </a:rPr>
                          <m:t>$100</m:t>
                        </m:r>
                      </m:den>
                    </m:f>
                  </m:oMath>
                </a14:m>
                <a:r>
                  <a:rPr lang="en-US" dirty="0"/>
                  <a:t> = 1.50</a:t>
                </a:r>
              </a:p>
            </p:txBody>
          </p:sp>
        </mc:Choice>
        <mc:Fallback xmlns="">
          <p:sp>
            <p:nvSpPr>
              <p:cNvPr id="6" name="TextBox 5"/>
              <p:cNvSpPr txBox="1">
                <a:spLocks noRot="1" noChangeAspect="1" noMove="1" noResize="1" noEditPoints="1" noAdjustHandles="1" noChangeArrowheads="1" noChangeShapeType="1" noTextEdit="1"/>
              </p:cNvSpPr>
              <p:nvPr/>
            </p:nvSpPr>
            <p:spPr>
              <a:xfrm>
                <a:off x="381000" y="3429000"/>
                <a:ext cx="3505200" cy="1411220"/>
              </a:xfrm>
              <a:prstGeom prst="rect">
                <a:avLst/>
              </a:prstGeom>
              <a:blipFill rotWithShape="1">
                <a:blip r:embed="rId5"/>
                <a:stretch>
                  <a:fillRect l="-1565" t="-2165" r="-1913"/>
                </a:stretch>
              </a:blipFill>
            </p:spPr>
            <p:txBody>
              <a:bodyPr/>
              <a:lstStyle/>
              <a:p>
                <a:r>
                  <a:rPr lang="en-US">
                    <a:noFill/>
                  </a:rPr>
                  <a:t> </a:t>
                </a:r>
              </a:p>
            </p:txBody>
          </p:sp>
        </mc:Fallback>
      </mc:AlternateContent>
      <p:sp>
        <p:nvSpPr>
          <p:cNvPr id="7" name="TextBox 6"/>
          <p:cNvSpPr txBox="1"/>
          <p:nvPr/>
        </p:nvSpPr>
        <p:spPr>
          <a:xfrm>
            <a:off x="1313676" y="5018782"/>
            <a:ext cx="5867400" cy="1354217"/>
          </a:xfrm>
          <a:prstGeom prst="rect">
            <a:avLst/>
          </a:prstGeom>
          <a:solidFill>
            <a:schemeClr val="accent6">
              <a:lumMod val="20000"/>
              <a:lumOff val="80000"/>
            </a:schemeClr>
          </a:solidFill>
        </p:spPr>
        <p:txBody>
          <a:bodyPr wrap="square" rtlCol="0">
            <a:spAutoFit/>
          </a:bodyPr>
          <a:lstStyle/>
          <a:p>
            <a:pPr>
              <a:spcAft>
                <a:spcPts val="600"/>
              </a:spcAft>
            </a:pPr>
            <a:r>
              <a:rPr lang="en-US" dirty="0"/>
              <a:t>Using the weekly incomes of Uber drivers:</a:t>
            </a:r>
          </a:p>
          <a:p>
            <a:pPr>
              <a:spcAft>
                <a:spcPts val="600"/>
              </a:spcAft>
            </a:pPr>
            <a:r>
              <a:rPr lang="en-US" dirty="0"/>
              <a:t>P($1,000 &lt;weekly income &lt; $1,250) = .4938</a:t>
            </a:r>
          </a:p>
          <a:p>
            <a:r>
              <a:rPr lang="en-US" dirty="0"/>
              <a:t>P($1,000 &lt;weekly income &lt; $1,150) = .4332</a:t>
            </a:r>
          </a:p>
          <a:p>
            <a:r>
              <a:rPr lang="en-US" dirty="0"/>
              <a:t>P($1,150 &lt; weekly income &lt; $1,250) = .4938 - .4332 = .0606</a:t>
            </a:r>
          </a:p>
        </p:txBody>
      </p:sp>
      <p:sp>
        <p:nvSpPr>
          <p:cNvPr id="8" name="Slide Number Placeholder 7"/>
          <p:cNvSpPr>
            <a:spLocks noGrp="1"/>
          </p:cNvSpPr>
          <p:nvPr>
            <p:ph type="sldNum" sz="quarter" idx="12"/>
          </p:nvPr>
        </p:nvSpPr>
        <p:spPr/>
        <p:txBody>
          <a:bodyPr/>
          <a:lstStyle/>
          <a:p>
            <a:r>
              <a:rPr lang="en-US" dirty="0"/>
              <a:t>7-</a:t>
            </a:r>
            <a:fld id="{A68F1C3D-7991-4430-8FD2-6BE0AA8A1311}" type="slidenum">
              <a:rPr lang="en-US" smtClean="0"/>
              <a:pPr/>
              <a:t>355</a:t>
            </a:fld>
            <a:endParaRPr lang="en-US" dirty="0"/>
          </a:p>
        </p:txBody>
      </p:sp>
    </p:spTree>
    <p:extLst>
      <p:ext uri="{BB962C8B-B14F-4D97-AF65-F5344CB8AC3E}">
        <p14:creationId xmlns:p14="http://schemas.microsoft.com/office/powerpoint/2010/main" val="700096033"/>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 Value for x Using z</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TextBox 3"/>
          <p:cNvSpPr txBox="1"/>
          <p:nvPr/>
        </p:nvSpPr>
        <p:spPr>
          <a:xfrm>
            <a:off x="762000" y="1981200"/>
            <a:ext cx="3733800" cy="369332"/>
          </a:xfrm>
          <a:prstGeom prst="rect">
            <a:avLst/>
          </a:prstGeom>
          <a:noFill/>
        </p:spPr>
        <p:txBody>
          <a:bodyPr wrap="square" rtlCol="0">
            <a:spAutoFit/>
          </a:bodyPr>
          <a:lstStyle/>
          <a:p>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74" y="3139440"/>
            <a:ext cx="3195626" cy="1737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rotWithShape="1">
          <a:blip r:embed="rId4"/>
          <a:srcRect l="4303" t="5990" r="3262" b="4466"/>
          <a:stretch/>
        </p:blipFill>
        <p:spPr>
          <a:xfrm>
            <a:off x="4454237" y="3139440"/>
            <a:ext cx="4074233" cy="1737360"/>
          </a:xfrm>
          <a:prstGeom prst="rect">
            <a:avLst/>
          </a:prstGeom>
        </p:spPr>
      </p:pic>
      <p:sp>
        <p:nvSpPr>
          <p:cNvPr id="7" name="TextBox 6"/>
          <p:cNvSpPr txBox="1"/>
          <p:nvPr/>
        </p:nvSpPr>
        <p:spPr>
          <a:xfrm>
            <a:off x="990600" y="1295400"/>
            <a:ext cx="6858000" cy="1754326"/>
          </a:xfrm>
          <a:prstGeom prst="rect">
            <a:avLst/>
          </a:prstGeom>
          <a:noFill/>
        </p:spPr>
        <p:txBody>
          <a:bodyPr wrap="square" rtlCol="0">
            <a:spAutoFit/>
          </a:bodyPr>
          <a:lstStyle/>
          <a:p>
            <a:r>
              <a:rPr lang="en-US" dirty="0"/>
              <a:t>Layton Tire and Rubber Company wishes to set a minimum mileage guarantee on its new MX100 tire. Tests reveal the mean mileage is 67,900 with a standard deviation of 2,050 miles and that the distribution follows the normal distribution. Let x represent the minimum guaranteed mileage and use the formula for z to solve so that no more than 4% of tires need to be replaced.</a:t>
            </a:r>
          </a:p>
        </p:txBody>
      </p:sp>
      <mc:AlternateContent xmlns:mc="http://schemas.openxmlformats.org/markup-compatibility/2006" xmlns:a14="http://schemas.microsoft.com/office/drawing/2010/main">
        <mc:Choice Requires="a14">
          <p:sp>
            <p:nvSpPr>
              <p:cNvPr id="8" name="TextBox 7"/>
              <p:cNvSpPr txBox="1"/>
              <p:nvPr/>
            </p:nvSpPr>
            <p:spPr>
              <a:xfrm>
                <a:off x="944880" y="5181600"/>
                <a:ext cx="6675120" cy="1192506"/>
              </a:xfrm>
              <a:prstGeom prst="rect">
                <a:avLst/>
              </a:prstGeom>
              <a:noFill/>
            </p:spPr>
            <p:txBody>
              <a:bodyPr wrap="square" rtlCol="0">
                <a:spAutoFit/>
              </a:bodyPr>
              <a:lstStyle/>
              <a:p>
                <a:pPr>
                  <a:spcAft>
                    <a:spcPts val="1200"/>
                  </a:spcAft>
                </a:pPr>
                <a:r>
                  <a:rPr lang="en-US" dirty="0"/>
                  <a:t>z = </a:t>
                </a:r>
                <a14:m>
                  <m:oMath xmlns:m="http://schemas.openxmlformats.org/officeDocument/2006/math">
                    <m:f>
                      <m:fPr>
                        <m:ctrlPr>
                          <a:rPr lang="en-US" i="1" smtClean="0">
                            <a:latin typeface="Cambria Math" panose="02040503050406030204" pitchFamily="18" charset="0"/>
                          </a:rPr>
                        </m:ctrlPr>
                      </m:fPr>
                      <m:num>
                        <m:r>
                          <m:rPr>
                            <m:nor/>
                          </m:rPr>
                          <a:rPr lang="en-US" b="0" i="0" smtClean="0"/>
                          <m:t>x</m:t>
                        </m:r>
                        <m:r>
                          <m:rPr>
                            <m:nor/>
                          </m:rPr>
                          <a:rPr lang="en-US" b="0" i="0" smtClean="0"/>
                          <m:t> − </m:t>
                        </m:r>
                        <m:r>
                          <m:rPr>
                            <m:nor/>
                          </m:rPr>
                          <a:rPr lang="en-US" b="0" i="0" smtClean="0">
                            <a:ea typeface="Cambria Math"/>
                          </a:rPr>
                          <m:t>μ</m:t>
                        </m:r>
                      </m:num>
                      <m:den>
                        <m:r>
                          <m:rPr>
                            <m:nor/>
                          </m:rPr>
                          <a:rPr lang="en-US" i="0" smtClean="0">
                            <a:ea typeface="Cambria Math"/>
                          </a:rPr>
                          <m:t>σ</m:t>
                        </m:r>
                      </m:den>
                    </m:f>
                  </m:oMath>
                </a14:m>
                <a:r>
                  <a:rPr lang="en-US" dirty="0"/>
                  <a:t> = </a:t>
                </a:r>
                <a14:m>
                  <m:oMath xmlns:m="http://schemas.openxmlformats.org/officeDocument/2006/math">
                    <m:f>
                      <m:fPr>
                        <m:ctrlPr>
                          <a:rPr lang="en-US" i="1" smtClean="0">
                            <a:latin typeface="Cambria Math" panose="02040503050406030204" pitchFamily="18" charset="0"/>
                          </a:rPr>
                        </m:ctrlPr>
                      </m:fPr>
                      <m:num>
                        <m:r>
                          <m:rPr>
                            <m:nor/>
                          </m:rPr>
                          <a:rPr lang="en-US" b="0" i="0" smtClean="0"/>
                          <m:t>x</m:t>
                        </m:r>
                        <m:r>
                          <m:rPr>
                            <m:nor/>
                          </m:rPr>
                          <a:rPr lang="en-US" b="0" i="0" smtClean="0"/>
                          <m:t> −67,900</m:t>
                        </m:r>
                      </m:num>
                      <m:den>
                        <m:r>
                          <m:rPr>
                            <m:nor/>
                          </m:rPr>
                          <a:rPr lang="en-US" b="0" i="0" smtClean="0"/>
                          <m:t>2,050</m:t>
                        </m:r>
                      </m:den>
                    </m:f>
                  </m:oMath>
                </a14:m>
                <a:r>
                  <a:rPr lang="en-US" dirty="0"/>
                  <a:t> and from the table we find z = -1.75 </a:t>
                </a:r>
              </a:p>
              <a:p>
                <a:r>
                  <a:rPr lang="en-US" dirty="0"/>
                  <a:t> so -1.75 = = </a:t>
                </a:r>
                <a14:m>
                  <m:oMath xmlns:m="http://schemas.openxmlformats.org/officeDocument/2006/math">
                    <m:f>
                      <m:fPr>
                        <m:ctrlPr>
                          <a:rPr lang="en-US" i="1">
                            <a:latin typeface="Cambria Math" panose="02040503050406030204" pitchFamily="18" charset="0"/>
                          </a:rPr>
                        </m:ctrlPr>
                      </m:fPr>
                      <m:num>
                        <m:r>
                          <m:rPr>
                            <m:nor/>
                          </m:rPr>
                          <a:rPr lang="en-US"/>
                          <m:t>x</m:t>
                        </m:r>
                        <m:r>
                          <m:rPr>
                            <m:nor/>
                          </m:rPr>
                          <a:rPr lang="en-US"/>
                          <m:t> −67,900</m:t>
                        </m:r>
                      </m:num>
                      <m:den>
                        <m:r>
                          <m:rPr>
                            <m:nor/>
                          </m:rPr>
                          <a:rPr lang="en-US"/>
                          <m:t>2,050</m:t>
                        </m:r>
                      </m:den>
                    </m:f>
                  </m:oMath>
                </a14:m>
                <a:r>
                  <a:rPr lang="en-US" dirty="0"/>
                  <a:t>   therefore,  x = 64,312 miles</a:t>
                </a:r>
              </a:p>
            </p:txBody>
          </p:sp>
        </mc:Choice>
        <mc:Fallback xmlns="">
          <p:sp>
            <p:nvSpPr>
              <p:cNvPr id="8" name="TextBox 7"/>
              <p:cNvSpPr txBox="1">
                <a:spLocks noRot="1" noChangeAspect="1" noMove="1" noResize="1" noEditPoints="1" noAdjustHandles="1" noChangeArrowheads="1" noChangeShapeType="1" noTextEdit="1"/>
              </p:cNvSpPr>
              <p:nvPr/>
            </p:nvSpPr>
            <p:spPr>
              <a:xfrm>
                <a:off x="944880" y="5181600"/>
                <a:ext cx="6675120" cy="1192506"/>
              </a:xfrm>
              <a:prstGeom prst="rect">
                <a:avLst/>
              </a:prstGeom>
              <a:blipFill rotWithShape="1">
                <a:blip r:embed="rId5"/>
                <a:stretch>
                  <a:fillRect l="-731"/>
                </a:stretch>
              </a:blipFill>
            </p:spPr>
            <p:txBody>
              <a:bodyPr/>
              <a:lstStyle/>
              <a:p>
                <a:r>
                  <a:rPr lang="en-US">
                    <a:noFill/>
                  </a:rPr>
                  <a:t> </a:t>
                </a:r>
              </a:p>
            </p:txBody>
          </p:sp>
        </mc:Fallback>
      </mc:AlternateContent>
      <p:sp>
        <p:nvSpPr>
          <p:cNvPr id="9" name="Slide Number Placeholder 8"/>
          <p:cNvSpPr>
            <a:spLocks noGrp="1"/>
          </p:cNvSpPr>
          <p:nvPr>
            <p:ph type="sldNum" sz="quarter" idx="12"/>
          </p:nvPr>
        </p:nvSpPr>
        <p:spPr/>
        <p:txBody>
          <a:bodyPr/>
          <a:lstStyle/>
          <a:p>
            <a:r>
              <a:rPr lang="en-US" dirty="0"/>
              <a:t>7-</a:t>
            </a:r>
            <a:fld id="{A68F1C3D-7991-4430-8FD2-6BE0AA8A1311}" type="slidenum">
              <a:rPr lang="en-US" smtClean="0"/>
              <a:pPr/>
              <a:t>356</a:t>
            </a:fld>
            <a:endParaRPr lang="en-US" dirty="0"/>
          </a:p>
        </p:txBody>
      </p:sp>
    </p:spTree>
    <p:extLst>
      <p:ext uri="{BB962C8B-B14F-4D97-AF65-F5344CB8AC3E}">
        <p14:creationId xmlns:p14="http://schemas.microsoft.com/office/powerpoint/2010/main" val="1510831624"/>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Areas under the Normal Curve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4" name="Picture 3"/>
          <p:cNvPicPr>
            <a:picLocks noChangeAspect="1"/>
          </p:cNvPicPr>
          <p:nvPr/>
        </p:nvPicPr>
        <p:blipFill>
          <a:blip r:embed="rId3"/>
          <a:stretch>
            <a:fillRect/>
          </a:stretch>
        </p:blipFill>
        <p:spPr>
          <a:xfrm>
            <a:off x="5105400" y="1752600"/>
            <a:ext cx="3617952" cy="2150585"/>
          </a:xfrm>
          <a:prstGeom prst="rect">
            <a:avLst/>
          </a:prstGeom>
        </p:spPr>
      </p:pic>
      <p:sp>
        <p:nvSpPr>
          <p:cNvPr id="5" name="TextBox 4"/>
          <p:cNvSpPr txBox="1"/>
          <p:nvPr/>
        </p:nvSpPr>
        <p:spPr>
          <a:xfrm>
            <a:off x="1676400" y="4953000"/>
            <a:ext cx="5867400" cy="1077218"/>
          </a:xfrm>
          <a:prstGeom prst="rect">
            <a:avLst/>
          </a:prstGeom>
          <a:solidFill>
            <a:schemeClr val="accent6">
              <a:lumMod val="20000"/>
              <a:lumOff val="80000"/>
            </a:schemeClr>
          </a:solidFill>
        </p:spPr>
        <p:txBody>
          <a:bodyPr wrap="square" rtlCol="0">
            <a:spAutoFit/>
          </a:bodyPr>
          <a:lstStyle/>
          <a:p>
            <a:pPr>
              <a:spcAft>
                <a:spcPts val="600"/>
              </a:spcAft>
            </a:pPr>
            <a:r>
              <a:rPr lang="en-US" dirty="0"/>
              <a:t>Using the weekly incomes of Uber drivers:</a:t>
            </a:r>
          </a:p>
          <a:p>
            <a:pPr>
              <a:spcAft>
                <a:spcPts val="600"/>
              </a:spcAft>
            </a:pPr>
            <a:r>
              <a:rPr lang="en-US" dirty="0"/>
              <a:t>P($1,000 &lt; weekly income &lt; $1,100) = .3413</a:t>
            </a:r>
          </a:p>
          <a:p>
            <a:r>
              <a:rPr lang="en-US" dirty="0"/>
              <a:t>P(weekly income &lt; $1,100) = .3413 + .5000 =.8413</a:t>
            </a:r>
          </a:p>
        </p:txBody>
      </p:sp>
      <p:pic>
        <p:nvPicPr>
          <p:cNvPr id="6" name="Picture 5"/>
          <p:cNvPicPr>
            <a:picLocks noChangeAspect="1"/>
          </p:cNvPicPr>
          <p:nvPr/>
        </p:nvPicPr>
        <p:blipFill>
          <a:blip r:embed="rId4"/>
          <a:stretch>
            <a:fillRect/>
          </a:stretch>
        </p:blipFill>
        <p:spPr>
          <a:xfrm>
            <a:off x="838200" y="2988785"/>
            <a:ext cx="3371274" cy="1828800"/>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838200" y="1371600"/>
                <a:ext cx="3505200" cy="1411220"/>
              </a:xfrm>
              <a:prstGeom prst="rect">
                <a:avLst/>
              </a:prstGeom>
              <a:solidFill>
                <a:schemeClr val="accent6">
                  <a:lumMod val="20000"/>
                  <a:lumOff val="80000"/>
                </a:schemeClr>
              </a:solidFill>
            </p:spPr>
            <p:txBody>
              <a:bodyPr wrap="square" rtlCol="0">
                <a:spAutoFit/>
              </a:bodyPr>
              <a:lstStyle/>
              <a:p>
                <a:r>
                  <a:rPr lang="en-US" dirty="0"/>
                  <a:t>What is the z-value of income for a driver who earns $1,100?</a:t>
                </a:r>
              </a:p>
              <a:p>
                <a:endParaRPr lang="en-US" dirty="0"/>
              </a:p>
              <a:p>
                <a:r>
                  <a:rPr lang="en-US" dirty="0"/>
                  <a:t>Z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x</m:t>
                        </m:r>
                        <m:r>
                          <m:rPr>
                            <m:nor/>
                          </m:rPr>
                          <a:rPr lang="en-US" b="0" i="0" smtClean="0">
                            <a:latin typeface="Cambria Math"/>
                          </a:rPr>
                          <m:t>−</m:t>
                        </m:r>
                        <m:r>
                          <m:rPr>
                            <m:nor/>
                          </m:rPr>
                          <a:rPr lang="en-US" b="0" i="0" smtClean="0">
                            <a:latin typeface="Cambria Math"/>
                            <a:ea typeface="Cambria Math"/>
                          </a:rPr>
                          <m:t>μ</m:t>
                        </m:r>
                      </m:num>
                      <m:den>
                        <m:r>
                          <m:rPr>
                            <m:nor/>
                          </m:rPr>
                          <a:rPr lang="en-US" i="0" smtClean="0">
                            <a:latin typeface="Cambria Math"/>
                            <a:ea typeface="Cambria Math"/>
                          </a:rPr>
                          <m:t>σ</m:t>
                        </m:r>
                      </m:den>
                    </m:f>
                  </m:oMath>
                </a14:m>
                <a:r>
                  <a:rPr lang="en-US" dirty="0"/>
                  <a:t> = </a:t>
                </a:r>
                <a14:m>
                  <m:oMath xmlns:m="http://schemas.openxmlformats.org/officeDocument/2006/math">
                    <m:f>
                      <m:fPr>
                        <m:ctrlPr>
                          <a:rPr lang="en-US" i="1" smtClean="0">
                            <a:latin typeface="Cambria Math" panose="02040503050406030204" pitchFamily="18" charset="0"/>
                          </a:rPr>
                        </m:ctrlPr>
                      </m:fPr>
                      <m:num>
                        <m:r>
                          <m:rPr>
                            <m:nor/>
                          </m:rPr>
                          <a:rPr lang="en-US" b="0" i="0" smtClean="0">
                            <a:latin typeface="Cambria Math"/>
                          </a:rPr>
                          <m:t>$1,100−$1,000</m:t>
                        </m:r>
                      </m:num>
                      <m:den>
                        <m:r>
                          <m:rPr>
                            <m:nor/>
                          </m:rPr>
                          <a:rPr lang="en-US" b="0" i="0" smtClean="0">
                            <a:latin typeface="Cambria Math"/>
                          </a:rPr>
                          <m:t>$100</m:t>
                        </m:r>
                      </m:den>
                    </m:f>
                  </m:oMath>
                </a14:m>
                <a:r>
                  <a:rPr lang="en-US" dirty="0"/>
                  <a:t> = 1.00</a:t>
                </a:r>
              </a:p>
            </p:txBody>
          </p:sp>
        </mc:Choice>
        <mc:Fallback xmlns="">
          <p:sp>
            <p:nvSpPr>
              <p:cNvPr id="7" name="TextBox 6"/>
              <p:cNvSpPr txBox="1">
                <a:spLocks noRot="1" noChangeAspect="1" noMove="1" noResize="1" noEditPoints="1" noAdjustHandles="1" noChangeArrowheads="1" noChangeShapeType="1" noTextEdit="1"/>
              </p:cNvSpPr>
              <p:nvPr/>
            </p:nvSpPr>
            <p:spPr>
              <a:xfrm>
                <a:off x="838200" y="1371600"/>
                <a:ext cx="3505200" cy="1411220"/>
              </a:xfrm>
              <a:prstGeom prst="rect">
                <a:avLst/>
              </a:prstGeom>
              <a:blipFill rotWithShape="1">
                <a:blip r:embed="rId5"/>
                <a:stretch>
                  <a:fillRect l="-1565" t="-2165" r="-1913"/>
                </a:stretch>
              </a:blipFill>
            </p:spPr>
            <p:txBody>
              <a:bodyPr/>
              <a:lstStyle/>
              <a:p>
                <a:r>
                  <a:rPr lang="en-US">
                    <a:noFill/>
                  </a:rPr>
                  <a:t> </a:t>
                </a:r>
              </a:p>
            </p:txBody>
          </p:sp>
        </mc:Fallback>
      </mc:AlternateContent>
      <p:sp>
        <p:nvSpPr>
          <p:cNvPr id="8" name="Slide Number Placeholder 7"/>
          <p:cNvSpPr>
            <a:spLocks noGrp="1"/>
          </p:cNvSpPr>
          <p:nvPr>
            <p:ph type="sldNum" sz="quarter" idx="12"/>
          </p:nvPr>
        </p:nvSpPr>
        <p:spPr/>
        <p:txBody>
          <a:bodyPr/>
          <a:lstStyle/>
          <a:p>
            <a:r>
              <a:rPr lang="en-US" dirty="0"/>
              <a:t>7-</a:t>
            </a:r>
            <a:fld id="{A68F1C3D-7991-4430-8FD2-6BE0AA8A1311}" type="slidenum">
              <a:rPr lang="en-US" smtClean="0"/>
              <a:pPr/>
              <a:t>357</a:t>
            </a:fld>
            <a:endParaRPr lang="en-US" dirty="0"/>
          </a:p>
        </p:txBody>
      </p:sp>
    </p:spTree>
    <p:extLst>
      <p:ext uri="{BB962C8B-B14F-4D97-AF65-F5344CB8AC3E}">
        <p14:creationId xmlns:p14="http://schemas.microsoft.com/office/powerpoint/2010/main" val="1712390359"/>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Approximate a Binomial Distribution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mc:AlternateContent xmlns:mc="http://schemas.openxmlformats.org/markup-compatibility/2006" xmlns:a14="http://schemas.microsoft.com/office/drawing/2010/main">
        <mc:Choice Requires="a14">
          <p:sp>
            <p:nvSpPr>
              <p:cNvPr id="4" name="Content Placeholder 3"/>
              <p:cNvSpPr>
                <a:spLocks noGrp="1"/>
              </p:cNvSpPr>
              <p:nvPr>
                <p:ph sz="quarter" idx="1"/>
              </p:nvPr>
            </p:nvSpPr>
            <p:spPr/>
            <p:txBody>
              <a:bodyPr>
                <a:normAutofit lnSpcReduction="10000"/>
              </a:bodyPr>
              <a:lstStyle/>
              <a:p>
                <a:r>
                  <a:rPr lang="en-US" dirty="0"/>
                  <a:t>The normal probability distribution can approximate a binomial distribution under certain conditions</a:t>
                </a:r>
              </a:p>
              <a:p>
                <a:pPr lvl="1"/>
                <a:r>
                  <a:rPr lang="en-US" sz="2600" dirty="0"/>
                  <a:t>n</a:t>
                </a:r>
                <a14:m>
                  <m:oMath xmlns:m="http://schemas.openxmlformats.org/officeDocument/2006/math">
                    <m:r>
                      <m:rPr>
                        <m:nor/>
                      </m:rPr>
                      <a:rPr lang="en-US" sz="2600" i="0" smtClean="0">
                        <a:latin typeface="Cambria Math"/>
                        <a:ea typeface="Cambria Math"/>
                      </a:rPr>
                      <m:t>π</m:t>
                    </m:r>
                  </m:oMath>
                </a14:m>
                <a:r>
                  <a:rPr lang="en-US" sz="2600" dirty="0"/>
                  <a:t> and n(1-</a:t>
                </a:r>
                <a14:m>
                  <m:oMath xmlns:m="http://schemas.openxmlformats.org/officeDocument/2006/math">
                    <m:r>
                      <m:rPr>
                        <m:nor/>
                      </m:rPr>
                      <a:rPr lang="en-US" sz="2600" i="0" smtClean="0">
                        <a:latin typeface="Cambria Math"/>
                        <a:ea typeface="Cambria Math"/>
                      </a:rPr>
                      <m:t>π</m:t>
                    </m:r>
                  </m:oMath>
                </a14:m>
                <a:r>
                  <a:rPr lang="en-US" sz="2600" dirty="0"/>
                  <a:t>) must both be at least 5</a:t>
                </a:r>
              </a:p>
              <a:p>
                <a:pPr lvl="1"/>
                <a:r>
                  <a:rPr lang="en-US" sz="2600" dirty="0"/>
                  <a:t>n is the number of observations</a:t>
                </a:r>
              </a:p>
              <a:p>
                <a:pPr lvl="1"/>
                <a14:m>
                  <m:oMath xmlns:m="http://schemas.openxmlformats.org/officeDocument/2006/math">
                    <m:r>
                      <m:rPr>
                        <m:sty m:val="p"/>
                      </m:rPr>
                      <a:rPr lang="en-US" sz="2600" i="1" smtClean="0">
                        <a:latin typeface="Cambria Math"/>
                        <a:ea typeface="Cambria Math"/>
                      </a:rPr>
                      <m:t>π</m:t>
                    </m:r>
                  </m:oMath>
                </a14:m>
                <a:r>
                  <a:rPr lang="en-US" sz="2600" dirty="0"/>
                  <a:t> is the probability of a success</a:t>
                </a:r>
              </a:p>
              <a:p>
                <a:r>
                  <a:rPr lang="en-US" dirty="0"/>
                  <a:t>The four conditions for a binomial probability distribution are</a:t>
                </a:r>
              </a:p>
              <a:p>
                <a:pPr lvl="1"/>
                <a:r>
                  <a:rPr lang="en-US" sz="2600" dirty="0"/>
                  <a:t>There are only two possible outcomes</a:t>
                </a:r>
              </a:p>
              <a:p>
                <a:pPr lvl="1"/>
                <a14:m>
                  <m:oMath xmlns:m="http://schemas.openxmlformats.org/officeDocument/2006/math">
                    <m:r>
                      <m:rPr>
                        <m:nor/>
                      </m:rPr>
                      <a:rPr lang="en-US" sz="2600" i="0" smtClean="0">
                        <a:latin typeface="Cambria Math"/>
                        <a:ea typeface="Cambria Math"/>
                      </a:rPr>
                      <m:t>π</m:t>
                    </m:r>
                  </m:oMath>
                </a14:m>
                <a:r>
                  <a:rPr lang="en-US" sz="2600" dirty="0"/>
                  <a:t> (pi) remains the same from trial to trial</a:t>
                </a:r>
              </a:p>
              <a:p>
                <a:pPr lvl="1"/>
                <a:r>
                  <a:rPr lang="en-US" sz="2600" dirty="0"/>
                  <a:t>The trials are independent</a:t>
                </a:r>
              </a:p>
              <a:p>
                <a:pPr lvl="1"/>
                <a:r>
                  <a:rPr lang="en-US" sz="2600" dirty="0"/>
                  <a:t>The distribution results from a count of the number of successes in a fixed number of trials </a:t>
                </a:r>
              </a:p>
            </p:txBody>
          </p:sp>
        </mc:Choice>
        <mc:Fallback xmlns="">
          <p:sp>
            <p:nvSpPr>
              <p:cNvPr id="4" name="Content Placeholder 3"/>
              <p:cNvSpPr>
                <a:spLocks noGrp="1" noRot="1" noChangeAspect="1" noMove="1" noResize="1" noEditPoints="1" noAdjustHandles="1" noChangeArrowheads="1" noChangeShapeType="1" noTextEdit="1"/>
              </p:cNvSpPr>
              <p:nvPr>
                <p:ph sz="quarter" idx="1"/>
              </p:nvPr>
            </p:nvSpPr>
            <p:spPr>
              <a:blipFill rotWithShape="1">
                <a:blip r:embed="rId3"/>
                <a:stretch>
                  <a:fillRect l="-593" t="-1852" r="-2000" b="-2222"/>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358</a:t>
            </a:fld>
            <a:endParaRPr lang="en-US" dirty="0"/>
          </a:p>
        </p:txBody>
      </p:sp>
    </p:spTree>
    <p:extLst>
      <p:ext uri="{BB962C8B-B14F-4D97-AF65-F5344CB8AC3E}">
        <p14:creationId xmlns:p14="http://schemas.microsoft.com/office/powerpoint/2010/main" val="4234383120"/>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Approximate a Binomial Distribution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Notice how the distribution approximates the shape of a normal distribution as </a:t>
            </a:r>
            <a:r>
              <a:rPr lang="en-US" i="1" dirty="0"/>
              <a:t>n</a:t>
            </a:r>
            <a:r>
              <a:rPr lang="en-US" dirty="0"/>
              <a:t> becomes larger</a:t>
            </a:r>
            <a:endParaRPr lang="en-US" sz="2600" dirty="0"/>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440" r="155" b="11594"/>
          <a:stretch/>
        </p:blipFill>
        <p:spPr bwMode="auto">
          <a:xfrm>
            <a:off x="1295400" y="2819400"/>
            <a:ext cx="6472315" cy="2750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5"/>
          <p:cNvSpPr>
            <a:spLocks noGrp="1"/>
          </p:cNvSpPr>
          <p:nvPr>
            <p:ph type="sldNum" sz="quarter" idx="12"/>
          </p:nvPr>
        </p:nvSpPr>
        <p:spPr/>
        <p:txBody>
          <a:bodyPr/>
          <a:lstStyle/>
          <a:p>
            <a:r>
              <a:rPr lang="en-US" dirty="0"/>
              <a:t>7-</a:t>
            </a:r>
            <a:fld id="{F38DF745-7D3F-47F4-83A3-874385CFAA69}" type="slidenum">
              <a:rPr lang="en-US" smtClean="0"/>
              <a:pPr/>
              <a:t>359</a:t>
            </a:fld>
            <a:endParaRPr lang="en-US" dirty="0"/>
          </a:p>
        </p:txBody>
      </p:sp>
    </p:spTree>
    <p:extLst>
      <p:ext uri="{BB962C8B-B14F-4D97-AF65-F5344CB8AC3E}">
        <p14:creationId xmlns:p14="http://schemas.microsoft.com/office/powerpoint/2010/main" val="3002150181"/>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Approximate a Binomial Distribution</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5" name="Picture 5"/>
          <p:cNvPicPr>
            <a:picLocks noChangeAspect="1" noChangeArrowheads="1"/>
          </p:cNvPicPr>
          <p:nvPr/>
        </p:nvPicPr>
        <p:blipFill>
          <a:blip r:embed="rId3"/>
          <a:srcRect/>
          <a:stretch>
            <a:fillRect/>
          </a:stretch>
        </p:blipFill>
        <p:spPr bwMode="auto">
          <a:xfrm>
            <a:off x="1335088" y="3276600"/>
            <a:ext cx="6169025" cy="2816225"/>
          </a:xfrm>
          <a:prstGeom prst="rect">
            <a:avLst/>
          </a:prstGeom>
          <a:noFill/>
          <a:ln w="9525">
            <a:noFill/>
            <a:miter lim="800000"/>
            <a:headEnd/>
            <a:tailEnd/>
          </a:ln>
        </p:spPr>
      </p:pic>
      <p:sp>
        <p:nvSpPr>
          <p:cNvPr id="6" name="TextBox 5"/>
          <p:cNvSpPr txBox="1"/>
          <p:nvPr/>
        </p:nvSpPr>
        <p:spPr>
          <a:xfrm>
            <a:off x="990600" y="1619071"/>
            <a:ext cx="6858000" cy="1200329"/>
          </a:xfrm>
          <a:prstGeom prst="rect">
            <a:avLst/>
          </a:prstGeom>
          <a:solidFill>
            <a:srgbClr val="CCFF99"/>
          </a:solidFill>
          <a:ln>
            <a:solidFill>
              <a:srgbClr val="00B05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B050"/>
                </a:solidFill>
              </a:rPr>
              <a:t>CONTINUITY CORRECTION FACTOR</a:t>
            </a:r>
            <a:r>
              <a:rPr lang="en-US" dirty="0"/>
              <a:t>  The value .5 subtracted or added, depending on the question, to a selected value when a discrete probability distribution is approximated by a continuous probability distribution.</a:t>
            </a:r>
          </a:p>
        </p:txBody>
      </p:sp>
      <p:sp>
        <p:nvSpPr>
          <p:cNvPr id="4" name="Slide Number Placeholder 3"/>
          <p:cNvSpPr>
            <a:spLocks noGrp="1"/>
          </p:cNvSpPr>
          <p:nvPr>
            <p:ph type="sldNum" sz="quarter" idx="12"/>
          </p:nvPr>
        </p:nvSpPr>
        <p:spPr/>
        <p:txBody>
          <a:bodyPr/>
          <a:lstStyle/>
          <a:p>
            <a:r>
              <a:rPr lang="en-US" dirty="0"/>
              <a:t>7-</a:t>
            </a:r>
            <a:fld id="{A68F1C3D-7991-4430-8FD2-6BE0AA8A1311}" type="slidenum">
              <a:rPr lang="en-US" smtClean="0"/>
              <a:pPr/>
              <a:t>360</a:t>
            </a:fld>
            <a:endParaRPr lang="en-US" dirty="0"/>
          </a:p>
        </p:txBody>
      </p:sp>
    </p:spTree>
    <p:extLst>
      <p:ext uri="{BB962C8B-B14F-4D97-AF65-F5344CB8AC3E}">
        <p14:creationId xmlns:p14="http://schemas.microsoft.com/office/powerpoint/2010/main" val="757638211"/>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to Apply the Correction Factor</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Only four cases may arise</a:t>
            </a:r>
          </a:p>
          <a:p>
            <a:pPr lvl="1"/>
            <a:r>
              <a:rPr lang="en-US" sz="2600" dirty="0"/>
              <a:t>For the probability </a:t>
            </a:r>
            <a:r>
              <a:rPr lang="en-US" sz="2600" i="1" dirty="0"/>
              <a:t>at least x</a:t>
            </a:r>
            <a:r>
              <a:rPr lang="en-US" sz="2600" dirty="0"/>
              <a:t> occur,</a:t>
            </a:r>
          </a:p>
          <a:p>
            <a:pPr marL="274320" lvl="1" indent="0">
              <a:buNone/>
            </a:pPr>
            <a:r>
              <a:rPr lang="en-US" sz="2600" dirty="0"/>
              <a:t>	use the area above (x - .5)</a:t>
            </a:r>
          </a:p>
          <a:p>
            <a:pPr lvl="1"/>
            <a:r>
              <a:rPr lang="en-US" sz="2600" dirty="0"/>
              <a:t>For the probability that </a:t>
            </a:r>
            <a:r>
              <a:rPr lang="en-US" sz="2600" i="1" dirty="0"/>
              <a:t>more than x </a:t>
            </a:r>
            <a:r>
              <a:rPr lang="en-US" sz="2600" dirty="0"/>
              <a:t>occur,</a:t>
            </a:r>
          </a:p>
          <a:p>
            <a:pPr marL="274320" lvl="1" indent="0">
              <a:buNone/>
            </a:pPr>
            <a:r>
              <a:rPr lang="en-US" sz="2600" dirty="0"/>
              <a:t>	use the area above (x + .5)</a:t>
            </a:r>
          </a:p>
          <a:p>
            <a:pPr lvl="1"/>
            <a:r>
              <a:rPr lang="en-US" sz="2600" dirty="0"/>
              <a:t>For the probability that </a:t>
            </a:r>
            <a:r>
              <a:rPr lang="en-US" sz="2600" i="1" dirty="0"/>
              <a:t>x or fewer </a:t>
            </a:r>
            <a:r>
              <a:rPr lang="en-US" sz="2600" dirty="0"/>
              <a:t>occur,</a:t>
            </a:r>
          </a:p>
          <a:p>
            <a:pPr marL="274320" lvl="1" indent="0">
              <a:buNone/>
            </a:pPr>
            <a:r>
              <a:rPr lang="en-US" sz="2600" dirty="0"/>
              <a:t>	use the area below (x + .5)</a:t>
            </a:r>
          </a:p>
          <a:p>
            <a:pPr lvl="1"/>
            <a:r>
              <a:rPr lang="en-US" sz="2600" dirty="0"/>
              <a:t>For the probability that </a:t>
            </a:r>
            <a:r>
              <a:rPr lang="en-US" sz="2600" i="1" dirty="0"/>
              <a:t>fewer than x </a:t>
            </a:r>
            <a:r>
              <a:rPr lang="en-US" sz="2600" dirty="0"/>
              <a:t>occur,</a:t>
            </a:r>
          </a:p>
          <a:p>
            <a:pPr marL="274320" lvl="1" indent="0">
              <a:buNone/>
            </a:pPr>
            <a:r>
              <a:rPr lang="en-US" sz="2600" dirty="0"/>
              <a:t>	use the area below (x - .5)</a:t>
            </a:r>
          </a:p>
        </p:txBody>
      </p:sp>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361</a:t>
            </a:fld>
            <a:endParaRPr lang="en-US" dirty="0"/>
          </a:p>
        </p:txBody>
      </p:sp>
    </p:spTree>
    <p:extLst>
      <p:ext uri="{BB962C8B-B14F-4D97-AF65-F5344CB8AC3E}">
        <p14:creationId xmlns:p14="http://schemas.microsoft.com/office/powerpoint/2010/main" val="3235660562"/>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Correction Factor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pic>
        <p:nvPicPr>
          <p:cNvPr id="5" name="Picture 4"/>
          <p:cNvPicPr>
            <a:picLocks noChangeAspect="1"/>
          </p:cNvPicPr>
          <p:nvPr/>
        </p:nvPicPr>
        <p:blipFill>
          <a:blip r:embed="rId3"/>
          <a:stretch>
            <a:fillRect/>
          </a:stretch>
        </p:blipFill>
        <p:spPr>
          <a:xfrm>
            <a:off x="4304966" y="2906799"/>
            <a:ext cx="4514302" cy="2579601"/>
          </a:xfrm>
          <a:prstGeom prst="rect">
            <a:avLst/>
          </a:prstGeom>
        </p:spPr>
      </p:pic>
      <p:sp>
        <p:nvSpPr>
          <p:cNvPr id="6" name="TextBox 5"/>
          <p:cNvSpPr txBox="1"/>
          <p:nvPr/>
        </p:nvSpPr>
        <p:spPr>
          <a:xfrm>
            <a:off x="1752600" y="1295400"/>
            <a:ext cx="5867400" cy="1477328"/>
          </a:xfrm>
          <a:prstGeom prst="rect">
            <a:avLst/>
          </a:prstGeom>
          <a:solidFill>
            <a:schemeClr val="accent6">
              <a:lumMod val="20000"/>
              <a:lumOff val="80000"/>
            </a:schemeClr>
          </a:solidFill>
        </p:spPr>
        <p:txBody>
          <a:bodyPr wrap="square" rtlCol="0">
            <a:spAutoFit/>
          </a:bodyPr>
          <a:lstStyle/>
          <a:p>
            <a:r>
              <a:rPr lang="en-US" dirty="0"/>
              <a:t>Suppose the management of the Santoni Pizza Restaurant found that 70% of its new customers return for another meal. For a week in which 80 new customers dined at Santoni’s, what is the probability that 60 or more will return for another meal?</a:t>
            </a:r>
          </a:p>
        </p:txBody>
      </p:sp>
      <mc:AlternateContent xmlns:mc="http://schemas.openxmlformats.org/markup-compatibility/2006" xmlns:a14="http://schemas.microsoft.com/office/drawing/2010/main">
        <mc:Choice Requires="a14">
          <p:sp>
            <p:nvSpPr>
              <p:cNvPr id="7" name="TextBox 6"/>
              <p:cNvSpPr txBox="1"/>
              <p:nvPr/>
            </p:nvSpPr>
            <p:spPr>
              <a:xfrm>
                <a:off x="381000" y="3042949"/>
                <a:ext cx="3840480" cy="2368982"/>
              </a:xfrm>
              <a:prstGeom prst="rect">
                <a:avLst/>
              </a:prstGeom>
              <a:solidFill>
                <a:schemeClr val="accent6">
                  <a:lumMod val="20000"/>
                  <a:lumOff val="80000"/>
                </a:schemeClr>
              </a:solidFill>
            </p:spPr>
            <p:txBody>
              <a:bodyPr wrap="square" rtlCol="0">
                <a:spAutoFit/>
              </a:bodyPr>
              <a:lstStyle/>
              <a:p>
                <a:pPr>
                  <a:spcAft>
                    <a:spcPts val="1200"/>
                  </a:spcAft>
                </a:pPr>
                <a14:m>
                  <m:oMath xmlns:m="http://schemas.openxmlformats.org/officeDocument/2006/math">
                    <m:r>
                      <m:rPr>
                        <m:nor/>
                      </m:rPr>
                      <a:rPr lang="en-US" i="0" smtClean="0">
                        <a:latin typeface="Cambria Math"/>
                        <a:ea typeface="Cambria Math"/>
                      </a:rPr>
                      <m:t>μ</m:t>
                    </m:r>
                    <m:r>
                      <m:rPr>
                        <m:nor/>
                      </m:rPr>
                      <a:rPr lang="en-US" b="0" i="0" smtClean="0">
                        <a:latin typeface="Cambria Math"/>
                        <a:ea typeface="Cambria Math"/>
                      </a:rPr>
                      <m:t>=</m:t>
                    </m:r>
                    <m:r>
                      <m:rPr>
                        <m:nor/>
                      </m:rPr>
                      <a:rPr lang="en-US" b="0" i="0" smtClean="0">
                        <a:latin typeface="Cambria Math"/>
                        <a:ea typeface="Cambria Math"/>
                      </a:rPr>
                      <m:t>nπ</m:t>
                    </m:r>
                  </m:oMath>
                </a14:m>
                <a:r>
                  <a:rPr lang="en-US" b="0" dirty="0">
                    <a:ea typeface="Cambria Math"/>
                  </a:rPr>
                  <a:t> = (80)(.70) = 56</a:t>
                </a:r>
              </a:p>
              <a:p>
                <a:pPr>
                  <a:spcAft>
                    <a:spcPts val="1200"/>
                  </a:spcAft>
                </a:pPr>
                <a14:m>
                  <m:oMathPara xmlns:m="http://schemas.openxmlformats.org/officeDocument/2006/math">
                    <m:oMathParaPr>
                      <m:jc m:val="centerGroup"/>
                    </m:oMathParaPr>
                    <m:oMath xmlns:m="http://schemas.openxmlformats.org/officeDocument/2006/math">
                      <m:r>
                        <m:rPr>
                          <m:nor/>
                        </m:rPr>
                        <a:rPr lang="en-US" b="0" i="0" smtClean="0">
                          <a:latin typeface="Cambria Math"/>
                          <a:ea typeface="Cambria Math"/>
                        </a:rPr>
                        <m:t>σ</m:t>
                      </m:r>
                      <m:r>
                        <m:rPr>
                          <m:nor/>
                        </m:rPr>
                        <a:rPr lang="en-US" b="0" i="0" baseline="30000" smtClean="0">
                          <a:latin typeface="Cambria Math"/>
                          <a:ea typeface="Cambria Math"/>
                        </a:rPr>
                        <m:t>2</m:t>
                      </m:r>
                      <m:r>
                        <m:rPr>
                          <m:nor/>
                        </m:rPr>
                        <a:rPr lang="en-US" b="0" i="0" smtClean="0">
                          <a:latin typeface="Cambria Math"/>
                          <a:ea typeface="Cambria Math"/>
                        </a:rPr>
                        <m:t>=</m:t>
                      </m:r>
                      <m:r>
                        <m:rPr>
                          <m:nor/>
                        </m:rPr>
                        <a:rPr lang="en-US" b="0" i="0" smtClean="0">
                          <a:latin typeface="Cambria Math"/>
                          <a:ea typeface="Cambria Math"/>
                        </a:rPr>
                        <m:t>nπ</m:t>
                      </m:r>
                      <m:d>
                        <m:dPr>
                          <m:ctrlPr>
                            <a:rPr lang="en-US" b="0" i="1" smtClean="0">
                              <a:latin typeface="Cambria Math" panose="02040503050406030204" pitchFamily="18" charset="0"/>
                              <a:ea typeface="Cambria Math"/>
                            </a:rPr>
                          </m:ctrlPr>
                        </m:dPr>
                        <m:e>
                          <m:r>
                            <m:rPr>
                              <m:nor/>
                            </m:rPr>
                            <a:rPr lang="en-US" b="0" i="0" smtClean="0">
                              <a:latin typeface="Cambria Math"/>
                              <a:ea typeface="Cambria Math"/>
                            </a:rPr>
                            <m:t>1−</m:t>
                          </m:r>
                          <m:r>
                            <m:rPr>
                              <m:nor/>
                            </m:rPr>
                            <a:rPr lang="en-US" b="0" i="0" smtClean="0">
                              <a:latin typeface="Cambria Math"/>
                              <a:ea typeface="Cambria Math"/>
                            </a:rPr>
                            <m:t>π</m:t>
                          </m:r>
                        </m:e>
                      </m:d>
                      <m:r>
                        <m:rPr>
                          <m:nor/>
                        </m:rPr>
                        <a:rPr lang="en-US" b="0" i="0" smtClean="0">
                          <a:latin typeface="Cambria Math"/>
                          <a:ea typeface="Cambria Math"/>
                        </a:rPr>
                        <m:t>=</m:t>
                      </m:r>
                      <m:d>
                        <m:dPr>
                          <m:ctrlPr>
                            <a:rPr lang="en-US" b="0" i="1" smtClean="0">
                              <a:latin typeface="Cambria Math" panose="02040503050406030204" pitchFamily="18" charset="0"/>
                              <a:ea typeface="Cambria Math"/>
                            </a:rPr>
                          </m:ctrlPr>
                        </m:dPr>
                        <m:e>
                          <m:r>
                            <m:rPr>
                              <m:nor/>
                            </m:rPr>
                            <a:rPr lang="en-US" b="0" i="0" smtClean="0">
                              <a:latin typeface="Cambria Math"/>
                              <a:ea typeface="Cambria Math"/>
                            </a:rPr>
                            <m:t>80</m:t>
                          </m:r>
                        </m:e>
                      </m:d>
                      <m:r>
                        <m:rPr>
                          <m:nor/>
                        </m:rPr>
                        <a:rPr lang="en-US" b="0" i="0" smtClean="0">
                          <a:latin typeface="Cambria Math"/>
                          <a:ea typeface="Cambria Math"/>
                        </a:rPr>
                        <m:t>.70)</m:t>
                      </m:r>
                      <m:d>
                        <m:dPr>
                          <m:ctrlPr>
                            <a:rPr lang="en-US" b="0" i="1" smtClean="0">
                              <a:latin typeface="Cambria Math" panose="02040503050406030204" pitchFamily="18" charset="0"/>
                              <a:ea typeface="Cambria Math"/>
                            </a:rPr>
                          </m:ctrlPr>
                        </m:dPr>
                        <m:e>
                          <m:r>
                            <m:rPr>
                              <m:nor/>
                            </m:rPr>
                            <a:rPr lang="en-US" b="0" i="0" smtClean="0">
                              <a:latin typeface="Cambria Math"/>
                              <a:ea typeface="Cambria Math"/>
                            </a:rPr>
                            <m:t>1−.70</m:t>
                          </m:r>
                        </m:e>
                      </m:d>
                      <m:r>
                        <m:rPr>
                          <m:nor/>
                        </m:rPr>
                        <a:rPr lang="en-US" b="0" i="0" smtClean="0">
                          <a:latin typeface="Cambria Math"/>
                          <a:ea typeface="Cambria Math"/>
                        </a:rPr>
                        <m:t>=16.8</m:t>
                      </m:r>
                    </m:oMath>
                  </m:oMathPara>
                </a14:m>
                <a:endParaRPr lang="en-US" b="0" dirty="0">
                  <a:ea typeface="Cambria Math"/>
                </a:endParaRPr>
              </a:p>
              <a:p>
                <a:pPr>
                  <a:spcAft>
                    <a:spcPts val="1200"/>
                  </a:spcAft>
                </a:pPr>
                <a14:m>
                  <m:oMathPara xmlns:m="http://schemas.openxmlformats.org/officeDocument/2006/math">
                    <m:oMathParaPr>
                      <m:jc m:val="left"/>
                    </m:oMathParaPr>
                    <m:oMath xmlns:m="http://schemas.openxmlformats.org/officeDocument/2006/math">
                      <m:r>
                        <m:rPr>
                          <m:nor/>
                        </m:rPr>
                        <a:rPr lang="en-US" b="0" i="0" smtClean="0">
                          <a:latin typeface="Cambria Math"/>
                          <a:ea typeface="Cambria Math"/>
                        </a:rPr>
                        <m:t>σ</m:t>
                      </m:r>
                      <m:r>
                        <m:rPr>
                          <m:nor/>
                        </m:rPr>
                        <a:rPr lang="en-US" b="0" i="0" smtClean="0">
                          <a:latin typeface="Cambria Math"/>
                          <a:ea typeface="Cambria Math"/>
                        </a:rPr>
                        <m:t>= </m:t>
                      </m:r>
                      <m:rad>
                        <m:radPr>
                          <m:degHide m:val="on"/>
                          <m:ctrlPr>
                            <a:rPr lang="en-US" b="0" i="1" smtClean="0">
                              <a:latin typeface="Cambria Math" panose="02040503050406030204" pitchFamily="18" charset="0"/>
                              <a:ea typeface="Cambria Math"/>
                            </a:rPr>
                          </m:ctrlPr>
                        </m:radPr>
                        <m:deg/>
                        <m:e>
                          <m:r>
                            <m:rPr>
                              <m:nor/>
                            </m:rPr>
                            <a:rPr lang="en-US" b="0" i="0" smtClean="0">
                              <a:latin typeface="Cambria Math"/>
                              <a:ea typeface="Cambria Math"/>
                            </a:rPr>
                            <m:t>16.8</m:t>
                          </m:r>
                        </m:e>
                      </m:rad>
                      <m:r>
                        <m:rPr>
                          <m:nor/>
                        </m:rPr>
                        <a:rPr lang="en-US" b="0" i="0" smtClean="0">
                          <a:latin typeface="Cambria Math"/>
                          <a:ea typeface="Cambria Math"/>
                        </a:rPr>
                        <m:t>  </m:t>
                      </m:r>
                      <m:r>
                        <a:rPr lang="en-US" b="0" i="1" smtClean="0">
                          <a:latin typeface="Cambria Math"/>
                          <a:ea typeface="Cambria Math"/>
                        </a:rPr>
                        <m:t>= 4.10</m:t>
                      </m:r>
                    </m:oMath>
                  </m:oMathPara>
                </a14:m>
                <a:endParaRPr lang="en-US" b="0" dirty="0">
                  <a:ea typeface="Cambria Math"/>
                </a:endParaRPr>
              </a:p>
              <a:p>
                <a:r>
                  <a:rPr lang="en-US" dirty="0">
                    <a:ea typeface="Cambria Math"/>
                  </a:rPr>
                  <a:t>z =  </a:t>
                </a:r>
                <a14:m>
                  <m:oMath xmlns:m="http://schemas.openxmlformats.org/officeDocument/2006/math">
                    <m:f>
                      <m:fPr>
                        <m:ctrlPr>
                          <a:rPr lang="en-US" i="1" smtClean="0">
                            <a:latin typeface="Cambria Math" panose="02040503050406030204" pitchFamily="18" charset="0"/>
                            <a:ea typeface="Cambria Math"/>
                          </a:rPr>
                        </m:ctrlPr>
                      </m:fPr>
                      <m:num>
                        <m:r>
                          <m:rPr>
                            <m:sty m:val="p"/>
                          </m:rPr>
                          <a:rPr lang="en-US" b="0" i="0" smtClean="0">
                            <a:latin typeface="Cambria Math"/>
                            <a:ea typeface="Cambria Math"/>
                          </a:rPr>
                          <m:t>x</m:t>
                        </m:r>
                        <m:r>
                          <a:rPr lang="en-US" b="0" i="0" smtClean="0">
                            <a:latin typeface="Cambria Math"/>
                            <a:ea typeface="Cambria Math"/>
                          </a:rPr>
                          <m:t> − </m:t>
                        </m:r>
                        <m:r>
                          <m:rPr>
                            <m:sty m:val="p"/>
                          </m:rPr>
                          <a:rPr lang="en-US" b="0" i="0" smtClean="0">
                            <a:latin typeface="Cambria Math"/>
                            <a:ea typeface="Cambria Math"/>
                          </a:rPr>
                          <m:t>μ</m:t>
                        </m:r>
                      </m:num>
                      <m:den>
                        <m:r>
                          <m:rPr>
                            <m:sty m:val="p"/>
                          </m:rPr>
                          <a:rPr lang="en-US" i="0" smtClean="0">
                            <a:latin typeface="Cambria Math"/>
                            <a:ea typeface="Cambria Math"/>
                          </a:rPr>
                          <m:t>σ</m:t>
                        </m:r>
                      </m:den>
                    </m:f>
                    <m:r>
                      <a:rPr lang="en-US" b="0" i="0" smtClean="0">
                        <a:latin typeface="Cambria Math"/>
                        <a:ea typeface="Cambria Math"/>
                      </a:rPr>
                      <m:t> </m:t>
                    </m:r>
                  </m:oMath>
                </a14:m>
                <a:r>
                  <a:rPr lang="en-US" dirty="0">
                    <a:ea typeface="Cambria Math"/>
                  </a:rPr>
                  <a:t> =  </a:t>
                </a:r>
                <a14:m>
                  <m:oMath xmlns:m="http://schemas.openxmlformats.org/officeDocument/2006/math">
                    <m:f>
                      <m:fPr>
                        <m:ctrlPr>
                          <a:rPr lang="en-US" i="1" smtClean="0">
                            <a:latin typeface="Cambria Math" panose="02040503050406030204" pitchFamily="18" charset="0"/>
                            <a:ea typeface="Cambria Math"/>
                          </a:rPr>
                        </m:ctrlPr>
                      </m:fPr>
                      <m:num>
                        <m:r>
                          <a:rPr lang="en-US" b="0" i="0" smtClean="0">
                            <a:latin typeface="Cambria Math"/>
                            <a:ea typeface="Cambria Math"/>
                          </a:rPr>
                          <m:t>59.5 −56</m:t>
                        </m:r>
                      </m:num>
                      <m:den>
                        <m:r>
                          <a:rPr lang="en-US" b="0" i="0" smtClean="0">
                            <a:latin typeface="Cambria Math"/>
                            <a:ea typeface="Cambria Math"/>
                          </a:rPr>
                          <m:t>4.10</m:t>
                        </m:r>
                      </m:den>
                    </m:f>
                  </m:oMath>
                </a14:m>
                <a:r>
                  <a:rPr lang="en-US" dirty="0">
                    <a:ea typeface="Cambria Math"/>
                  </a:rPr>
                  <a:t>  =  0.85</a:t>
                </a:r>
              </a:p>
              <a:p>
                <a:endParaRPr lang="en-US" b="0" dirty="0">
                  <a:ea typeface="Cambria Math"/>
                </a:endParaRPr>
              </a:p>
              <a:p>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381000" y="3042949"/>
                <a:ext cx="3840480" cy="2368982"/>
              </a:xfrm>
              <a:prstGeom prst="rect">
                <a:avLst/>
              </a:prstGeom>
              <a:blipFill rotWithShape="1">
                <a:blip r:embed="rId4"/>
                <a:stretch>
                  <a:fillRect l="-1429" t="-1285"/>
                </a:stretch>
              </a:blipFill>
            </p:spPr>
            <p:txBody>
              <a:bodyPr/>
              <a:lstStyle/>
              <a:p>
                <a:r>
                  <a:rPr lang="en-US">
                    <a:noFill/>
                  </a:rPr>
                  <a:t> </a:t>
                </a:r>
              </a:p>
            </p:txBody>
          </p:sp>
        </mc:Fallback>
      </mc:AlternateContent>
      <p:sp>
        <p:nvSpPr>
          <p:cNvPr id="8" name="TextBox 7"/>
          <p:cNvSpPr txBox="1"/>
          <p:nvPr/>
        </p:nvSpPr>
        <p:spPr>
          <a:xfrm>
            <a:off x="1900542" y="5715000"/>
            <a:ext cx="5342917" cy="369332"/>
          </a:xfrm>
          <a:prstGeom prst="rect">
            <a:avLst/>
          </a:prstGeom>
          <a:solidFill>
            <a:schemeClr val="accent6">
              <a:lumMod val="20000"/>
              <a:lumOff val="80000"/>
            </a:schemeClr>
          </a:solidFill>
        </p:spPr>
        <p:txBody>
          <a:bodyPr wrap="square" rtlCol="0">
            <a:spAutoFit/>
          </a:bodyPr>
          <a:lstStyle/>
          <a:p>
            <a:r>
              <a:rPr lang="en-US" dirty="0"/>
              <a:t>P(customers &gt; 59.5)  =  .5000  -  .3023  =  .1977</a:t>
            </a:r>
          </a:p>
        </p:txBody>
      </p:sp>
      <p:sp>
        <p:nvSpPr>
          <p:cNvPr id="4" name="Slide Number Placeholder 3"/>
          <p:cNvSpPr>
            <a:spLocks noGrp="1"/>
          </p:cNvSpPr>
          <p:nvPr>
            <p:ph type="sldNum" sz="quarter" idx="12"/>
          </p:nvPr>
        </p:nvSpPr>
        <p:spPr/>
        <p:txBody>
          <a:bodyPr/>
          <a:lstStyle/>
          <a:p>
            <a:r>
              <a:rPr lang="en-US" dirty="0"/>
              <a:t>7-</a:t>
            </a:r>
            <a:fld id="{A68F1C3D-7991-4430-8FD2-6BE0AA8A1311}" type="slidenum">
              <a:rPr lang="en-US" smtClean="0"/>
              <a:pPr/>
              <a:t>362</a:t>
            </a:fld>
            <a:endParaRPr lang="en-US" dirty="0"/>
          </a:p>
        </p:txBody>
      </p:sp>
    </p:spTree>
    <p:extLst>
      <p:ext uri="{BB962C8B-B14F-4D97-AF65-F5344CB8AC3E}">
        <p14:creationId xmlns:p14="http://schemas.microsoft.com/office/powerpoint/2010/main" val="999271353"/>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Family of Exponential Distributions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mc:AlternateContent xmlns:mc="http://schemas.openxmlformats.org/markup-compatibility/2006" xmlns:a14="http://schemas.microsoft.com/office/drawing/2010/main">
        <mc:Choice Requires="a14">
          <p:sp>
            <p:nvSpPr>
              <p:cNvPr id="4" name="Content Placeholder 3"/>
              <p:cNvSpPr>
                <a:spLocks noGrp="1"/>
              </p:cNvSpPr>
              <p:nvPr>
                <p:ph sz="quarter" idx="1"/>
              </p:nvPr>
            </p:nvSpPr>
            <p:spPr/>
            <p:txBody>
              <a:bodyPr/>
              <a:lstStyle/>
              <a:p>
                <a:r>
                  <a:rPr lang="en-US" dirty="0"/>
                  <a:t>There is not just one, exponential distribution, but a family of them</a:t>
                </a:r>
              </a:p>
              <a:p>
                <a14:m>
                  <m:oMath xmlns:m="http://schemas.openxmlformats.org/officeDocument/2006/math">
                    <m:r>
                      <m:rPr>
                        <m:nor/>
                      </m:rPr>
                      <a:rPr lang="en-US" i="0" smtClean="0">
                        <a:latin typeface="Cambria Math"/>
                        <a:ea typeface="Cambria Math"/>
                      </a:rPr>
                      <m:t>λ</m:t>
                    </m:r>
                    <m:r>
                      <m:rPr>
                        <m:nor/>
                      </m:rPr>
                      <a:rPr lang="en-US" b="0" i="0" smtClean="0">
                        <a:latin typeface="Cambria Math"/>
                        <a:ea typeface="Cambria Math"/>
                      </a:rPr>
                      <m:t>, </m:t>
                    </m:r>
                  </m:oMath>
                </a14:m>
                <a:r>
                  <a:rPr lang="en-US" dirty="0"/>
                  <a:t>lambda, is the rate parameter</a:t>
                </a:r>
              </a:p>
              <a:p>
                <a:r>
                  <a:rPr lang="en-US" dirty="0"/>
                  <a:t>The lower the rate parameter,  the “less skewed” the shape of the distribution</a:t>
                </a:r>
              </a:p>
            </p:txBody>
          </p:sp>
        </mc:Choice>
        <mc:Fallback xmlns="">
          <p:sp>
            <p:nvSpPr>
              <p:cNvPr id="4" name="Content Placeholder 3"/>
              <p:cNvSpPr>
                <a:spLocks noGrp="1" noRot="1" noChangeAspect="1" noMove="1" noResize="1" noEditPoints="1" noAdjustHandles="1" noChangeArrowheads="1" noChangeShapeType="1" noTextEdit="1"/>
              </p:cNvSpPr>
              <p:nvPr>
                <p:ph sz="quarter" idx="1"/>
              </p:nvPr>
            </p:nvSpPr>
            <p:spPr>
              <a:blipFill rotWithShape="1">
                <a:blip r:embed="rId3"/>
                <a:stretch>
                  <a:fillRect l="-593" t="-1111"/>
                </a:stretch>
              </a:blipFill>
            </p:spPr>
            <p:txBody>
              <a:bodyPr/>
              <a:lstStyle/>
              <a:p>
                <a:r>
                  <a:rPr lang="en-US">
                    <a:noFill/>
                  </a:rPr>
                  <a:t> </a:t>
                </a:r>
              </a:p>
            </p:txBody>
          </p:sp>
        </mc:Fallback>
      </mc:AlternateContent>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124200" y="3505200"/>
            <a:ext cx="2447925" cy="204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r>
              <a:rPr lang="en-US" dirty="0"/>
              <a:t>7-</a:t>
            </a:r>
            <a:fld id="{F38DF745-7D3F-47F4-83A3-874385CFAA69}" type="slidenum">
              <a:rPr lang="en-US" smtClean="0"/>
              <a:pPr/>
              <a:t>363</a:t>
            </a:fld>
            <a:endParaRPr lang="en-US" dirty="0"/>
          </a:p>
        </p:txBody>
      </p:sp>
    </p:spTree>
    <p:extLst>
      <p:ext uri="{BB962C8B-B14F-4D97-AF65-F5344CB8AC3E}">
        <p14:creationId xmlns:p14="http://schemas.microsoft.com/office/powerpoint/2010/main" val="54491209"/>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Exponential Distribution Formulas</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mc:AlternateContent xmlns:mc="http://schemas.openxmlformats.org/markup-compatibility/2006" xmlns:a14="http://schemas.microsoft.com/office/drawing/2010/main">
        <mc:Choice Requires="a14">
          <p:sp>
            <p:nvSpPr>
              <p:cNvPr id="4" name="Content Placeholder 3"/>
              <p:cNvSpPr>
                <a:spLocks noGrp="1"/>
              </p:cNvSpPr>
              <p:nvPr>
                <p:ph sz="quarter" idx="1"/>
              </p:nvPr>
            </p:nvSpPr>
            <p:spPr/>
            <p:txBody>
              <a:bodyPr>
                <a:normAutofit/>
              </a:bodyPr>
              <a:lstStyle/>
              <a:p>
                <a:r>
                  <a:rPr lang="en-US" dirty="0"/>
                  <a:t>This formula describes the exponential distribution</a:t>
                </a:r>
              </a:p>
              <a:p>
                <a:endParaRPr lang="en-US" dirty="0"/>
              </a:p>
              <a:p>
                <a:pPr marL="0" indent="0">
                  <a:buNone/>
                </a:pPr>
                <a:endParaRPr lang="en-US" dirty="0"/>
              </a:p>
              <a:p>
                <a:r>
                  <a:rPr lang="en-US" dirty="0"/>
                  <a:t>The area under the curve is given by this formula</a:t>
                </a:r>
              </a:p>
              <a:p>
                <a:endParaRPr lang="en-US" dirty="0"/>
              </a:p>
              <a:p>
                <a:pPr marL="0" indent="0">
                  <a:buNone/>
                </a:pPr>
                <a:endParaRPr lang="en-US" dirty="0"/>
              </a:p>
              <a:p>
                <a:endParaRPr lang="en-US" dirty="0"/>
              </a:p>
              <a:p>
                <a:r>
                  <a:rPr lang="en-US" dirty="0"/>
                  <a:t>Both the mean and the standard deviation are</a:t>
                </a:r>
              </a:p>
              <a:p>
                <a:pPr marL="0" indent="0">
                  <a:buNone/>
                </a:pPr>
                <a14:m>
                  <m:oMathPara xmlns:m="http://schemas.openxmlformats.org/officeDocument/2006/math">
                    <m:oMathParaPr>
                      <m:jc m:val="centerGroup"/>
                    </m:oMathParaPr>
                    <m:oMath xmlns:m="http://schemas.openxmlformats.org/officeDocument/2006/math">
                      <m:r>
                        <m:rPr>
                          <m:nor/>
                        </m:rPr>
                        <a:rPr lang="en-US">
                          <a:latin typeface="Cambria Math"/>
                          <a:ea typeface="Cambria Math"/>
                        </a:rPr>
                        <m:t>μ</m:t>
                      </m:r>
                      <m:r>
                        <m:rPr>
                          <m:nor/>
                        </m:rPr>
                        <a:rPr lang="en-US">
                          <a:latin typeface="Cambria Math"/>
                          <a:ea typeface="Cambria Math"/>
                        </a:rPr>
                        <m:t> =</m:t>
                      </m:r>
                      <m:f>
                        <m:fPr>
                          <m:ctrlPr>
                            <a:rPr lang="en-US" i="1">
                              <a:latin typeface="Cambria Math" panose="02040503050406030204" pitchFamily="18" charset="0"/>
                              <a:ea typeface="Cambria Math"/>
                            </a:rPr>
                          </m:ctrlPr>
                        </m:fPr>
                        <m:num>
                          <m:r>
                            <m:rPr>
                              <m:nor/>
                            </m:rPr>
                            <a:rPr lang="en-US">
                              <a:latin typeface="Cambria Math"/>
                              <a:ea typeface="Cambria Math"/>
                            </a:rPr>
                            <m:t>1</m:t>
                          </m:r>
                        </m:num>
                        <m:den>
                          <m:r>
                            <m:rPr>
                              <m:nor/>
                            </m:rPr>
                            <a:rPr lang="el-GR">
                              <a:latin typeface="Cambria Math"/>
                              <a:ea typeface="Cambria Math"/>
                            </a:rPr>
                            <m:t>λ</m:t>
                          </m:r>
                        </m:den>
                      </m:f>
                      <m:r>
                        <m:rPr>
                          <m:nor/>
                        </m:rPr>
                        <a:rPr lang="en-US">
                          <a:latin typeface="Cambria Math"/>
                          <a:ea typeface="Cambria Math"/>
                        </a:rPr>
                        <m:t>    </m:t>
                      </m:r>
                      <m:r>
                        <m:rPr>
                          <m:nor/>
                        </m:rPr>
                        <a:rPr lang="en-US">
                          <a:latin typeface="Cambria Math"/>
                          <a:ea typeface="Cambria Math"/>
                        </a:rPr>
                        <m:t>and</m:t>
                      </m:r>
                      <m:r>
                        <m:rPr>
                          <m:nor/>
                        </m:rPr>
                        <a:rPr lang="en-US">
                          <a:latin typeface="Cambria Math"/>
                          <a:ea typeface="Cambria Math"/>
                        </a:rPr>
                        <m:t> </m:t>
                      </m:r>
                      <m:r>
                        <m:rPr>
                          <m:sty m:val="p"/>
                        </m:rPr>
                        <a:rPr lang="el-GR" i="1">
                          <a:latin typeface="Cambria Math"/>
                          <a:ea typeface="Cambria Math"/>
                        </a:rPr>
                        <m:t>σ</m:t>
                      </m:r>
                      <m:r>
                        <a:rPr lang="en-US" i="1">
                          <a:latin typeface="Cambria Math"/>
                          <a:ea typeface="Cambria Math"/>
                        </a:rPr>
                        <m:t>=</m:t>
                      </m:r>
                      <m:f>
                        <m:fPr>
                          <m:ctrlPr>
                            <a:rPr lang="en-US" i="1">
                              <a:latin typeface="Cambria Math" panose="02040503050406030204" pitchFamily="18" charset="0"/>
                              <a:ea typeface="Cambria Math"/>
                            </a:rPr>
                          </m:ctrlPr>
                        </m:fPr>
                        <m:num>
                          <m:r>
                            <m:rPr>
                              <m:nor/>
                            </m:rPr>
                            <a:rPr lang="en-US">
                              <a:latin typeface="Cambria Math"/>
                              <a:ea typeface="Cambria Math"/>
                            </a:rPr>
                            <m:t>1</m:t>
                          </m:r>
                        </m:num>
                        <m:den>
                          <m:r>
                            <m:rPr>
                              <m:nor/>
                            </m:rPr>
                            <a:rPr lang="el-GR">
                              <a:latin typeface="Cambria Math"/>
                              <a:ea typeface="Cambria Math"/>
                            </a:rPr>
                            <m:t>λ</m:t>
                          </m:r>
                        </m:den>
                      </m:f>
                    </m:oMath>
                  </m:oMathPara>
                </a14:m>
                <a:endParaRPr lang="en-US" dirty="0"/>
              </a:p>
              <a:p>
                <a:endParaRPr lang="en-US" baseline="30000"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1"/>
              </p:nvPr>
            </p:nvSpPr>
            <p:spPr>
              <a:blipFill rotWithShape="1">
                <a:blip r:embed="rId3"/>
                <a:stretch>
                  <a:fillRect l="-593" t="-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ontent Placeholder 6"/>
              <p:cNvSpPr txBox="1">
                <a:spLocks/>
              </p:cNvSpPr>
              <p:nvPr/>
            </p:nvSpPr>
            <p:spPr>
              <a:xfrm>
                <a:off x="457200" y="1981200"/>
                <a:ext cx="8229600" cy="403124"/>
              </a:xfrm>
              <a:prstGeom prst="rect">
                <a:avLst/>
              </a:prstGeom>
              <a:solidFill>
                <a:srgbClr val="CCFF99"/>
              </a:solidFill>
              <a:ln>
                <a:solidFill>
                  <a:srgbClr val="00B050"/>
                </a:solidFill>
              </a:ln>
            </p:spPr>
            <p:txBody>
              <a:bodyPr vert="horz" wrap="square" rtlCol="0">
                <a:spAutoFit/>
              </a:bodyPr>
              <a:lstStyle>
                <a:defPPr>
                  <a:defRPr lang="en-US"/>
                </a:defPPr>
                <a:lvl1pPr marL="0" indent="-274320" algn="l" defTabSz="914400" rtl="0" eaLnBrk="1" latinLnBrk="0" hangingPunct="1">
                  <a:spcBef>
                    <a:spcPts val="600"/>
                  </a:spcBef>
                  <a:buClr>
                    <a:schemeClr val="accent1"/>
                  </a:buClr>
                  <a:buSzPct val="76000"/>
                  <a:buFont typeface="Wingdings 3"/>
                  <a:buChar char=""/>
                  <a:defRPr kumimoji="0" sz="1800" kern="1200">
                    <a:solidFill>
                      <a:schemeClr val="tx1"/>
                    </a:solidFill>
                    <a:latin typeface="+mn-lt"/>
                    <a:ea typeface="+mn-ea"/>
                    <a:cs typeface="+mn-cs"/>
                  </a:defRPr>
                </a:lvl1pPr>
                <a:lvl2pPr marL="457200" indent="-274320" algn="l" defTabSz="914400" rtl="0" eaLnBrk="1" latinLnBrk="0" hangingPunct="1">
                  <a:spcBef>
                    <a:spcPts val="500"/>
                  </a:spcBef>
                  <a:buClr>
                    <a:schemeClr val="accent2"/>
                  </a:buClr>
                  <a:buSzPct val="76000"/>
                  <a:buFont typeface="Wingdings 3"/>
                  <a:buChar char=""/>
                  <a:defRPr kumimoji="0" sz="1800" kern="1200">
                    <a:solidFill>
                      <a:schemeClr val="tx1"/>
                    </a:solidFill>
                    <a:latin typeface="+mn-lt"/>
                    <a:ea typeface="+mn-ea"/>
                    <a:cs typeface="+mn-cs"/>
                  </a:defRPr>
                </a:lvl2pPr>
                <a:lvl3pPr marL="914400" indent="-228600" algn="l" defTabSz="914400" rtl="0" eaLnBrk="1" latinLnBrk="0" hangingPunct="1">
                  <a:spcBef>
                    <a:spcPts val="500"/>
                  </a:spcBef>
                  <a:buClr>
                    <a:schemeClr val="bg1">
                      <a:shade val="50000"/>
                    </a:schemeClr>
                  </a:buClr>
                  <a:buSzPct val="76000"/>
                  <a:buFont typeface="Wingdings 3"/>
                  <a:buChar char=""/>
                  <a:defRPr kumimoji="0" sz="1800" kern="1200">
                    <a:solidFill>
                      <a:schemeClr val="tx1"/>
                    </a:solidFill>
                    <a:latin typeface="+mn-lt"/>
                    <a:ea typeface="+mn-ea"/>
                    <a:cs typeface="+mn-cs"/>
                  </a:defRPr>
                </a:lvl3pPr>
                <a:lvl4pPr marL="1371600" indent="-228600" algn="l" defTabSz="914400"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828800" indent="-228600" algn="l" defTabSz="914400" rtl="0" eaLnBrk="1" latinLnBrk="0" hangingPunct="1">
                  <a:spcBef>
                    <a:spcPts val="300"/>
                  </a:spcBef>
                  <a:buClr>
                    <a:schemeClr val="accent2"/>
                  </a:buClr>
                  <a:buSzPct val="70000"/>
                  <a:buFont typeface="Wingdings"/>
                  <a:buChar char=""/>
                  <a:defRPr kumimoji="0" sz="1800" kern="1200">
                    <a:solidFill>
                      <a:schemeClr val="tx1"/>
                    </a:solidFill>
                    <a:latin typeface="+mn-lt"/>
                    <a:ea typeface="+mn-ea"/>
                    <a:cs typeface="+mn-cs"/>
                  </a:defRPr>
                </a:lvl5pPr>
                <a:lvl6pPr marL="2286000" indent="-182880" algn="l" defTabSz="914400" rtl="0" eaLnBrk="1" latinLnBrk="0" hangingPunct="1">
                  <a:spcBef>
                    <a:spcPts val="300"/>
                  </a:spcBef>
                  <a:buClr>
                    <a:srgbClr val="9FB8CD">
                      <a:shade val="75000"/>
                    </a:srgbClr>
                  </a:buClr>
                  <a:buSzPct val="75000"/>
                  <a:buFont typeface="Wingdings 3"/>
                  <a:buChar char=""/>
                  <a:defRPr kumimoji="0" lang="en-US" sz="1800" kern="1200">
                    <a:solidFill>
                      <a:schemeClr val="tx1"/>
                    </a:solidFill>
                    <a:latin typeface="+mn-lt"/>
                    <a:ea typeface="+mn-ea"/>
                    <a:cs typeface="+mn-cs"/>
                  </a:defRPr>
                </a:lvl6pPr>
                <a:lvl7pPr marL="2743200" indent="-182880" algn="l" defTabSz="914400" rtl="0" eaLnBrk="1" latinLnBrk="0" hangingPunct="1">
                  <a:spcBef>
                    <a:spcPts val="300"/>
                  </a:spcBef>
                  <a:buClr>
                    <a:srgbClr val="727CA3">
                      <a:shade val="75000"/>
                    </a:srgbClr>
                  </a:buClr>
                  <a:buSzPct val="75000"/>
                  <a:buFont typeface="Wingdings 3"/>
                  <a:buChar char=""/>
                  <a:defRPr kumimoji="0" lang="en-US" sz="1800" kern="1200">
                    <a:solidFill>
                      <a:schemeClr val="tx1"/>
                    </a:solidFill>
                    <a:latin typeface="+mn-lt"/>
                    <a:ea typeface="+mn-ea"/>
                    <a:cs typeface="+mn-cs"/>
                  </a:defRPr>
                </a:lvl7pPr>
                <a:lvl8pPr marL="3200400" indent="-182880" algn="l" defTabSz="914400" rtl="0" eaLnBrk="1" latinLnBrk="0" hangingPunct="1">
                  <a:spcBef>
                    <a:spcPts val="300"/>
                  </a:spcBef>
                  <a:buClr>
                    <a:prstClr val="white">
                      <a:shade val="50000"/>
                    </a:prstClr>
                  </a:buClr>
                  <a:buSzPct val="75000"/>
                  <a:buFont typeface="Wingdings 3"/>
                  <a:buChar char=""/>
                  <a:defRPr kumimoji="0" lang="en-US" sz="1800" kern="1200">
                    <a:solidFill>
                      <a:schemeClr val="tx1"/>
                    </a:solidFill>
                    <a:latin typeface="+mn-lt"/>
                    <a:ea typeface="+mn-ea"/>
                    <a:cs typeface="+mn-cs"/>
                  </a:defRPr>
                </a:lvl8pPr>
                <a:lvl9pPr marL="3657600" indent="-182880" algn="l" defTabSz="914400" rtl="0" eaLnBrk="1" latinLnBrk="0" hangingPunct="1">
                  <a:spcBef>
                    <a:spcPts val="300"/>
                  </a:spcBef>
                  <a:buClr>
                    <a:srgbClr val="9FB8CD"/>
                  </a:buClr>
                  <a:buSzPct val="75000"/>
                  <a:buFont typeface="Wingdings 3"/>
                  <a:buChar char=""/>
                  <a:defRPr kumimoji="0" lang="en-US" sz="1800" kern="1200">
                    <a:solidFill>
                      <a:schemeClr val="tx1"/>
                    </a:solidFill>
                    <a:latin typeface="+mn-lt"/>
                    <a:ea typeface="+mn-ea"/>
                    <a:cs typeface="+mn-cs"/>
                  </a:defRPr>
                </a:lvl9pPr>
              </a:lstStyle>
              <a:p>
                <a:pPr indent="0">
                  <a:buFont typeface="Wingdings 3"/>
                  <a:buNone/>
                </a:pPr>
                <a:r>
                  <a:rPr lang="en-US" dirty="0">
                    <a:solidFill>
                      <a:srgbClr val="00B050"/>
                    </a:solidFill>
                  </a:rPr>
                  <a:t>EXPONENTIAL DISTRIBUTION </a:t>
                </a:r>
                <a:r>
                  <a:rPr lang="en-US" dirty="0"/>
                  <a:t>           P(x) = </a:t>
                </a:r>
                <a14:m>
                  <m:oMath xmlns:m="http://schemas.openxmlformats.org/officeDocument/2006/math">
                    <m:r>
                      <m:rPr>
                        <m:nor/>
                      </m:rPr>
                      <a:rPr lang="en-US">
                        <a:latin typeface="Cambria Math"/>
                        <a:ea typeface="Cambria Math"/>
                      </a:rPr>
                      <m:t>λ</m:t>
                    </m:r>
                  </m:oMath>
                </a14:m>
                <a:r>
                  <a:rPr lang="en-US" dirty="0"/>
                  <a:t>e</a:t>
                </a:r>
                <a:r>
                  <a:rPr lang="en-US" baseline="30000" dirty="0"/>
                  <a:t>-</a:t>
                </a:r>
                <a14:m>
                  <m:oMath xmlns:m="http://schemas.openxmlformats.org/officeDocument/2006/math">
                    <m:r>
                      <m:rPr>
                        <m:nor/>
                      </m:rPr>
                      <a:rPr lang="en-US" baseline="30000" dirty="0">
                        <a:latin typeface="Cambria Math"/>
                        <a:ea typeface="Cambria Math"/>
                      </a:rPr>
                      <m:t>λx</m:t>
                    </m:r>
                    <m:r>
                      <m:rPr>
                        <m:nor/>
                      </m:rPr>
                      <a:rPr lang="en-US" b="0" i="0" dirty="0" smtClean="0">
                        <a:latin typeface="Cambria Math"/>
                        <a:ea typeface="Cambria Math"/>
                      </a:rPr>
                      <m:t>                                               </m:t>
                    </m:r>
                    <m:r>
                      <m:rPr>
                        <m:nor/>
                      </m:rPr>
                      <a:rPr lang="en-US" b="1" i="0" dirty="0" smtClean="0">
                        <a:latin typeface="Cambria Math"/>
                        <a:ea typeface="Cambria Math"/>
                      </a:rPr>
                      <m:t>(7−6)</m:t>
                    </m:r>
                  </m:oMath>
                </a14:m>
                <a:endParaRPr lang="en-US" b="1" dirty="0"/>
              </a:p>
            </p:txBody>
          </p:sp>
        </mc:Choice>
        <mc:Fallback xmlns="">
          <p:sp>
            <p:nvSpPr>
              <p:cNvPr id="5" name="Content Placeholder 6"/>
              <p:cNvSpPr txBox="1">
                <a:spLocks noRot="1" noChangeAspect="1" noMove="1" noResize="1" noEditPoints="1" noAdjustHandles="1" noChangeArrowheads="1" noChangeShapeType="1" noTextEdit="1"/>
              </p:cNvSpPr>
              <p:nvPr/>
            </p:nvSpPr>
            <p:spPr>
              <a:xfrm>
                <a:off x="457200" y="1981200"/>
                <a:ext cx="8229600" cy="403124"/>
              </a:xfrm>
              <a:prstGeom prst="rect">
                <a:avLst/>
              </a:prstGeom>
              <a:blipFill rotWithShape="1">
                <a:blip r:embed="rId4"/>
                <a:stretch>
                  <a:fillRect l="-518" b="-22059"/>
                </a:stretch>
              </a:blipFill>
              <a:ln>
                <a:solidFill>
                  <a:srgbClr val="00B05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ontent Placeholder 6"/>
              <p:cNvSpPr txBox="1">
                <a:spLocks/>
              </p:cNvSpPr>
              <p:nvPr/>
            </p:nvSpPr>
            <p:spPr>
              <a:xfrm>
                <a:off x="457200" y="3308590"/>
                <a:ext cx="8229600" cy="1111010"/>
              </a:xfrm>
              <a:prstGeom prst="rect">
                <a:avLst/>
              </a:prstGeom>
              <a:solidFill>
                <a:srgbClr val="CCFF99"/>
              </a:solidFill>
              <a:ln>
                <a:solidFill>
                  <a:srgbClr val="00B050"/>
                </a:solidFill>
              </a:ln>
            </p:spPr>
            <p:txBody>
              <a:bodyPr vert="horz" wrap="square" rtlCol="0">
                <a:spAutoFit/>
              </a:bodyPr>
              <a:lstStyle>
                <a:defPPr>
                  <a:defRPr lang="en-US"/>
                </a:defPPr>
                <a:lvl1pPr marL="0" indent="-274320" algn="l" defTabSz="914400" rtl="0" eaLnBrk="1" latinLnBrk="0" hangingPunct="1">
                  <a:spcBef>
                    <a:spcPts val="600"/>
                  </a:spcBef>
                  <a:buClr>
                    <a:schemeClr val="accent1"/>
                  </a:buClr>
                  <a:buSzPct val="76000"/>
                  <a:buFont typeface="Wingdings 3"/>
                  <a:buChar char=""/>
                  <a:defRPr kumimoji="0" sz="1800" kern="1200">
                    <a:solidFill>
                      <a:schemeClr val="tx1"/>
                    </a:solidFill>
                    <a:latin typeface="+mn-lt"/>
                    <a:ea typeface="+mn-ea"/>
                    <a:cs typeface="+mn-cs"/>
                  </a:defRPr>
                </a:lvl1pPr>
                <a:lvl2pPr marL="457200" indent="-274320" algn="l" defTabSz="914400" rtl="0" eaLnBrk="1" latinLnBrk="0" hangingPunct="1">
                  <a:spcBef>
                    <a:spcPts val="500"/>
                  </a:spcBef>
                  <a:buClr>
                    <a:schemeClr val="accent2"/>
                  </a:buClr>
                  <a:buSzPct val="76000"/>
                  <a:buFont typeface="Wingdings 3"/>
                  <a:buChar char=""/>
                  <a:defRPr kumimoji="0" sz="1800" kern="1200">
                    <a:solidFill>
                      <a:schemeClr val="tx1"/>
                    </a:solidFill>
                    <a:latin typeface="+mn-lt"/>
                    <a:ea typeface="+mn-ea"/>
                    <a:cs typeface="+mn-cs"/>
                  </a:defRPr>
                </a:lvl2pPr>
                <a:lvl3pPr marL="914400" indent="-228600" algn="l" defTabSz="914400" rtl="0" eaLnBrk="1" latinLnBrk="0" hangingPunct="1">
                  <a:spcBef>
                    <a:spcPts val="500"/>
                  </a:spcBef>
                  <a:buClr>
                    <a:schemeClr val="bg1">
                      <a:shade val="50000"/>
                    </a:schemeClr>
                  </a:buClr>
                  <a:buSzPct val="76000"/>
                  <a:buFont typeface="Wingdings 3"/>
                  <a:buChar char=""/>
                  <a:defRPr kumimoji="0" sz="1800" kern="1200">
                    <a:solidFill>
                      <a:schemeClr val="tx1"/>
                    </a:solidFill>
                    <a:latin typeface="+mn-lt"/>
                    <a:ea typeface="+mn-ea"/>
                    <a:cs typeface="+mn-cs"/>
                  </a:defRPr>
                </a:lvl3pPr>
                <a:lvl4pPr marL="1371600" indent="-228600" algn="l" defTabSz="914400"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828800" indent="-228600" algn="l" defTabSz="914400" rtl="0" eaLnBrk="1" latinLnBrk="0" hangingPunct="1">
                  <a:spcBef>
                    <a:spcPts val="300"/>
                  </a:spcBef>
                  <a:buClr>
                    <a:schemeClr val="accent2"/>
                  </a:buClr>
                  <a:buSzPct val="70000"/>
                  <a:buFont typeface="Wingdings"/>
                  <a:buChar char=""/>
                  <a:defRPr kumimoji="0" sz="1800" kern="1200">
                    <a:solidFill>
                      <a:schemeClr val="tx1"/>
                    </a:solidFill>
                    <a:latin typeface="+mn-lt"/>
                    <a:ea typeface="+mn-ea"/>
                    <a:cs typeface="+mn-cs"/>
                  </a:defRPr>
                </a:lvl5pPr>
                <a:lvl6pPr marL="2286000" indent="-182880" algn="l" defTabSz="914400" rtl="0" eaLnBrk="1" latinLnBrk="0" hangingPunct="1">
                  <a:spcBef>
                    <a:spcPts val="300"/>
                  </a:spcBef>
                  <a:buClr>
                    <a:srgbClr val="9FB8CD">
                      <a:shade val="75000"/>
                    </a:srgbClr>
                  </a:buClr>
                  <a:buSzPct val="75000"/>
                  <a:buFont typeface="Wingdings 3"/>
                  <a:buChar char=""/>
                  <a:defRPr kumimoji="0" lang="en-US" sz="1800" kern="1200">
                    <a:solidFill>
                      <a:schemeClr val="tx1"/>
                    </a:solidFill>
                    <a:latin typeface="+mn-lt"/>
                    <a:ea typeface="+mn-ea"/>
                    <a:cs typeface="+mn-cs"/>
                  </a:defRPr>
                </a:lvl6pPr>
                <a:lvl7pPr marL="2743200" indent="-182880" algn="l" defTabSz="914400" rtl="0" eaLnBrk="1" latinLnBrk="0" hangingPunct="1">
                  <a:spcBef>
                    <a:spcPts val="300"/>
                  </a:spcBef>
                  <a:buClr>
                    <a:srgbClr val="727CA3">
                      <a:shade val="75000"/>
                    </a:srgbClr>
                  </a:buClr>
                  <a:buSzPct val="75000"/>
                  <a:buFont typeface="Wingdings 3"/>
                  <a:buChar char=""/>
                  <a:defRPr kumimoji="0" lang="en-US" sz="1800" kern="1200">
                    <a:solidFill>
                      <a:schemeClr val="tx1"/>
                    </a:solidFill>
                    <a:latin typeface="+mn-lt"/>
                    <a:ea typeface="+mn-ea"/>
                    <a:cs typeface="+mn-cs"/>
                  </a:defRPr>
                </a:lvl7pPr>
                <a:lvl8pPr marL="3200400" indent="-182880" algn="l" defTabSz="914400" rtl="0" eaLnBrk="1" latinLnBrk="0" hangingPunct="1">
                  <a:spcBef>
                    <a:spcPts val="300"/>
                  </a:spcBef>
                  <a:buClr>
                    <a:prstClr val="white">
                      <a:shade val="50000"/>
                    </a:prstClr>
                  </a:buClr>
                  <a:buSzPct val="75000"/>
                  <a:buFont typeface="Wingdings 3"/>
                  <a:buChar char=""/>
                  <a:defRPr kumimoji="0" lang="en-US" sz="1800" kern="1200">
                    <a:solidFill>
                      <a:schemeClr val="tx1"/>
                    </a:solidFill>
                    <a:latin typeface="+mn-lt"/>
                    <a:ea typeface="+mn-ea"/>
                    <a:cs typeface="+mn-cs"/>
                  </a:defRPr>
                </a:lvl8pPr>
                <a:lvl9pPr marL="3657600" indent="-182880" algn="l" defTabSz="914400" rtl="0" eaLnBrk="1" latinLnBrk="0" hangingPunct="1">
                  <a:spcBef>
                    <a:spcPts val="300"/>
                  </a:spcBef>
                  <a:buClr>
                    <a:srgbClr val="9FB8CD"/>
                  </a:buClr>
                  <a:buSzPct val="75000"/>
                  <a:buFont typeface="Wingdings 3"/>
                  <a:buChar char=""/>
                  <a:defRPr kumimoji="0" lang="en-US" sz="1800" kern="1200">
                    <a:solidFill>
                      <a:schemeClr val="tx1"/>
                    </a:solidFill>
                    <a:latin typeface="+mn-lt"/>
                    <a:ea typeface="+mn-ea"/>
                    <a:cs typeface="+mn-cs"/>
                  </a:defRPr>
                </a:lvl9pPr>
              </a:lstStyle>
              <a:p>
                <a:pPr indent="0">
                  <a:buFont typeface="Wingdings 3"/>
                  <a:buNone/>
                </a:pPr>
                <a:r>
                  <a:rPr lang="en-US" dirty="0">
                    <a:solidFill>
                      <a:srgbClr val="00B050"/>
                    </a:solidFill>
                  </a:rPr>
                  <a:t>FINDING A PROBABILITY </a:t>
                </a:r>
              </a:p>
              <a:p>
                <a:pPr indent="0">
                  <a:buNone/>
                </a:pPr>
                <a:r>
                  <a:rPr lang="en-US" dirty="0">
                    <a:solidFill>
                      <a:srgbClr val="00B050"/>
                    </a:solidFill>
                  </a:rPr>
                  <a:t>USING THE                                            </a:t>
                </a:r>
                <a:r>
                  <a:rPr lang="en-US" dirty="0"/>
                  <a:t>P(Arrival time &lt; x) = 1 - e</a:t>
                </a:r>
                <a:r>
                  <a:rPr lang="en-US" baseline="30000" dirty="0"/>
                  <a:t>-</a:t>
                </a:r>
                <a14:m>
                  <m:oMath xmlns:m="http://schemas.openxmlformats.org/officeDocument/2006/math">
                    <m:r>
                      <m:rPr>
                        <m:nor/>
                      </m:rPr>
                      <a:rPr lang="en-US" baseline="30000" dirty="0">
                        <a:latin typeface="Cambria Math"/>
                        <a:ea typeface="Cambria Math"/>
                      </a:rPr>
                      <m:t>λx</m:t>
                    </m:r>
                    <m:r>
                      <m:rPr>
                        <m:nor/>
                      </m:rPr>
                      <a:rPr lang="en-US" b="0" i="0" dirty="0" smtClean="0">
                        <a:latin typeface="Cambria Math"/>
                        <a:ea typeface="Cambria Math"/>
                      </a:rPr>
                      <m:t>             </m:t>
                    </m:r>
                    <m:r>
                      <m:rPr>
                        <m:nor/>
                      </m:rPr>
                      <a:rPr lang="en-US" b="1" i="0" dirty="0" smtClean="0">
                        <a:latin typeface="Cambria Math"/>
                        <a:ea typeface="Cambria Math"/>
                      </a:rPr>
                      <m:t>  (7−7)</m:t>
                    </m:r>
                  </m:oMath>
                </a14:m>
                <a:endParaRPr lang="en-US" b="1" dirty="0">
                  <a:solidFill>
                    <a:srgbClr val="00B050"/>
                  </a:solidFill>
                </a:endParaRPr>
              </a:p>
              <a:p>
                <a:pPr indent="0">
                  <a:buFont typeface="Wingdings 3"/>
                  <a:buNone/>
                </a:pPr>
                <a:r>
                  <a:rPr lang="en-US" dirty="0">
                    <a:solidFill>
                      <a:srgbClr val="00B050"/>
                    </a:solidFill>
                  </a:rPr>
                  <a:t>EXPONENTIAL DISTRIBUTION </a:t>
                </a:r>
                <a:r>
                  <a:rPr lang="en-US" dirty="0"/>
                  <a:t>  </a:t>
                </a:r>
              </a:p>
            </p:txBody>
          </p:sp>
        </mc:Choice>
        <mc:Fallback xmlns="">
          <p:sp>
            <p:nvSpPr>
              <p:cNvPr id="6" name="Content Placeholder 6"/>
              <p:cNvSpPr txBox="1">
                <a:spLocks noRot="1" noChangeAspect="1" noMove="1" noResize="1" noEditPoints="1" noAdjustHandles="1" noChangeArrowheads="1" noChangeShapeType="1" noTextEdit="1"/>
              </p:cNvSpPr>
              <p:nvPr/>
            </p:nvSpPr>
            <p:spPr>
              <a:xfrm>
                <a:off x="457200" y="3308590"/>
                <a:ext cx="8229600" cy="1111010"/>
              </a:xfrm>
              <a:prstGeom prst="rect">
                <a:avLst/>
              </a:prstGeom>
              <a:blipFill rotWithShape="1">
                <a:blip r:embed="rId5"/>
                <a:stretch>
                  <a:fillRect l="-518" t="-2174" b="-7609"/>
                </a:stretch>
              </a:blipFill>
              <a:ln>
                <a:solidFill>
                  <a:srgbClr val="00B050"/>
                </a:solidFill>
              </a:ln>
            </p:spPr>
            <p:txBody>
              <a:bodyPr/>
              <a:lstStyle/>
              <a:p>
                <a:r>
                  <a:rPr lang="en-US">
                    <a:noFill/>
                  </a:rPr>
                  <a:t> </a:t>
                </a:r>
              </a:p>
            </p:txBody>
          </p:sp>
        </mc:Fallback>
      </mc:AlternateContent>
      <p:sp>
        <p:nvSpPr>
          <p:cNvPr id="7" name="Slide Number Placeholder 6"/>
          <p:cNvSpPr>
            <a:spLocks noGrp="1"/>
          </p:cNvSpPr>
          <p:nvPr>
            <p:ph type="sldNum" sz="quarter" idx="12"/>
          </p:nvPr>
        </p:nvSpPr>
        <p:spPr/>
        <p:txBody>
          <a:bodyPr/>
          <a:lstStyle/>
          <a:p>
            <a:r>
              <a:rPr lang="en-US" dirty="0"/>
              <a:t>7-</a:t>
            </a:r>
            <a:fld id="{F38DF745-7D3F-47F4-83A3-874385CFAA69}" type="slidenum">
              <a:rPr lang="en-US" smtClean="0"/>
              <a:pPr/>
              <a:t>364</a:t>
            </a:fld>
            <a:endParaRPr lang="en-US" dirty="0"/>
          </a:p>
        </p:txBody>
      </p:sp>
    </p:spTree>
    <p:extLst>
      <p:ext uri="{BB962C8B-B14F-4D97-AF65-F5344CB8AC3E}">
        <p14:creationId xmlns:p14="http://schemas.microsoft.com/office/powerpoint/2010/main" val="2769042296"/>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Exponential Distribution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5" name="TextBox 4"/>
          <p:cNvSpPr txBox="1"/>
          <p:nvPr/>
        </p:nvSpPr>
        <p:spPr>
          <a:xfrm>
            <a:off x="873704" y="1665982"/>
            <a:ext cx="7239000" cy="1077218"/>
          </a:xfrm>
          <a:prstGeom prst="rect">
            <a:avLst/>
          </a:prstGeom>
          <a:solidFill>
            <a:schemeClr val="accent6">
              <a:lumMod val="20000"/>
              <a:lumOff val="80000"/>
            </a:schemeClr>
          </a:solidFill>
        </p:spPr>
        <p:txBody>
          <a:bodyPr wrap="square" rtlCol="0">
            <a:spAutoFit/>
          </a:bodyPr>
          <a:lstStyle/>
          <a:p>
            <a:pPr>
              <a:spcAft>
                <a:spcPts val="1200"/>
              </a:spcAft>
            </a:pPr>
            <a:r>
              <a:rPr lang="en-US" dirty="0"/>
              <a:t>Orders for prescriptions arrive at a pharmacy website according to an exponential probability distribution at a mean of one every 20 seconds. </a:t>
            </a:r>
          </a:p>
          <a:p>
            <a:r>
              <a:rPr lang="en-US" dirty="0"/>
              <a:t>Find the probability the next order arrives in less than 5 seconds. </a:t>
            </a:r>
          </a:p>
        </p:txBody>
      </p:sp>
      <mc:AlternateContent xmlns:mc="http://schemas.openxmlformats.org/markup-compatibility/2006" xmlns:a14="http://schemas.microsoft.com/office/drawing/2010/main">
        <mc:Choice Requires="a14">
          <p:sp>
            <p:nvSpPr>
              <p:cNvPr id="6" name="TextBox 5"/>
              <p:cNvSpPr txBox="1"/>
              <p:nvPr/>
            </p:nvSpPr>
            <p:spPr>
              <a:xfrm>
                <a:off x="685800" y="4114800"/>
                <a:ext cx="4114800" cy="1029000"/>
              </a:xfrm>
              <a:prstGeom prst="rect">
                <a:avLst/>
              </a:prstGeom>
              <a:solidFill>
                <a:schemeClr val="accent6">
                  <a:lumMod val="20000"/>
                  <a:lumOff val="80000"/>
                </a:schemeClr>
              </a:solidFill>
            </p:spPr>
            <p:txBody>
              <a:bodyPr wrap="square" rtlCol="0">
                <a:spAutoFit/>
              </a:bodyPr>
              <a:lstStyle/>
              <a:p>
                <a:r>
                  <a:rPr lang="en-US" dirty="0"/>
                  <a:t>P(Arrival time &lt; 5) = 1 - </a:t>
                </a:r>
                <a14:m>
                  <m:oMath xmlns:m="http://schemas.openxmlformats.org/officeDocument/2006/math">
                    <m:sSup>
                      <m:sSupPr>
                        <m:ctrlPr>
                          <a:rPr lang="en-US" i="1" smtClean="0">
                            <a:latin typeface="Cambria Math" panose="02040503050406030204" pitchFamily="18" charset="0"/>
                          </a:rPr>
                        </m:ctrlPr>
                      </m:sSupPr>
                      <m:e>
                        <m:r>
                          <a:rPr lang="en-US" i="1" smtClean="0">
                            <a:latin typeface="Cambria Math"/>
                          </a:rPr>
                          <m:t>𝑒</m:t>
                        </m:r>
                      </m:e>
                      <m:sup>
                        <m:r>
                          <a:rPr lang="en-US" i="1" smtClean="0">
                            <a:latin typeface="Cambria Math"/>
                          </a:rPr>
                          <m:t>−</m:t>
                        </m:r>
                        <m:f>
                          <m:fPr>
                            <m:ctrlPr>
                              <a:rPr lang="en-US" i="1" smtClean="0">
                                <a:latin typeface="Cambria Math" panose="02040503050406030204" pitchFamily="18" charset="0"/>
                              </a:rPr>
                            </m:ctrlPr>
                          </m:fPr>
                          <m:num>
                            <m:r>
                              <a:rPr lang="en-US" b="0" i="1" smtClean="0">
                                <a:latin typeface="Cambria Math"/>
                              </a:rPr>
                              <m:t>1</m:t>
                            </m:r>
                          </m:num>
                          <m:den>
                            <m:r>
                              <a:rPr lang="en-US" b="0" i="1" smtClean="0">
                                <a:latin typeface="Cambria Math"/>
                              </a:rPr>
                              <m:t>20</m:t>
                            </m:r>
                          </m:den>
                        </m:f>
                        <m:r>
                          <a:rPr lang="en-US" b="0" i="1" smtClean="0">
                            <a:latin typeface="Cambria Math"/>
                          </a:rPr>
                          <m:t>(5)</m:t>
                        </m:r>
                      </m:sup>
                    </m:sSup>
                  </m:oMath>
                </a14:m>
                <a:r>
                  <a:rPr lang="en-US" dirty="0"/>
                  <a:t> </a:t>
                </a:r>
              </a:p>
              <a:p>
                <a:r>
                  <a:rPr lang="en-US" dirty="0"/>
                  <a:t>		= 1 - </a:t>
                </a:r>
                <a14:m>
                  <m:oMath xmlns:m="http://schemas.openxmlformats.org/officeDocument/2006/math">
                    <m:sSup>
                      <m:sSupPr>
                        <m:ctrlPr>
                          <a:rPr lang="en-US" i="1" smtClean="0">
                            <a:latin typeface="Cambria Math" panose="02040503050406030204" pitchFamily="18" charset="0"/>
                          </a:rPr>
                        </m:ctrlPr>
                      </m:sSupPr>
                      <m:e>
                        <m:r>
                          <a:rPr lang="en-US" i="1" smtClean="0">
                            <a:latin typeface="Cambria Math"/>
                          </a:rPr>
                          <m:t>𝑒</m:t>
                        </m:r>
                      </m:e>
                      <m:sup>
                        <m:r>
                          <a:rPr lang="en-US" i="1" smtClean="0">
                            <a:latin typeface="Cambria Math"/>
                          </a:rPr>
                          <m:t>−</m:t>
                        </m:r>
                        <m:r>
                          <a:rPr lang="en-US" b="0" i="1" smtClean="0">
                            <a:latin typeface="Cambria Math"/>
                          </a:rPr>
                          <m:t>0.25</m:t>
                        </m:r>
                      </m:sup>
                    </m:sSup>
                  </m:oMath>
                </a14:m>
                <a:r>
                  <a:rPr lang="en-US" dirty="0"/>
                  <a:t> </a:t>
                </a:r>
              </a:p>
              <a:p>
                <a:r>
                  <a:rPr lang="en-US" dirty="0"/>
                  <a:t>		= 1 - .7788 = .2212</a:t>
                </a:r>
              </a:p>
            </p:txBody>
          </p:sp>
        </mc:Choice>
        <mc:Fallback xmlns="">
          <p:sp>
            <p:nvSpPr>
              <p:cNvPr id="6" name="TextBox 5"/>
              <p:cNvSpPr txBox="1">
                <a:spLocks noRot="1" noChangeAspect="1" noMove="1" noResize="1" noEditPoints="1" noAdjustHandles="1" noChangeArrowheads="1" noChangeShapeType="1" noTextEdit="1"/>
              </p:cNvSpPr>
              <p:nvPr/>
            </p:nvSpPr>
            <p:spPr>
              <a:xfrm>
                <a:off x="685800" y="4114800"/>
                <a:ext cx="4114800" cy="1029000"/>
              </a:xfrm>
              <a:prstGeom prst="rect">
                <a:avLst/>
              </a:prstGeom>
              <a:blipFill rotWithShape="1">
                <a:blip r:embed="rId3"/>
                <a:stretch>
                  <a:fillRect l="-1333" b="-8284"/>
                </a:stretch>
              </a:blipFill>
            </p:spPr>
            <p:txBody>
              <a:bodyPr/>
              <a:lstStyle/>
              <a:p>
                <a:r>
                  <a:rPr lang="en-US">
                    <a:noFill/>
                  </a:rPr>
                  <a:t> </a:t>
                </a:r>
              </a:p>
            </p:txBody>
          </p:sp>
        </mc:Fallback>
      </mc:AlternateContent>
      <p:pic>
        <p:nvPicPr>
          <p:cNvPr id="7" name="Picture 2"/>
          <p:cNvPicPr>
            <a:picLocks noChangeAspect="1" noChangeArrowheads="1"/>
          </p:cNvPicPr>
          <p:nvPr/>
        </p:nvPicPr>
        <p:blipFill>
          <a:blip r:embed="rId4"/>
          <a:srcRect/>
          <a:stretch>
            <a:fillRect/>
          </a:stretch>
        </p:blipFill>
        <p:spPr>
          <a:xfrm>
            <a:off x="5247512" y="3276600"/>
            <a:ext cx="3006091" cy="2743200"/>
          </a:xfrm>
          <a:prstGeom prst="rect">
            <a:avLst/>
          </a:prstGeom>
        </p:spPr>
      </p:pic>
      <p:sp>
        <p:nvSpPr>
          <p:cNvPr id="4" name="Slide Number Placeholder 3"/>
          <p:cNvSpPr>
            <a:spLocks noGrp="1"/>
          </p:cNvSpPr>
          <p:nvPr>
            <p:ph type="sldNum" sz="quarter" idx="12"/>
          </p:nvPr>
        </p:nvSpPr>
        <p:spPr/>
        <p:txBody>
          <a:bodyPr/>
          <a:lstStyle/>
          <a:p>
            <a:r>
              <a:rPr lang="en-US" dirty="0"/>
              <a:t>7-</a:t>
            </a:r>
            <a:fld id="{A68F1C3D-7991-4430-8FD2-6BE0AA8A1311}" type="slidenum">
              <a:rPr lang="en-US" smtClean="0"/>
              <a:pPr/>
              <a:t>365</a:t>
            </a:fld>
            <a:endParaRPr lang="en-US" dirty="0"/>
          </a:p>
        </p:txBody>
      </p:sp>
    </p:spTree>
    <p:extLst>
      <p:ext uri="{BB962C8B-B14F-4D97-AF65-F5344CB8AC3E}">
        <p14:creationId xmlns:p14="http://schemas.microsoft.com/office/powerpoint/2010/main" val="3145623225"/>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Exponential Distribution Example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TextBox 3"/>
          <p:cNvSpPr txBox="1"/>
          <p:nvPr/>
        </p:nvSpPr>
        <p:spPr>
          <a:xfrm>
            <a:off x="873704" y="1524000"/>
            <a:ext cx="7239000" cy="1077218"/>
          </a:xfrm>
          <a:prstGeom prst="rect">
            <a:avLst/>
          </a:prstGeom>
          <a:solidFill>
            <a:schemeClr val="accent6">
              <a:lumMod val="20000"/>
              <a:lumOff val="80000"/>
            </a:schemeClr>
          </a:solidFill>
        </p:spPr>
        <p:txBody>
          <a:bodyPr wrap="square" rtlCol="0">
            <a:spAutoFit/>
          </a:bodyPr>
          <a:lstStyle/>
          <a:p>
            <a:pPr>
              <a:spcAft>
                <a:spcPts val="1200"/>
              </a:spcAft>
            </a:pPr>
            <a:r>
              <a:rPr lang="en-US" dirty="0"/>
              <a:t>Orders for prescriptions arrive at a pharmacy website according to an exponential probability distribution at a mean of one every 20 seconds. </a:t>
            </a:r>
          </a:p>
          <a:p>
            <a:r>
              <a:rPr lang="en-US" dirty="0"/>
              <a:t>Find the probability the next order arrives in more than 40 seconds.</a:t>
            </a:r>
          </a:p>
        </p:txBody>
      </p:sp>
      <p:pic>
        <p:nvPicPr>
          <p:cNvPr id="5" name="Picture 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0689" y="3124200"/>
            <a:ext cx="2774111"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6" name="TextBox 5"/>
              <p:cNvSpPr txBox="1"/>
              <p:nvPr/>
            </p:nvSpPr>
            <p:spPr>
              <a:xfrm>
                <a:off x="609600" y="3871476"/>
                <a:ext cx="4114800" cy="471924"/>
              </a:xfrm>
              <a:prstGeom prst="rect">
                <a:avLst/>
              </a:prstGeom>
              <a:solidFill>
                <a:schemeClr val="accent6">
                  <a:lumMod val="20000"/>
                  <a:lumOff val="80000"/>
                </a:schemeClr>
              </a:solidFill>
            </p:spPr>
            <p:txBody>
              <a:bodyPr wrap="square" rtlCol="0">
                <a:spAutoFit/>
              </a:bodyPr>
              <a:lstStyle/>
              <a:p>
                <a:r>
                  <a:rPr lang="en-US" dirty="0"/>
                  <a:t>P(Arrival time &gt; 40) = </a:t>
                </a:r>
                <a14:m>
                  <m:oMath xmlns:m="http://schemas.openxmlformats.org/officeDocument/2006/math">
                    <m:sSup>
                      <m:sSupPr>
                        <m:ctrlPr>
                          <a:rPr lang="en-US" i="1" smtClean="0">
                            <a:latin typeface="Cambria Math" panose="02040503050406030204" pitchFamily="18" charset="0"/>
                          </a:rPr>
                        </m:ctrlPr>
                      </m:sSupPr>
                      <m:e>
                        <m:r>
                          <a:rPr lang="en-US" i="1" smtClean="0">
                            <a:latin typeface="Cambria Math"/>
                          </a:rPr>
                          <m:t>𝑒</m:t>
                        </m:r>
                      </m:e>
                      <m:sup>
                        <m:r>
                          <a:rPr lang="en-US" i="1" smtClean="0">
                            <a:latin typeface="Cambria Math"/>
                          </a:rPr>
                          <m:t>−</m:t>
                        </m:r>
                        <m:f>
                          <m:fPr>
                            <m:ctrlPr>
                              <a:rPr lang="en-US" i="1" smtClean="0">
                                <a:latin typeface="Cambria Math" panose="02040503050406030204" pitchFamily="18" charset="0"/>
                              </a:rPr>
                            </m:ctrlPr>
                          </m:fPr>
                          <m:num>
                            <m:r>
                              <a:rPr lang="en-US" b="0" i="1" smtClean="0">
                                <a:latin typeface="Cambria Math"/>
                              </a:rPr>
                              <m:t>1</m:t>
                            </m:r>
                          </m:num>
                          <m:den>
                            <m:r>
                              <a:rPr lang="en-US" b="0" i="1" smtClean="0">
                                <a:latin typeface="Cambria Math"/>
                              </a:rPr>
                              <m:t>20</m:t>
                            </m:r>
                          </m:den>
                        </m:f>
                        <m:r>
                          <a:rPr lang="en-US" b="0" i="1" smtClean="0">
                            <a:latin typeface="Cambria Math"/>
                          </a:rPr>
                          <m:t>(40)</m:t>
                        </m:r>
                      </m:sup>
                    </m:sSup>
                  </m:oMath>
                </a14:m>
                <a:r>
                  <a:rPr lang="en-US" dirty="0"/>
                  <a:t> = .1353</a:t>
                </a:r>
              </a:p>
            </p:txBody>
          </p:sp>
        </mc:Choice>
        <mc:Fallback xmlns="">
          <p:sp>
            <p:nvSpPr>
              <p:cNvPr id="6" name="TextBox 5"/>
              <p:cNvSpPr txBox="1">
                <a:spLocks noRot="1" noChangeAspect="1" noMove="1" noResize="1" noEditPoints="1" noAdjustHandles="1" noChangeArrowheads="1" noChangeShapeType="1" noTextEdit="1"/>
              </p:cNvSpPr>
              <p:nvPr/>
            </p:nvSpPr>
            <p:spPr>
              <a:xfrm>
                <a:off x="609600" y="3871476"/>
                <a:ext cx="4114800" cy="471924"/>
              </a:xfrm>
              <a:prstGeom prst="rect">
                <a:avLst/>
              </a:prstGeom>
              <a:blipFill rotWithShape="1">
                <a:blip r:embed="rId4"/>
                <a:stretch>
                  <a:fillRect l="-1185" b="-19231"/>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p:txBody>
          <a:bodyPr/>
          <a:lstStyle/>
          <a:p>
            <a:r>
              <a:rPr lang="en-US" dirty="0"/>
              <a:t>7-</a:t>
            </a:r>
            <a:fld id="{A68F1C3D-7991-4430-8FD2-6BE0AA8A1311}" type="slidenum">
              <a:rPr lang="en-US" smtClean="0"/>
              <a:pPr/>
              <a:t>366</a:t>
            </a:fld>
            <a:endParaRPr lang="en-US" dirty="0"/>
          </a:p>
        </p:txBody>
      </p:sp>
    </p:spTree>
    <p:extLst>
      <p:ext uri="{BB962C8B-B14F-4D97-AF65-F5344CB8AC3E}">
        <p14:creationId xmlns:p14="http://schemas.microsoft.com/office/powerpoint/2010/main" val="3870597540"/>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B162-C6A7-4654-9D07-463729C7CEAC}"/>
              </a:ext>
            </a:extLst>
          </p:cNvPr>
          <p:cNvSpPr>
            <a:spLocks noGrp="1"/>
          </p:cNvSpPr>
          <p:nvPr>
            <p:ph type="title"/>
          </p:nvPr>
        </p:nvSpPr>
        <p:spPr/>
        <p:txBody>
          <a:bodyPr/>
          <a:lstStyle/>
          <a:p>
            <a:r>
              <a:rPr lang="en-US" dirty="0"/>
              <a:t>Moving along</a:t>
            </a:r>
          </a:p>
        </p:txBody>
      </p:sp>
      <p:sp>
        <p:nvSpPr>
          <p:cNvPr id="3" name="Footer Placeholder 2">
            <a:extLst>
              <a:ext uri="{FF2B5EF4-FFF2-40B4-BE49-F238E27FC236}">
                <a16:creationId xmlns:a16="http://schemas.microsoft.com/office/drawing/2014/main" id="{CFFFCE8E-0CC1-403C-9C60-2A046E26A195}"/>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CC3A1C5E-BF2D-460C-814F-22BD273C492F}"/>
              </a:ext>
            </a:extLst>
          </p:cNvPr>
          <p:cNvSpPr>
            <a:spLocks noGrp="1"/>
          </p:cNvSpPr>
          <p:nvPr>
            <p:ph type="sldNum" sz="quarter" idx="12"/>
          </p:nvPr>
        </p:nvSpPr>
        <p:spPr/>
        <p:txBody>
          <a:bodyPr/>
          <a:lstStyle/>
          <a:p>
            <a:r>
              <a:rPr lang="en-US" dirty="0"/>
              <a:t>7-</a:t>
            </a:r>
            <a:fld id="{F38DF745-7D3F-47F4-83A3-874385CFAA69}" type="slidenum">
              <a:rPr lang="en-US" smtClean="0"/>
              <a:pPr/>
              <a:t>367</a:t>
            </a:fld>
            <a:endParaRPr lang="en-US" dirty="0"/>
          </a:p>
        </p:txBody>
      </p:sp>
      <p:sp>
        <p:nvSpPr>
          <p:cNvPr id="5" name="Content Placeholder 4">
            <a:extLst>
              <a:ext uri="{FF2B5EF4-FFF2-40B4-BE49-F238E27FC236}">
                <a16:creationId xmlns:a16="http://schemas.microsoft.com/office/drawing/2014/main" id="{DF2571B2-026B-4C0B-A427-F5178B667BD8}"/>
              </a:ext>
            </a:extLst>
          </p:cNvPr>
          <p:cNvSpPr>
            <a:spLocks noGrp="1"/>
          </p:cNvSpPr>
          <p:nvPr>
            <p:ph sz="quarter" idx="1"/>
          </p:nvPr>
        </p:nvSpPr>
        <p:spPr>
          <a:xfrm>
            <a:off x="152400" y="1219200"/>
            <a:ext cx="8839200" cy="4937760"/>
          </a:xfrm>
        </p:spPr>
        <p:txBody>
          <a:bodyPr>
            <a:normAutofit fontScale="92500" lnSpcReduction="10000"/>
          </a:bodyPr>
          <a:lstStyle/>
          <a:p>
            <a:pPr fontAlgn="base"/>
            <a:r>
              <a:rPr lang="en-US" dirty="0"/>
              <a:t>We continue our study of probability distributions by examining </a:t>
            </a:r>
            <a:r>
              <a:rPr lang="en-US" i="1" dirty="0"/>
              <a:t>continuous</a:t>
            </a:r>
            <a:r>
              <a:rPr lang="en-US" dirty="0"/>
              <a:t> probability distributions. </a:t>
            </a:r>
          </a:p>
          <a:p>
            <a:pPr fontAlgn="base"/>
            <a:r>
              <a:rPr lang="en-US" dirty="0"/>
              <a:t>A continuous probability distribution usually results from measuring something, such as </a:t>
            </a:r>
          </a:p>
          <a:p>
            <a:pPr lvl="1" fontAlgn="base"/>
            <a:r>
              <a:rPr lang="en-US" dirty="0"/>
              <a:t>the distance from the dormitory to the classroom</a:t>
            </a:r>
          </a:p>
          <a:p>
            <a:pPr lvl="1" fontAlgn="base"/>
            <a:r>
              <a:rPr lang="en-US" dirty="0"/>
              <a:t>the weight of an individual, </a:t>
            </a:r>
          </a:p>
          <a:p>
            <a:pPr lvl="1" fontAlgn="base"/>
            <a:r>
              <a:rPr lang="en-US" dirty="0"/>
              <a:t>or the amount of bonus earned by CEOs. </a:t>
            </a:r>
          </a:p>
          <a:p>
            <a:pPr fontAlgn="base"/>
            <a:r>
              <a:rPr lang="en-US" dirty="0"/>
              <a:t>As an example, at Dave’s Inlet Fish Shack flounder is the featured, fresh-fish menu item. The distribution of the amount of flounder sold per day has a mean of 10.0 pounds per day and a standard deviation of 3.0 pounds per day. This distribution is continuous because Dave, the owner, “measures” the amount of flounder sold each day. </a:t>
            </a:r>
          </a:p>
          <a:p>
            <a:endParaRPr lang="en-US" dirty="0"/>
          </a:p>
        </p:txBody>
      </p:sp>
    </p:spTree>
    <p:extLst>
      <p:ext uri="{BB962C8B-B14F-4D97-AF65-F5344CB8AC3E}">
        <p14:creationId xmlns:p14="http://schemas.microsoft.com/office/powerpoint/2010/main" val="1894036373"/>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B162-C6A7-4654-9D07-463729C7CEAC}"/>
              </a:ext>
            </a:extLst>
          </p:cNvPr>
          <p:cNvSpPr>
            <a:spLocks noGrp="1"/>
          </p:cNvSpPr>
          <p:nvPr>
            <p:ph type="title"/>
          </p:nvPr>
        </p:nvSpPr>
        <p:spPr/>
        <p:txBody>
          <a:bodyPr/>
          <a:lstStyle/>
          <a:p>
            <a:r>
              <a:rPr lang="en-US" dirty="0"/>
              <a:t>Moving along</a:t>
            </a:r>
          </a:p>
        </p:txBody>
      </p:sp>
      <p:sp>
        <p:nvSpPr>
          <p:cNvPr id="3" name="Footer Placeholder 2">
            <a:extLst>
              <a:ext uri="{FF2B5EF4-FFF2-40B4-BE49-F238E27FC236}">
                <a16:creationId xmlns:a16="http://schemas.microsoft.com/office/drawing/2014/main" id="{CFFFCE8E-0CC1-403C-9C60-2A046E26A195}"/>
              </a:ext>
            </a:extLst>
          </p:cNvPr>
          <p:cNvSpPr>
            <a:spLocks noGrp="1"/>
          </p:cNvSpPr>
          <p:nvPr>
            <p:ph type="ftr" sz="quarter" idx="11"/>
          </p:nvPr>
        </p:nvSpPr>
        <p:spPr/>
        <p:txBody>
          <a:bodyPr/>
          <a:lstStyle/>
          <a:p>
            <a:r>
              <a:rPr lang="en-US" dirty="0"/>
              <a:t>Copyright  2018 by McGraw-Hill Education.  All rights reserved.</a:t>
            </a:r>
          </a:p>
        </p:txBody>
      </p:sp>
      <p:sp>
        <p:nvSpPr>
          <p:cNvPr id="4" name="Slide Number Placeholder 3">
            <a:extLst>
              <a:ext uri="{FF2B5EF4-FFF2-40B4-BE49-F238E27FC236}">
                <a16:creationId xmlns:a16="http://schemas.microsoft.com/office/drawing/2014/main" id="{CC3A1C5E-BF2D-460C-814F-22BD273C492F}"/>
              </a:ext>
            </a:extLst>
          </p:cNvPr>
          <p:cNvSpPr>
            <a:spLocks noGrp="1"/>
          </p:cNvSpPr>
          <p:nvPr>
            <p:ph type="sldNum" sz="quarter" idx="12"/>
          </p:nvPr>
        </p:nvSpPr>
        <p:spPr/>
        <p:txBody>
          <a:bodyPr/>
          <a:lstStyle/>
          <a:p>
            <a:r>
              <a:rPr lang="en-US" dirty="0"/>
              <a:t>7-</a:t>
            </a:r>
            <a:fld id="{F38DF745-7D3F-47F4-83A3-874385CFAA69}" type="slidenum">
              <a:rPr lang="en-US" smtClean="0"/>
              <a:pPr/>
              <a:t>368</a:t>
            </a:fld>
            <a:endParaRPr lang="en-US" dirty="0"/>
          </a:p>
        </p:txBody>
      </p:sp>
      <p:sp>
        <p:nvSpPr>
          <p:cNvPr id="5" name="Content Placeholder 4">
            <a:extLst>
              <a:ext uri="{FF2B5EF4-FFF2-40B4-BE49-F238E27FC236}">
                <a16:creationId xmlns:a16="http://schemas.microsoft.com/office/drawing/2014/main" id="{DF2571B2-026B-4C0B-A427-F5178B667BD8}"/>
              </a:ext>
            </a:extLst>
          </p:cNvPr>
          <p:cNvSpPr>
            <a:spLocks noGrp="1"/>
          </p:cNvSpPr>
          <p:nvPr>
            <p:ph sz="quarter" idx="1"/>
          </p:nvPr>
        </p:nvSpPr>
        <p:spPr>
          <a:xfrm>
            <a:off x="152400" y="1219200"/>
            <a:ext cx="8839200" cy="4937760"/>
          </a:xfrm>
        </p:spPr>
        <p:txBody>
          <a:bodyPr>
            <a:normAutofit/>
          </a:bodyPr>
          <a:lstStyle/>
          <a:p>
            <a:pPr fontAlgn="base"/>
            <a:r>
              <a:rPr lang="en-US" dirty="0"/>
              <a:t>It is important to realize that a continuous random variable has an infinite number of values within a particular range. So, for a continuous random variable, probability is for a range of values. The probability for a specific value of a continuous random variable is 0.</a:t>
            </a:r>
          </a:p>
          <a:p>
            <a:pPr fontAlgn="base"/>
            <a:r>
              <a:rPr lang="en-US" dirty="0"/>
              <a:t>This chapter shows how to use three continuous probability distributions: </a:t>
            </a:r>
          </a:p>
          <a:p>
            <a:pPr fontAlgn="base"/>
            <a:r>
              <a:rPr lang="en-US" dirty="0"/>
              <a:t>the uniform probability distribution, </a:t>
            </a:r>
          </a:p>
          <a:p>
            <a:pPr fontAlgn="base"/>
            <a:r>
              <a:rPr lang="en-US" dirty="0"/>
              <a:t>the normal probability distribution, and </a:t>
            </a:r>
          </a:p>
          <a:p>
            <a:pPr fontAlgn="base"/>
            <a:r>
              <a:rPr lang="en-US" dirty="0"/>
              <a:t>the exponential probability distribution.</a:t>
            </a:r>
          </a:p>
          <a:p>
            <a:endParaRPr lang="en-US" dirty="0"/>
          </a:p>
        </p:txBody>
      </p:sp>
    </p:spTree>
    <p:extLst>
      <p:ext uri="{BB962C8B-B14F-4D97-AF65-F5344CB8AC3E}">
        <p14:creationId xmlns:p14="http://schemas.microsoft.com/office/powerpoint/2010/main" val="28973009"/>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Areas Under the Normal Curve</a:t>
            </a:r>
          </a:p>
        </p:txBody>
      </p:sp>
      <p:sp>
        <p:nvSpPr>
          <p:cNvPr id="3" name="Footer Placeholder 2"/>
          <p:cNvSpPr>
            <a:spLocks noGrp="1"/>
          </p:cNvSpPr>
          <p:nvPr>
            <p:ph type="ftr" sz="quarter" idx="11"/>
          </p:nvPr>
        </p:nvSpPr>
        <p:spPr/>
        <p:txBody>
          <a:bodyPr/>
          <a:lstStyle/>
          <a:p>
            <a:r>
              <a:rPr lang="en-US" dirty="0"/>
              <a:t>Copyright  2018 by McGraw-Hill Education.  All rights reserved.</a:t>
            </a:r>
          </a:p>
        </p:txBody>
      </p:sp>
      <p:sp>
        <p:nvSpPr>
          <p:cNvPr id="4" name="Content Placeholder 3"/>
          <p:cNvSpPr>
            <a:spLocks noGrp="1"/>
          </p:cNvSpPr>
          <p:nvPr>
            <p:ph sz="quarter" idx="1"/>
          </p:nvPr>
        </p:nvSpPr>
        <p:spPr/>
        <p:txBody>
          <a:bodyPr/>
          <a:lstStyle/>
          <a:p>
            <a:r>
              <a:rPr lang="en-US" dirty="0"/>
              <a:t>Here is a portion of the “z” Table</a:t>
            </a:r>
          </a:p>
          <a:p>
            <a:pPr marL="0" indent="0">
              <a:buNone/>
            </a:pPr>
            <a:endParaRPr lang="en-US" dirty="0"/>
          </a:p>
          <a:p>
            <a:pPr marL="0" indent="0">
              <a:buNone/>
            </a:pPr>
            <a:endParaRPr lang="en-US" dirty="0"/>
          </a:p>
        </p:txBody>
      </p:sp>
      <p:pic>
        <p:nvPicPr>
          <p:cNvPr id="5" name="Picture 12" descr="0714"/>
          <p:cNvPicPr>
            <a:picLocks noChangeAspect="1" noChangeArrowheads="1"/>
          </p:cNvPicPr>
          <p:nvPr/>
        </p:nvPicPr>
        <p:blipFill>
          <a:blip r:embed="rId3"/>
          <a:srcRect/>
          <a:stretch>
            <a:fillRect/>
          </a:stretch>
        </p:blipFill>
        <p:spPr bwMode="auto">
          <a:xfrm>
            <a:off x="657869" y="1666875"/>
            <a:ext cx="7810500" cy="465772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r>
              <a:rPr lang="en-US" dirty="0"/>
              <a:t>7-</a:t>
            </a:r>
            <a:fld id="{F38DF745-7D3F-47F4-83A3-874385CFAA69}" type="slidenum">
              <a:rPr lang="en-US" smtClean="0"/>
              <a:pPr/>
              <a:t>369</a:t>
            </a:fld>
            <a:endParaRPr lang="en-US" dirty="0"/>
          </a:p>
        </p:txBody>
      </p:sp>
    </p:spTree>
    <p:extLst>
      <p:ext uri="{BB962C8B-B14F-4D97-AF65-F5344CB8AC3E}">
        <p14:creationId xmlns:p14="http://schemas.microsoft.com/office/powerpoint/2010/main" val="37411034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2351</TotalTime>
  <Words>27016</Words>
  <Application>Microsoft Office PowerPoint</Application>
  <PresentationFormat>On-screen Show (4:3)</PresentationFormat>
  <Paragraphs>3413</Paragraphs>
  <Slides>369</Slides>
  <Notes>178</Notes>
  <HiddenSlides>0</HiddenSlides>
  <MMClips>0</MMClips>
  <ScaleCrop>false</ScaleCrop>
  <HeadingPairs>
    <vt:vector size="8" baseType="variant">
      <vt:variant>
        <vt:lpstr>Fonts Used</vt:lpstr>
      </vt:variant>
      <vt:variant>
        <vt:i4>22</vt:i4>
      </vt:variant>
      <vt:variant>
        <vt:lpstr>Theme</vt:lpstr>
      </vt:variant>
      <vt:variant>
        <vt:i4>1</vt:i4>
      </vt:variant>
      <vt:variant>
        <vt:lpstr>Embedded OLE Servers</vt:lpstr>
      </vt:variant>
      <vt:variant>
        <vt:i4>3</vt:i4>
      </vt:variant>
      <vt:variant>
        <vt:lpstr>Slide Titles</vt:lpstr>
      </vt:variant>
      <vt:variant>
        <vt:i4>369</vt:i4>
      </vt:variant>
    </vt:vector>
  </HeadingPairs>
  <TitlesOfParts>
    <vt:vector size="395" baseType="lpstr">
      <vt:lpstr>Arial</vt:lpstr>
      <vt:lpstr>Bookman Old Style</vt:lpstr>
      <vt:lpstr>Calibri</vt:lpstr>
      <vt:lpstr>Cambria Math</vt:lpstr>
      <vt:lpstr>Century Schoolbook</vt:lpstr>
      <vt:lpstr>Gill Sans MT</vt:lpstr>
      <vt:lpstr>Helvetica</vt:lpstr>
      <vt:lpstr>inherit</vt:lpstr>
      <vt:lpstr>latoregular</vt:lpstr>
      <vt:lpstr>MathJax_Main</vt:lpstr>
      <vt:lpstr>MathJax_Math-italic</vt:lpstr>
      <vt:lpstr>MathJax_Size3</vt:lpstr>
      <vt:lpstr>medium-content-serif-font</vt:lpstr>
      <vt:lpstr>proximanova</vt:lpstr>
      <vt:lpstr>pt sans</vt:lpstr>
      <vt:lpstr>Roboto</vt:lpstr>
      <vt:lpstr>Source Sans Pro</vt:lpstr>
      <vt:lpstr>Source Sans Pro</vt:lpstr>
      <vt:lpstr>stix</vt:lpstr>
      <vt:lpstr>Times New Roman</vt:lpstr>
      <vt:lpstr>Wingdings</vt:lpstr>
      <vt:lpstr>Wingdings 3</vt:lpstr>
      <vt:lpstr>Origin</vt:lpstr>
      <vt:lpstr>Packager Shell Object</vt:lpstr>
      <vt:lpstr>Worksheet</vt:lpstr>
      <vt:lpstr>Equation</vt:lpstr>
      <vt:lpstr>What is Statistics?</vt:lpstr>
      <vt:lpstr>PowerPoint Presentation</vt:lpstr>
      <vt:lpstr>Learning Objectives</vt:lpstr>
      <vt:lpstr>Why Study Statistics</vt:lpstr>
      <vt:lpstr>PowerPoint Presentation</vt:lpstr>
      <vt:lpstr>What is Meant by Statistics</vt:lpstr>
      <vt:lpstr>Types of Statistics</vt:lpstr>
      <vt:lpstr>Types of Statistics</vt:lpstr>
      <vt:lpstr>Types of Statistics</vt:lpstr>
      <vt:lpstr>Types of Variables</vt:lpstr>
      <vt:lpstr>Types of Variables</vt:lpstr>
      <vt:lpstr>Types of Variables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Another way to explain Levels of Measurement</vt:lpstr>
      <vt:lpstr>Levels of Measurement</vt:lpstr>
      <vt:lpstr>Levels of Measurement</vt:lpstr>
      <vt:lpstr>Levels of Measurement</vt:lpstr>
      <vt:lpstr>Levels of Measurement Summary</vt:lpstr>
      <vt:lpstr>Ethics and Statistics</vt:lpstr>
      <vt:lpstr>PowerPoint Presentation</vt:lpstr>
      <vt:lpstr>PowerPoint Presentation</vt:lpstr>
      <vt:lpstr>PowerPoint Presentation</vt:lpstr>
      <vt:lpstr>Describing Data: Frequency Tables, Frequency Distributions, and Graphic Presentation</vt:lpstr>
      <vt:lpstr>Learning Objectives</vt:lpstr>
      <vt:lpstr>Business scenario: Tracking and analyzing Sales and profits at Applewood Auto Group </vt:lpstr>
      <vt:lpstr>Business scenario: Tracking and analyzing Sales and profits at Applewood Auto Group </vt:lpstr>
      <vt:lpstr>PowerPoint Presentation</vt:lpstr>
      <vt:lpstr>Constructing Frequency Tables</vt:lpstr>
      <vt:lpstr>Constructing Frequency Tables</vt:lpstr>
      <vt:lpstr>Graphic Presentation of Qualitative  Data</vt:lpstr>
      <vt:lpstr>Create Bar Chart or Other charts using excel.</vt:lpstr>
      <vt:lpstr>Constructing Relative Frequency Tables</vt:lpstr>
      <vt:lpstr>Relative class frequencies</vt:lpstr>
      <vt:lpstr>Relative class frequencies</vt:lpstr>
      <vt:lpstr>Relative Frequency Table</vt:lpstr>
      <vt:lpstr>Constructing Frequency Distributions</vt:lpstr>
      <vt:lpstr>Frequency Distributions</vt:lpstr>
      <vt:lpstr>Frequency Distributions</vt:lpstr>
      <vt:lpstr>Frequency Distributions</vt:lpstr>
      <vt:lpstr>Frequency Distributions</vt:lpstr>
      <vt:lpstr>Relative Frequency Distributions</vt:lpstr>
      <vt:lpstr>Graphic Presentation of a Frequency Distribution</vt:lpstr>
      <vt:lpstr>Graphical Presentation of a Frequency Distribution</vt:lpstr>
      <vt:lpstr>Cumulative Frequency Distributions</vt:lpstr>
      <vt:lpstr>Cumulative Frequency Polygon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Describing Data: Numerical Measures</vt:lpstr>
      <vt:lpstr>Learning Objectives</vt:lpstr>
      <vt:lpstr>Measures of Location</vt:lpstr>
      <vt:lpstr>Measures of Location</vt:lpstr>
      <vt:lpstr>Measures of Location</vt:lpstr>
      <vt:lpstr>PowerPoint Presentation</vt:lpstr>
      <vt:lpstr>Population Mean</vt:lpstr>
      <vt:lpstr>Example: Population Mean</vt:lpstr>
      <vt:lpstr>Example: Population Mean Continued</vt:lpstr>
      <vt:lpstr>PowerPoint Presentation</vt:lpstr>
      <vt:lpstr>PowerPoint Presentation</vt:lpstr>
      <vt:lpstr>Sample Mean</vt:lpstr>
      <vt:lpstr>Example: Sample Mean</vt:lpstr>
      <vt:lpstr>Properties of the Arithmetic Mean</vt:lpstr>
      <vt:lpstr>The sum of the deviations from the mean equals zero </vt:lpstr>
      <vt:lpstr>PowerPoint Presentation</vt:lpstr>
      <vt:lpstr>PowerPoint Presentation</vt:lpstr>
      <vt:lpstr>PowerPoint Presentation</vt:lpstr>
      <vt:lpstr>The Median</vt:lpstr>
      <vt:lpstr>Characteristics of the Median</vt:lpstr>
      <vt:lpstr>Finding the Median</vt:lpstr>
      <vt:lpstr>PowerPoint Presentation</vt:lpstr>
      <vt:lpstr>PowerPoint Presentation</vt:lpstr>
      <vt:lpstr>The Mode</vt:lpstr>
      <vt:lpstr>The Mode</vt:lpstr>
      <vt:lpstr>PowerPoint Presentation</vt:lpstr>
      <vt:lpstr>PowerPoint Presentation</vt:lpstr>
      <vt:lpstr>The Weighted Mean</vt:lpstr>
      <vt:lpstr>PowerPoint Presentation</vt:lpstr>
      <vt:lpstr>PowerPoint Presentation</vt:lpstr>
      <vt:lpstr>PowerPoint Presentation</vt:lpstr>
      <vt:lpstr>PowerPoint Presentation</vt:lpstr>
      <vt:lpstr>The Geometric Mean</vt:lpstr>
      <vt:lpstr>PowerPoint Presentation</vt:lpstr>
      <vt:lpstr>Why Study Dispersion?</vt:lpstr>
      <vt:lpstr>Variance </vt:lpstr>
      <vt:lpstr>Business Situation # 1</vt:lpstr>
      <vt:lpstr>PowerPoint Presentation</vt:lpstr>
      <vt:lpstr>Business Situation # 2</vt:lpstr>
      <vt:lpstr>PowerPoint Presentation</vt:lpstr>
      <vt:lpstr>Business Situation # 3</vt:lpstr>
      <vt:lpstr>PowerPoint Presentation</vt:lpstr>
      <vt:lpstr>PowerPoint Presentation</vt:lpstr>
      <vt:lpstr>Population Variance</vt:lpstr>
      <vt:lpstr>The process for computing the variance: </vt:lpstr>
      <vt:lpstr>The process for computing the variance: </vt:lpstr>
      <vt:lpstr>The following is another example that illustrates the calculation and interpretation of the variance. </vt:lpstr>
      <vt:lpstr>PowerPoint Presentation</vt:lpstr>
      <vt:lpstr>PowerPoint Presentation</vt:lpstr>
      <vt:lpstr>PowerPoint Presentation</vt:lpstr>
      <vt:lpstr>Sample Variance</vt:lpstr>
      <vt:lpstr>Example: Sample Variance</vt:lpstr>
      <vt:lpstr>Standard Deviation</vt:lpstr>
      <vt:lpstr>PowerPoint Presentation</vt:lpstr>
      <vt:lpstr>PowerPoint Presentation</vt:lpstr>
      <vt:lpstr>Standard Deviation</vt:lpstr>
      <vt:lpstr>Interpretations and Uses of the Standard Deviation</vt:lpstr>
      <vt:lpstr>Ethics and Reporting Results</vt:lpstr>
      <vt:lpstr>PowerPoint Presentation</vt:lpstr>
      <vt:lpstr>Interpretations and Uses of the Standard Deviation</vt:lpstr>
      <vt:lpstr>Sample Mean of Grouped Data</vt:lpstr>
      <vt:lpstr>Calculating the Standard Deviation of Grouped Data</vt:lpstr>
      <vt:lpstr>Relative Positions of Mean, Median, and Mode</vt:lpstr>
      <vt:lpstr>PowerPoint Presentation</vt:lpstr>
      <vt:lpstr>Relative Positions of Mean, Median, and Mode</vt:lpstr>
      <vt:lpstr>Describing Data: Displaying and Exploring Data</vt:lpstr>
      <vt:lpstr>Learning Objectives</vt:lpstr>
      <vt:lpstr>So Far</vt:lpstr>
      <vt:lpstr>So Far</vt:lpstr>
      <vt:lpstr>So Far</vt:lpstr>
      <vt:lpstr>So Far</vt:lpstr>
      <vt:lpstr>Dot Plot: Definition </vt:lpstr>
      <vt:lpstr>PowerPoint Presentation</vt:lpstr>
      <vt:lpstr>Dot Plots Example</vt:lpstr>
      <vt:lpstr>Dot Plots Example</vt:lpstr>
      <vt:lpstr>Stem-and-Leaf Displays</vt:lpstr>
      <vt:lpstr>Stem-and-Leaf Display Example</vt:lpstr>
      <vt:lpstr>Measures of Position</vt:lpstr>
      <vt:lpstr>Measures of Position Example</vt:lpstr>
      <vt:lpstr>Measures of Position Example</vt:lpstr>
      <vt:lpstr>Box Plots</vt:lpstr>
      <vt:lpstr>Box Plot Example</vt:lpstr>
      <vt:lpstr>Box Plot Example Continued</vt:lpstr>
      <vt:lpstr>PowerPoint Presentation</vt:lpstr>
      <vt:lpstr>PowerPoint Presentation</vt:lpstr>
      <vt:lpstr>PowerPoint Presentation</vt:lpstr>
      <vt:lpstr>PowerPoint Presentation</vt:lpstr>
      <vt:lpstr>Skewness</vt:lpstr>
      <vt:lpstr>Common Shapes of Data</vt:lpstr>
      <vt:lpstr>Skewness Example</vt:lpstr>
      <vt:lpstr>Skewness Example</vt:lpstr>
      <vt:lpstr>Contingency Tables</vt:lpstr>
      <vt:lpstr>The Director of Planning for Devine Dining Inc. wishes to study the relationship between the gender of a guest and whether the guest orders dessert. To investigate the relationship, the manager collected the following information on 200 recent customers. </vt:lpstr>
      <vt:lpstr>Answers</vt:lpstr>
      <vt:lpstr>PowerPoint Presentation</vt:lpstr>
      <vt:lpstr>Contingency Table Example</vt:lpstr>
      <vt:lpstr>Describing the Relationship Between Two Variables</vt:lpstr>
      <vt:lpstr>Scatter Diagrams</vt:lpstr>
      <vt:lpstr>A Survey of Probability Concepts</vt:lpstr>
      <vt:lpstr>Learning Objectives</vt:lpstr>
      <vt:lpstr>Probability</vt:lpstr>
      <vt:lpstr>PowerPoint Presentation</vt:lpstr>
      <vt:lpstr>PowerPoint Presentation</vt:lpstr>
      <vt:lpstr>PowerPoint Presentation</vt:lpstr>
      <vt:lpstr>PowerPoint Presentation</vt:lpstr>
      <vt:lpstr>PowerPoint Presentation</vt:lpstr>
      <vt:lpstr>Probability</vt:lpstr>
      <vt:lpstr>PowerPoint Presentation</vt:lpstr>
      <vt:lpstr>PowerPoint Presentation</vt:lpstr>
      <vt:lpstr>PowerPoint Presentation</vt:lpstr>
      <vt:lpstr>Classical Probability</vt:lpstr>
      <vt:lpstr>PowerPoint Presentation</vt:lpstr>
      <vt:lpstr>PowerPoint Presentation</vt:lpstr>
      <vt:lpstr>Empirical Probability</vt:lpstr>
      <vt:lpstr>PowerPoint Presentation</vt:lpstr>
      <vt:lpstr>PowerPoint Presentation</vt:lpstr>
      <vt:lpstr>PowerPoint Presentation</vt:lpstr>
      <vt:lpstr>Subjective Probability</vt:lpstr>
      <vt:lpstr>Summary of Approaches to Probability</vt:lpstr>
      <vt:lpstr>Examples </vt:lpstr>
      <vt:lpstr>PowerPoint Presentation</vt:lpstr>
      <vt:lpstr>Examples</vt:lpstr>
      <vt:lpstr>PowerPoint Presentation</vt:lpstr>
      <vt:lpstr>PowerPoint Presentation</vt:lpstr>
      <vt:lpstr>Class Exercise</vt:lpstr>
      <vt:lpstr>Empirical, Classic, Classic, Empirical</vt:lpstr>
      <vt:lpstr>Probability Rules</vt:lpstr>
      <vt:lpstr>Probability Rules </vt:lpstr>
      <vt:lpstr>Probability Rules</vt:lpstr>
      <vt:lpstr>Rules of Addition for Computing Probabilities</vt:lpstr>
      <vt:lpstr>Rules of Addition for Computing Probabilities</vt:lpstr>
      <vt:lpstr>Rules of Addition Example</vt:lpstr>
      <vt:lpstr>PowerPoint Presentation</vt:lpstr>
      <vt:lpstr>Complement Rule</vt:lpstr>
      <vt:lpstr>PowerPoint Presentation</vt:lpstr>
      <vt:lpstr>PowerPoint Presentation</vt:lpstr>
      <vt:lpstr>PowerPoint Presentation</vt:lpstr>
      <vt:lpstr>The Venn diagram portraying this situation is:</vt:lpstr>
      <vt:lpstr>PowerPoint Presentation</vt:lpstr>
      <vt:lpstr>Example</vt:lpstr>
      <vt:lpstr>Example</vt:lpstr>
      <vt:lpstr>PowerPoint Presentation</vt:lpstr>
      <vt:lpstr>PowerPoint Presentation</vt:lpstr>
      <vt:lpstr>PowerPoint Presentation</vt:lpstr>
      <vt:lpstr>General Rule of Addition</vt:lpstr>
      <vt:lpstr>General Rule of Addition Example</vt:lpstr>
      <vt:lpstr>PowerPoint Presentation</vt:lpstr>
      <vt:lpstr>What is the probability that a card chosen at random from a standard deck of cards will be either a king or a heart?  </vt:lpstr>
      <vt:lpstr>PowerPoint Presentation</vt:lpstr>
      <vt:lpstr>Class Exercise</vt:lpstr>
      <vt:lpstr>Answers</vt:lpstr>
      <vt:lpstr> Rules for computing the likelihood that two events both happen, or their joint probability. </vt:lpstr>
      <vt:lpstr>Special Rule of Multiplication</vt:lpstr>
      <vt:lpstr>Special Rule of Multiplication</vt:lpstr>
      <vt:lpstr>PowerPoint Presentation</vt:lpstr>
      <vt:lpstr>PowerPoint Presentation</vt:lpstr>
      <vt:lpstr>PowerPoint Presentation</vt:lpstr>
      <vt:lpstr>General Rule of Multiplication</vt:lpstr>
      <vt:lpstr>PowerPoint Presentation</vt:lpstr>
      <vt:lpstr>General Rule of Multiplication</vt:lpstr>
      <vt:lpstr>General Rule of Multiplication Example</vt:lpstr>
      <vt:lpstr>PowerPoint Presentation</vt:lpstr>
      <vt:lpstr>General Rule of Multiplication Example</vt:lpstr>
      <vt:lpstr>We can extend the general rule of multiplication to more than two events. For three events A, B, and C, the formula is:</vt:lpstr>
      <vt:lpstr>Class Exercise</vt:lpstr>
      <vt:lpstr>Class Exercise</vt:lpstr>
      <vt:lpstr>Tree Diagrams</vt:lpstr>
      <vt:lpstr>Tree Diagram Example</vt:lpstr>
      <vt:lpstr>Bayes’ Theorem</vt:lpstr>
      <vt:lpstr>Bayes’ Theorem Example</vt:lpstr>
      <vt:lpstr>Multiplication Formula</vt:lpstr>
      <vt:lpstr>The Permutation Formula</vt:lpstr>
      <vt:lpstr>The Combination Formula</vt:lpstr>
      <vt:lpstr>Rules of Addition for Computing Probabilities</vt:lpstr>
      <vt:lpstr>Contingency Tables</vt:lpstr>
      <vt:lpstr>Discrete Probability Distributions</vt:lpstr>
      <vt:lpstr>Learning Objectives</vt:lpstr>
      <vt:lpstr>What have we done so far</vt:lpstr>
      <vt:lpstr>What have we done so far</vt:lpstr>
      <vt:lpstr>Continuing</vt:lpstr>
      <vt:lpstr>Continuing</vt:lpstr>
      <vt:lpstr>What is a Probability Distribution?</vt:lpstr>
      <vt:lpstr>Probability Distribution Example</vt:lpstr>
      <vt:lpstr>Probability Distribution Table</vt:lpstr>
      <vt:lpstr>Explanation</vt:lpstr>
      <vt:lpstr>Class Exercise</vt:lpstr>
      <vt:lpstr>Solution</vt:lpstr>
      <vt:lpstr>Solution Continued</vt:lpstr>
      <vt:lpstr>Solution Continued</vt:lpstr>
      <vt:lpstr>Random Variables</vt:lpstr>
      <vt:lpstr>Examples of Random Variables</vt:lpstr>
      <vt:lpstr>Example </vt:lpstr>
      <vt:lpstr>Example Continued</vt:lpstr>
      <vt:lpstr>Example Continued</vt:lpstr>
      <vt:lpstr>Example Continued</vt:lpstr>
      <vt:lpstr>Two Types of Random Variables</vt:lpstr>
      <vt:lpstr>Discrete Random Variable</vt:lpstr>
      <vt:lpstr>Discrete Random Variable</vt:lpstr>
      <vt:lpstr>Example</vt:lpstr>
      <vt:lpstr>Example Continued</vt:lpstr>
      <vt:lpstr>Example Continued</vt:lpstr>
      <vt:lpstr>Example Continued</vt:lpstr>
      <vt:lpstr>Mean of a Probability Distribution</vt:lpstr>
      <vt:lpstr>Example</vt:lpstr>
      <vt:lpstr>PowerPoint Presentation</vt:lpstr>
      <vt:lpstr>Example Continued</vt:lpstr>
      <vt:lpstr>Example Continued</vt:lpstr>
      <vt:lpstr>Example Continued</vt:lpstr>
      <vt:lpstr>Example Continued</vt:lpstr>
      <vt:lpstr>Variance of a Probability Distribution</vt:lpstr>
      <vt:lpstr>Variance of a Probability Distribution</vt:lpstr>
      <vt:lpstr>Probability Distribution Mean Example</vt:lpstr>
      <vt:lpstr>Probability Distribution Variance Example</vt:lpstr>
      <vt:lpstr>Probability Distribution Variance Example</vt:lpstr>
      <vt:lpstr>Example</vt:lpstr>
      <vt:lpstr>Example Continued</vt:lpstr>
      <vt:lpstr>Example Continued</vt:lpstr>
      <vt:lpstr>A Bernoulli trial</vt:lpstr>
      <vt:lpstr>Binomial probability distribution</vt:lpstr>
      <vt:lpstr>Binomial probability distribution</vt:lpstr>
      <vt:lpstr>Binomial Probability Experiment</vt:lpstr>
      <vt:lpstr>How is a Binomial Probability Computed?</vt:lpstr>
      <vt:lpstr>Binomial Probability Distribution</vt:lpstr>
      <vt:lpstr>Shortcut Formulas</vt:lpstr>
      <vt:lpstr>Cumulative Binomial Probability Distributions</vt:lpstr>
      <vt:lpstr>Hypergeometric Distribution</vt:lpstr>
      <vt:lpstr>Hypergeometric Formula</vt:lpstr>
      <vt:lpstr>Poisson Distribution</vt:lpstr>
      <vt:lpstr>Binomial Probability Tables</vt:lpstr>
      <vt:lpstr>PowerPoint Presentation</vt:lpstr>
      <vt:lpstr>PowerPoint Presentation</vt:lpstr>
      <vt:lpstr>Binomial Distribution</vt:lpstr>
      <vt:lpstr>PowerPoint Presentation</vt:lpstr>
      <vt:lpstr>Hypergeometric Probabilities</vt:lpstr>
      <vt:lpstr>Poisson Probability Distribution</vt:lpstr>
      <vt:lpstr>Poisson Distribution Example</vt:lpstr>
      <vt:lpstr>Poisson Probability Distribution Tables</vt:lpstr>
      <vt:lpstr>Continuous Random Variables</vt:lpstr>
      <vt:lpstr>Example</vt:lpstr>
      <vt:lpstr>PowerPoint Presentation</vt:lpstr>
      <vt:lpstr>PowerPoint Presentation</vt:lpstr>
      <vt:lpstr>PowerPoint Presentation</vt:lpstr>
      <vt:lpstr>PowerPoint Presentation</vt:lpstr>
      <vt:lpstr>Continuous Probability Distributions</vt:lpstr>
      <vt:lpstr>Learning Objectives</vt:lpstr>
      <vt:lpstr>Differences in the way probabilities are assigned</vt:lpstr>
      <vt:lpstr>The Uniform Distribution </vt:lpstr>
      <vt:lpstr>Uniform Distribution</vt:lpstr>
      <vt:lpstr>Uniform Distribution Formulas</vt:lpstr>
      <vt:lpstr>Example </vt:lpstr>
      <vt:lpstr>Uniform Distribution Example</vt:lpstr>
      <vt:lpstr>Uniform Distribution Example</vt:lpstr>
      <vt:lpstr>Uniform Distribution Example</vt:lpstr>
      <vt:lpstr>Uniform Distribution Example</vt:lpstr>
      <vt:lpstr>Example 2</vt:lpstr>
      <vt:lpstr>Solutions to Example 2</vt:lpstr>
      <vt:lpstr>Example 3</vt:lpstr>
      <vt:lpstr>Solutions to Example 3</vt:lpstr>
      <vt:lpstr>Permutation and Combination </vt:lpstr>
      <vt:lpstr>  Permutations   Permutation</vt:lpstr>
      <vt:lpstr>Listing Permutations</vt:lpstr>
      <vt:lpstr>Listing Permutations</vt:lpstr>
      <vt:lpstr>Permutation Formula</vt:lpstr>
      <vt:lpstr>PowerPoint Presentation</vt:lpstr>
      <vt:lpstr>Find P7, 3</vt:lpstr>
      <vt:lpstr>Applying the Permutation Formula</vt:lpstr>
      <vt:lpstr>Application of Permutations</vt:lpstr>
      <vt:lpstr> Combinations </vt:lpstr>
      <vt:lpstr>Combination Formula</vt:lpstr>
      <vt:lpstr>Other notations for combinations:</vt:lpstr>
      <vt:lpstr>Find C9, 3</vt:lpstr>
      <vt:lpstr>Key Differences Between Permutation and Combination </vt:lpstr>
      <vt:lpstr>Key Differences Between Permutation and Combination </vt:lpstr>
      <vt:lpstr>Normal Probability Distribution</vt:lpstr>
      <vt:lpstr>Normal Probability Distribution</vt:lpstr>
      <vt:lpstr>Normal Probability Distribution</vt:lpstr>
      <vt:lpstr>     Common Properties for All Forms of the Normal Distribution </vt:lpstr>
      <vt:lpstr>The Empirical Rule for the Normal Distribution  When you have normally distributed data, the standard deviation becomes particularly valuable. You can use it to determine the proportion of the values that fall within a specified number of standard deviations from the mean. For example, in a normal distribution, 68% of the observations fall within +/- 1 standard deviation from the mean. This property is part of the Empirical Rule, which describes the percentage of the data that fall within specific numbers of standard deviations from the mean for bell-shaped curves. </vt:lpstr>
      <vt:lpstr>PowerPoint Presentation</vt:lpstr>
      <vt:lpstr>Bell Curve with Six Sigma</vt:lpstr>
      <vt:lpstr>PowerPoint Presentation</vt:lpstr>
      <vt:lpstr>PowerPoint Presentation</vt:lpstr>
      <vt:lpstr>PowerPoint Presentation</vt:lpstr>
      <vt:lpstr>The Normal Curve</vt:lpstr>
      <vt:lpstr>Family of Normal Probability Distributions</vt:lpstr>
      <vt:lpstr>PowerPoint Presentation</vt:lpstr>
      <vt:lpstr>Standard Normal Probability Distribution</vt:lpstr>
      <vt:lpstr>Standard Normal Probability Example</vt:lpstr>
      <vt:lpstr>The Empirical Rule</vt:lpstr>
      <vt:lpstr>The Empirical Rule Example</vt:lpstr>
      <vt:lpstr>PowerPoint Presentation</vt:lpstr>
      <vt:lpstr>Exponential Probability Distribution</vt:lpstr>
      <vt:lpstr>Finding Areas under the Normal Curve</vt:lpstr>
      <vt:lpstr>Finding Areas Under the Normal Curve</vt:lpstr>
      <vt:lpstr>Finding Areas Under the Normal Curve</vt:lpstr>
      <vt:lpstr>Finding a Value for x Using z</vt:lpstr>
      <vt:lpstr>Finding Areas under the Normal Curve</vt:lpstr>
      <vt:lpstr>Approximate a Binomial Distribution</vt:lpstr>
      <vt:lpstr>Approximate a Binomial Distribution</vt:lpstr>
      <vt:lpstr>Approximate a Binomial Distribution</vt:lpstr>
      <vt:lpstr>How to Apply the Correction Factor</vt:lpstr>
      <vt:lpstr>Correction Factor Example</vt:lpstr>
      <vt:lpstr>The Family of Exponential Distributions</vt:lpstr>
      <vt:lpstr>Exponential Distribution Formulas</vt:lpstr>
      <vt:lpstr>Exponential Distribution Example</vt:lpstr>
      <vt:lpstr>Exponential Distribution Example</vt:lpstr>
      <vt:lpstr>Moving along</vt:lpstr>
      <vt:lpstr>Moving along</vt:lpstr>
      <vt:lpstr>Areas Under the Normal Curve</vt:lpstr>
    </vt:vector>
  </TitlesOfParts>
  <Company>U of M - Flint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Campbell</dc:creator>
  <cp:lastModifiedBy>15857</cp:lastModifiedBy>
  <cp:revision>128</cp:revision>
  <dcterms:created xsi:type="dcterms:W3CDTF">2011-09-06T13:22:08Z</dcterms:created>
  <dcterms:modified xsi:type="dcterms:W3CDTF">2020-04-23T16:45:21Z</dcterms:modified>
</cp:coreProperties>
</file>